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279" r:id="rId2"/>
    <p:sldId id="258" r:id="rId3"/>
    <p:sldId id="280" r:id="rId4"/>
    <p:sldId id="260" r:id="rId5"/>
    <p:sldId id="265" r:id="rId6"/>
    <p:sldId id="261" r:id="rId7"/>
    <p:sldId id="257" r:id="rId8"/>
    <p:sldId id="266" r:id="rId9"/>
    <p:sldId id="259" r:id="rId10"/>
    <p:sldId id="269" r:id="rId11"/>
    <p:sldId id="276" r:id="rId12"/>
    <p:sldId id="268" r:id="rId13"/>
    <p:sldId id="267" r:id="rId14"/>
    <p:sldId id="270" r:id="rId15"/>
    <p:sldId id="277" r:id="rId16"/>
    <p:sldId id="278" r:id="rId17"/>
    <p:sldId id="271" r:id="rId18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 Diehl" initials="AD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CFC"/>
    <a:srgbClr val="38899A"/>
    <a:srgbClr val="122F36"/>
    <a:srgbClr val="26606C"/>
    <a:srgbClr val="F2F2F2"/>
    <a:srgbClr val="B5EE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3" autoAdjust="0"/>
    <p:restoredTop sz="62968" autoAdjust="0"/>
  </p:normalViewPr>
  <p:slideViewPr>
    <p:cSldViewPr snapToGrid="0" snapToObjects="1">
      <p:cViewPr>
        <p:scale>
          <a:sx n="58" d="100"/>
          <a:sy n="58" d="100"/>
        </p:scale>
        <p:origin x="-854" y="2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4D5652-6A8A-AC4B-A2D6-482B455B997F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387850"/>
            <a:ext cx="5607050" cy="4156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31052-D996-5944-8089-E9303B595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98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mi.org/stigmafree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31052-D996-5944-8089-E9303B595FE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9744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More “person first” language examples: </a:t>
            </a:r>
            <a:r>
              <a:rPr lang="en-US" sz="1600" dirty="0" smtClean="0">
                <a:latin typeface="Century Gothic"/>
                <a:cs typeface="Century Gothic"/>
              </a:rPr>
              <a:t>“</a:t>
            </a:r>
            <a:r>
              <a:rPr lang="en-US" sz="1600" u="sng" dirty="0" smtClean="0">
                <a:latin typeface="Century Gothic"/>
                <a:cs typeface="Century Gothic"/>
              </a:rPr>
              <a:t>A person with</a:t>
            </a:r>
            <a:r>
              <a:rPr lang="en-US" sz="1600" dirty="0" smtClean="0">
                <a:latin typeface="Century Gothic"/>
                <a:cs typeface="Century Gothic"/>
              </a:rPr>
              <a:t> schizophrenia” not “A schizophrenic”</a:t>
            </a:r>
          </a:p>
          <a:p>
            <a:pPr lvl="1"/>
            <a:r>
              <a:rPr lang="en-US" sz="1600" dirty="0" smtClean="0">
                <a:latin typeface="Century Gothic"/>
                <a:cs typeface="Century Gothic"/>
              </a:rPr>
              <a:t>“</a:t>
            </a:r>
            <a:r>
              <a:rPr lang="en-US" sz="1600" u="sng" dirty="0" smtClean="0">
                <a:latin typeface="Century Gothic"/>
                <a:cs typeface="Century Gothic"/>
              </a:rPr>
              <a:t>People with</a:t>
            </a:r>
            <a:r>
              <a:rPr lang="en-US" sz="1600" dirty="0" smtClean="0">
                <a:latin typeface="Century Gothic"/>
                <a:cs typeface="Century Gothic"/>
              </a:rPr>
              <a:t> mental health conditions” not “The mentally ill”</a:t>
            </a:r>
          </a:p>
          <a:p>
            <a:pPr lvl="1"/>
            <a:endParaRPr lang="en-US" sz="1600" dirty="0" smtClean="0">
              <a:latin typeface="Century Gothic"/>
              <a:cs typeface="Century Gothic"/>
            </a:endParaRPr>
          </a:p>
          <a:p>
            <a:r>
              <a:rPr lang="en-US" sz="1200" dirty="0" smtClean="0">
                <a:latin typeface="Century Gothic"/>
                <a:cs typeface="Century Gothic"/>
              </a:rPr>
              <a:t>Using words like “bipolar” “psychotic” and “OCD” to describe a person or behavior reinforces negative stereotypes</a:t>
            </a:r>
          </a:p>
          <a:p>
            <a:endParaRPr lang="en-US" sz="1200" dirty="0" smtClean="0">
              <a:latin typeface="Century Gothic"/>
              <a:cs typeface="Century Gothic"/>
            </a:endParaRPr>
          </a:p>
          <a:p>
            <a:r>
              <a:rPr lang="en-US" sz="1200" dirty="0" smtClean="0">
                <a:latin typeface="Century Gothic"/>
                <a:cs typeface="Century Gothic"/>
              </a:rPr>
              <a:t>It implies people with mental health conditions are flawed and defined entirely by their </a:t>
            </a:r>
            <a:r>
              <a:rPr lang="en-US" sz="1200" dirty="0" smtClean="0">
                <a:latin typeface="Century Gothic"/>
                <a:cs typeface="Century Gothic"/>
              </a:rPr>
              <a:t>condition. You wouldn’t say “my Mom</a:t>
            </a:r>
            <a:r>
              <a:rPr lang="en-US" sz="1200" baseline="0" dirty="0" smtClean="0">
                <a:latin typeface="Century Gothic"/>
                <a:cs typeface="Century Gothic"/>
              </a:rPr>
              <a:t> is cancerous,” you would say “my Mom has breast cancer.”</a:t>
            </a:r>
            <a:endParaRPr lang="en-US" sz="1200" dirty="0" smtClean="0">
              <a:latin typeface="Century Gothic"/>
              <a:cs typeface="Century Gothic"/>
            </a:endParaRPr>
          </a:p>
          <a:p>
            <a:pPr>
              <a:buNone/>
            </a:pPr>
            <a:endParaRPr lang="en-US" sz="1100" dirty="0" smtClean="0">
              <a:latin typeface="Century Gothic"/>
              <a:cs typeface="Century Gothic"/>
            </a:endParaRPr>
          </a:p>
          <a:p>
            <a:pPr>
              <a:buNone/>
            </a:pPr>
            <a:r>
              <a:rPr lang="en-US" sz="1200" dirty="0" smtClean="0">
                <a:latin typeface="Century Gothic"/>
                <a:cs typeface="Century Gothic"/>
              </a:rPr>
              <a:t>There are smart, popular, funny, athletic, etc. people all around you, who also happen to have a mental health condition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31052-D996-5944-8089-E9303B595FE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8236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sz="1200" dirty="0" smtClean="0">
                <a:latin typeface="Century Gothic"/>
                <a:cs typeface="Century Gothic"/>
              </a:rPr>
              <a:t>Sometimes people with mental health conditions find it hard to socialize, return texts and see friends--this is when they need support most</a:t>
            </a:r>
          </a:p>
          <a:p>
            <a:pPr>
              <a:spcAft>
                <a:spcPts val="1200"/>
              </a:spcAft>
            </a:pPr>
            <a:endParaRPr lang="en-US" sz="1200" dirty="0" smtClean="0">
              <a:latin typeface="Century Gothic"/>
              <a:cs typeface="Century Gothic"/>
            </a:endParaRPr>
          </a:p>
          <a:p>
            <a:pPr>
              <a:spcAft>
                <a:spcPts val="1200"/>
              </a:spcAft>
            </a:pPr>
            <a:r>
              <a:rPr lang="en-US" sz="1200" b="1" dirty="0" smtClean="0">
                <a:latin typeface="Century Gothic"/>
                <a:cs typeface="Century Gothic"/>
              </a:rPr>
              <a:t>Stay connected</a:t>
            </a:r>
            <a:r>
              <a:rPr lang="en-US" sz="1200" dirty="0" smtClean="0">
                <a:latin typeface="Century Gothic"/>
                <a:cs typeface="Century Gothic"/>
              </a:rPr>
              <a:t>- keep talking with your friend and including them in your plans.</a:t>
            </a:r>
          </a:p>
          <a:p>
            <a:pPr>
              <a:spcAft>
                <a:spcPts val="1200"/>
              </a:spcAft>
            </a:pPr>
            <a:r>
              <a:rPr lang="en-US" sz="1200" dirty="0" smtClean="0">
                <a:latin typeface="Century Gothic"/>
                <a:cs typeface="Century Gothic"/>
              </a:rPr>
              <a:t>Your friend may be having a hard time. They may blow you off. Don’t take it personally; </a:t>
            </a:r>
            <a:r>
              <a:rPr lang="en-US" sz="1200" b="1" dirty="0" smtClean="0">
                <a:latin typeface="Century Gothic"/>
                <a:cs typeface="Century Gothic"/>
              </a:rPr>
              <a:t>keep reaching out. </a:t>
            </a:r>
            <a:r>
              <a:rPr lang="en-US" sz="1200" b="0" baseline="0" dirty="0" smtClean="0">
                <a:latin typeface="Century Gothic"/>
                <a:cs typeface="Century Gothic"/>
              </a:rPr>
              <a:t> If they don’t want to go out somewhere, suggest going to where they live and spending time with them there.</a:t>
            </a:r>
            <a:endParaRPr lang="en-US" sz="1200" b="1" dirty="0" smtClean="0">
              <a:latin typeface="Century Gothic"/>
              <a:cs typeface="Century Gothic"/>
            </a:endParaRPr>
          </a:p>
          <a:p>
            <a:pPr>
              <a:spcAft>
                <a:spcPts val="1200"/>
              </a:spcAft>
            </a:pPr>
            <a:endParaRPr lang="en-US" sz="1200" b="1" dirty="0" smtClean="0">
              <a:latin typeface="Century Gothic"/>
              <a:cs typeface="Century Gothic"/>
            </a:endParaRPr>
          </a:p>
          <a:p>
            <a:pPr>
              <a:spcAft>
                <a:spcPts val="1200"/>
              </a:spcAft>
            </a:pPr>
            <a:r>
              <a:rPr lang="en-US" sz="1200" b="1" dirty="0" smtClean="0">
                <a:latin typeface="Century Gothic"/>
                <a:cs typeface="Century Gothic"/>
              </a:rPr>
              <a:t>Ask if they want help </a:t>
            </a:r>
            <a:r>
              <a:rPr lang="en-US" sz="1200" dirty="0" smtClean="0">
                <a:latin typeface="Century Gothic"/>
                <a:cs typeface="Century Gothic"/>
              </a:rPr>
              <a:t>with anything, like getting food or doing laundry.</a:t>
            </a:r>
          </a:p>
          <a:p>
            <a:pPr>
              <a:spcAft>
                <a:spcPts val="1200"/>
              </a:spcAft>
            </a:pPr>
            <a:endParaRPr lang="en-US" sz="1200" dirty="0" smtClean="0">
              <a:latin typeface="Century Gothic"/>
              <a:cs typeface="Century Gothic"/>
            </a:endParaRPr>
          </a:p>
          <a:p>
            <a:pPr>
              <a:spcAft>
                <a:spcPts val="1200"/>
              </a:spcAft>
            </a:pPr>
            <a:r>
              <a:rPr lang="en-US" sz="1200" dirty="0" smtClean="0">
                <a:latin typeface="Century Gothic"/>
                <a:cs typeface="Century Gothic"/>
              </a:rPr>
              <a:t>Worried about what to say? </a:t>
            </a:r>
            <a:r>
              <a:rPr lang="en-US" sz="1200" b="1" dirty="0" smtClean="0">
                <a:latin typeface="Century Gothic"/>
                <a:cs typeface="Century Gothic"/>
              </a:rPr>
              <a:t>Let them know you support them </a:t>
            </a:r>
            <a:r>
              <a:rPr lang="en-US" sz="1200" dirty="0" smtClean="0">
                <a:latin typeface="Century Gothic"/>
                <a:cs typeface="Century Gothic"/>
              </a:rPr>
              <a:t>and ask how they are doing. If you aren’t sure if they want to talk, ask.</a:t>
            </a:r>
          </a:p>
          <a:p>
            <a:pPr>
              <a:spcAft>
                <a:spcPts val="1200"/>
              </a:spcAft>
            </a:pPr>
            <a:endParaRPr lang="en-US" sz="1200" dirty="0" smtClean="0">
              <a:latin typeface="Century Gothic"/>
              <a:cs typeface="Century Gothic"/>
            </a:endParaRPr>
          </a:p>
          <a:p>
            <a:pPr>
              <a:spcAft>
                <a:spcPts val="1200"/>
              </a:spcAft>
            </a:pPr>
            <a:r>
              <a:rPr lang="en-US" sz="1200" b="1" dirty="0" smtClean="0">
                <a:latin typeface="Century Gothic"/>
                <a:cs typeface="Century Gothic"/>
              </a:rPr>
              <a:t>A little support can go a long way.  </a:t>
            </a:r>
            <a:r>
              <a:rPr lang="en-US" sz="1200" dirty="0" smtClean="0">
                <a:latin typeface="Century Gothic"/>
                <a:cs typeface="Century Gothic"/>
              </a:rPr>
              <a:t>Even</a:t>
            </a:r>
            <a:r>
              <a:rPr lang="en-US" sz="1200" baseline="0" dirty="0" smtClean="0">
                <a:latin typeface="Century Gothic"/>
                <a:cs typeface="Century Gothic"/>
              </a:rPr>
              <a:t> if they don’t ask you for anything or agree to hang out (or cancel plans you’ve made), knowing you’re still there for them when they’re ready makes a difference.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31052-D996-5944-8089-E9303B595FE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114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 smtClean="0">
              <a:latin typeface="Century Gothic"/>
              <a:cs typeface="Century Gothic"/>
            </a:endParaRPr>
          </a:p>
          <a:p>
            <a:r>
              <a:rPr lang="en-US" sz="1200" dirty="0" smtClean="0">
                <a:latin typeface="Century Gothic"/>
                <a:cs typeface="Century Gothic"/>
              </a:rPr>
              <a:t>When people talk about mental health, be the one who speaks with respect, compassion and authority – don’t just go along with stigmatizing jokes and comments, respectfully</a:t>
            </a:r>
            <a:r>
              <a:rPr lang="en-US" sz="1200" baseline="0" dirty="0" smtClean="0">
                <a:latin typeface="Century Gothic"/>
                <a:cs typeface="Century Gothic"/>
              </a:rPr>
              <a:t> try and start a conversation to use the moment as a </a:t>
            </a:r>
            <a:r>
              <a:rPr lang="en-US" sz="1200" baseline="0" dirty="0" smtClean="0">
                <a:latin typeface="Century Gothic"/>
                <a:cs typeface="Century Gothic"/>
              </a:rPr>
              <a:t>chance to </a:t>
            </a:r>
            <a:r>
              <a:rPr lang="en-US" sz="1200" baseline="0" dirty="0" smtClean="0">
                <a:latin typeface="Century Gothic"/>
                <a:cs typeface="Century Gothic"/>
              </a:rPr>
              <a:t>teach someone about mental health.</a:t>
            </a:r>
            <a:endParaRPr lang="en-US" sz="1200" dirty="0" smtClean="0">
              <a:latin typeface="Century Gothic"/>
              <a:cs typeface="Century Gothic"/>
            </a:endParaRPr>
          </a:p>
          <a:p>
            <a:endParaRPr lang="en-US" sz="1200" dirty="0" smtClean="0">
              <a:latin typeface="Century Gothic"/>
              <a:cs typeface="Century Gothic"/>
            </a:endParaRPr>
          </a:p>
          <a:p>
            <a:r>
              <a:rPr lang="en-US" sz="1200" dirty="0" smtClean="0">
                <a:latin typeface="Century Gothic"/>
                <a:cs typeface="Century Gothic"/>
              </a:rPr>
              <a:t>If you see someone struggling, </a:t>
            </a:r>
            <a:r>
              <a:rPr lang="en-US" sz="1200" dirty="0" smtClean="0">
                <a:latin typeface="Century Gothic"/>
                <a:cs typeface="Century Gothic"/>
              </a:rPr>
              <a:t>reach </a:t>
            </a:r>
            <a:r>
              <a:rPr lang="en-US" sz="1200" dirty="0" smtClean="0">
                <a:latin typeface="Century Gothic"/>
                <a:cs typeface="Century Gothic"/>
              </a:rPr>
              <a:t>out or ask others to join you in helping the person seek help.</a:t>
            </a:r>
          </a:p>
          <a:p>
            <a:endParaRPr lang="en-US" sz="1200" dirty="0" smtClean="0">
              <a:latin typeface="Century Gothic"/>
              <a:cs typeface="Century Gothic"/>
            </a:endParaRPr>
          </a:p>
          <a:p>
            <a:r>
              <a:rPr lang="en-US" sz="1200" dirty="0" smtClean="0">
                <a:latin typeface="Century Gothic"/>
                <a:cs typeface="Century Gothic"/>
              </a:rPr>
              <a:t>If you run a student organization, collaborate with NAMI on Campus to promote</a:t>
            </a:r>
            <a:r>
              <a:rPr lang="en-US" sz="1200" baseline="0" dirty="0" smtClean="0">
                <a:latin typeface="Century Gothic"/>
                <a:cs typeface="Century Gothic"/>
              </a:rPr>
              <a:t> good</a:t>
            </a:r>
            <a:r>
              <a:rPr lang="en-US" sz="1200" dirty="0" smtClean="0">
                <a:latin typeface="Century Gothic"/>
                <a:cs typeface="Century Gothic"/>
              </a:rPr>
              <a:t> mental health on</a:t>
            </a:r>
            <a:r>
              <a:rPr lang="en-US" sz="1200" baseline="0" dirty="0" smtClean="0">
                <a:latin typeface="Century Gothic"/>
                <a:cs typeface="Century Gothic"/>
              </a:rPr>
              <a:t> campus – especially during stressful times in the semester like midterms and </a:t>
            </a:r>
            <a:r>
              <a:rPr lang="en-US" sz="1200" baseline="0" dirty="0" smtClean="0">
                <a:latin typeface="Century Gothic"/>
                <a:cs typeface="Century Gothic"/>
              </a:rPr>
              <a:t>finals.</a:t>
            </a:r>
            <a:endParaRPr lang="en-US" sz="1200" dirty="0" smtClean="0">
              <a:latin typeface="Century Gothic"/>
              <a:cs typeface="Century Gothic"/>
            </a:endParaRPr>
          </a:p>
          <a:p>
            <a:endParaRPr lang="en-US" sz="1200" dirty="0" smtClean="0">
              <a:latin typeface="Century Gothic"/>
              <a:cs typeface="Century Gothic"/>
            </a:endParaRPr>
          </a:p>
          <a:p>
            <a:r>
              <a:rPr lang="en-US" sz="1200" dirty="0" smtClean="0">
                <a:latin typeface="Century Gothic"/>
                <a:cs typeface="Century Gothic"/>
              </a:rPr>
              <a:t>Submit blog</a:t>
            </a:r>
            <a:r>
              <a:rPr lang="en-US" sz="1200" baseline="0" dirty="0" smtClean="0">
                <a:latin typeface="Century Gothic"/>
                <a:cs typeface="Century Gothic"/>
              </a:rPr>
              <a:t> posts and editorials to campus blogs and newspapers.</a:t>
            </a:r>
          </a:p>
          <a:p>
            <a:endParaRPr lang="en-US" sz="1200" baseline="0" dirty="0" smtClean="0">
              <a:latin typeface="Century Gothic"/>
              <a:cs typeface="Century Gothic"/>
            </a:endParaRPr>
          </a:p>
          <a:p>
            <a:r>
              <a:rPr lang="en-US" sz="1200" baseline="0" dirty="0" smtClean="0">
                <a:latin typeface="Century Gothic"/>
                <a:cs typeface="Century Gothic"/>
              </a:rPr>
              <a:t>Remember, not everyone has a mental health condition, but everyone has mental health. We all can benefit from awareness events.</a:t>
            </a:r>
            <a:endParaRPr lang="en-US" sz="1200" dirty="0" smtClean="0">
              <a:latin typeface="Century Gothic"/>
              <a:cs typeface="Century Gothic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31052-D996-5944-8089-E9303B595FE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6316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latin typeface="Century Gothic"/>
                <a:cs typeface="Century Gothic"/>
              </a:rPr>
              <a:t>See an article or video about mental health that you like? Share it on social media so others can learn too</a:t>
            </a:r>
          </a:p>
          <a:p>
            <a:endParaRPr lang="en-US" sz="1200" dirty="0" smtClean="0">
              <a:latin typeface="Century Gothic"/>
              <a:cs typeface="Century Gothic"/>
            </a:endParaRPr>
          </a:p>
          <a:p>
            <a:r>
              <a:rPr lang="en-US" sz="1200" dirty="0" smtClean="0">
                <a:latin typeface="Century Gothic"/>
                <a:cs typeface="Century Gothic"/>
              </a:rPr>
              <a:t>Share the 10 common warning signs with others so they know what to look for and when to lend a hand </a:t>
            </a:r>
          </a:p>
          <a:p>
            <a:endParaRPr lang="en-US" sz="1200" dirty="0" smtClean="0">
              <a:latin typeface="Century Gothic"/>
              <a:cs typeface="Century Gothic"/>
            </a:endParaRPr>
          </a:p>
          <a:p>
            <a:r>
              <a:rPr lang="en-US" sz="1200" dirty="0" smtClean="0">
                <a:latin typeface="Century Gothic"/>
                <a:cs typeface="Century Gothic"/>
              </a:rPr>
              <a:t>Work with others to plan an event to raise mental health awareness that might include a speaker, a film, or just a conversation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31052-D996-5944-8089-E9303B595FE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5780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latin typeface="Century Gothic"/>
                <a:cs typeface="Century Gothic"/>
              </a:rPr>
              <a:t>Join NAMI on Campus or other initiatives to make a positive difference on your campus. Bring your friends!</a:t>
            </a:r>
          </a:p>
          <a:p>
            <a:endParaRPr lang="en-US" sz="1200" dirty="0" smtClean="0">
              <a:latin typeface="Century Gothic"/>
              <a:cs typeface="Century Gothic"/>
            </a:endParaRPr>
          </a:p>
          <a:p>
            <a:r>
              <a:rPr lang="en-US" sz="1200" dirty="0" smtClean="0">
                <a:latin typeface="Century Gothic"/>
                <a:cs typeface="Century Gothic"/>
              </a:rPr>
              <a:t>Take the Stigma</a:t>
            </a:r>
            <a:r>
              <a:rPr lang="en-US" sz="1200" i="1" dirty="0" smtClean="0">
                <a:latin typeface="Century Gothic"/>
                <a:cs typeface="Century Gothic"/>
              </a:rPr>
              <a:t>Free</a:t>
            </a:r>
            <a:r>
              <a:rPr lang="en-US" sz="1200" dirty="0" smtClean="0">
                <a:latin typeface="Century Gothic"/>
                <a:cs typeface="Century Gothic"/>
              </a:rPr>
              <a:t> pledge right now by jumping on your phone and visiting </a:t>
            </a:r>
            <a:r>
              <a:rPr lang="en-US" sz="1200" dirty="0" smtClean="0">
                <a:latin typeface="Century Gothic"/>
                <a:cs typeface="Century Gothic"/>
                <a:hlinkClick r:id="rId3"/>
              </a:rPr>
              <a:t>www.nami.org/stigmafree</a:t>
            </a:r>
            <a:r>
              <a:rPr lang="en-US" sz="1200" dirty="0" smtClean="0">
                <a:latin typeface="Century Gothic"/>
                <a:cs typeface="Century Gothic"/>
              </a:rPr>
              <a:t> </a:t>
            </a:r>
          </a:p>
          <a:p>
            <a:endParaRPr lang="en-US" sz="1200" dirty="0" smtClean="0">
              <a:latin typeface="Century Gothic"/>
              <a:cs typeface="Century Gothic"/>
            </a:endParaRPr>
          </a:p>
          <a:p>
            <a:r>
              <a:rPr lang="en-US" sz="1200" dirty="0" smtClean="0">
                <a:latin typeface="Century Gothic"/>
                <a:cs typeface="Century Gothic"/>
              </a:rPr>
              <a:t>Tweet #</a:t>
            </a:r>
            <a:r>
              <a:rPr lang="en-US" sz="1200" dirty="0" err="1" smtClean="0">
                <a:latin typeface="Century Gothic"/>
                <a:cs typeface="Century Gothic"/>
              </a:rPr>
              <a:t>IamStigmaFree</a:t>
            </a:r>
            <a:r>
              <a:rPr lang="en-US" sz="1200" dirty="0" smtClean="0">
                <a:latin typeface="Century Gothic"/>
                <a:cs typeface="Century Gothic"/>
              </a:rPr>
              <a:t> and ask your followers to join you. Encourage others to take the pledge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Share that you are committed to a StigmaFree campus by posting pictures of yourself with your StigmaFree sticker on social media. Put the sticker on your door so</a:t>
            </a:r>
            <a:r>
              <a:rPr lang="en-US" baseline="0" dirty="0" smtClean="0"/>
              <a:t> everyone who comes over knows that they are in a StigmaFree space.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31052-D996-5944-8089-E9303B595FE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394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have the tools to</a:t>
            </a:r>
            <a:r>
              <a:rPr lang="en-US" baseline="0" dirty="0" smtClean="0"/>
              <a:t> end stigma on our campus and make a positive difference in the lives of students. </a:t>
            </a:r>
          </a:p>
          <a:p>
            <a:endParaRPr lang="en-US" baseline="0" dirty="0" smtClean="0"/>
          </a:p>
          <a:p>
            <a:r>
              <a:rPr lang="en-US" dirty="0" smtClean="0"/>
              <a:t>What are</a:t>
            </a:r>
            <a:r>
              <a:rPr lang="en-US" baseline="0" dirty="0" smtClean="0"/>
              <a:t> your thoughts and ideas on creating a </a:t>
            </a:r>
            <a:r>
              <a:rPr lang="en-US" baseline="0" dirty="0" err="1" smtClean="0"/>
              <a:t>StigmaFree</a:t>
            </a:r>
            <a:r>
              <a:rPr lang="en-US" baseline="0" dirty="0" smtClean="0"/>
              <a:t> campus?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31052-D996-5944-8089-E9303B595FE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808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Ask:</a:t>
            </a:r>
            <a:r>
              <a:rPr lang="en-US" baseline="0" dirty="0" smtClean="0"/>
              <a:t> How common do you think mental health conditions are? (Can frame as “1 in how many people experience a mental health condition?”)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That’s 20% of people, so it is very likely that we all know at least one person with a mental health condition.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31052-D996-5944-8089-E9303B595F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911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sz="1200" dirty="0" smtClean="0">
                <a:latin typeface="Century Gothic"/>
                <a:cs typeface="Century Gothic"/>
              </a:rPr>
              <a:t>Media portrayals of mental health conditions are notoriously </a:t>
            </a:r>
            <a:r>
              <a:rPr lang="en-US" sz="1200" b="1" dirty="0" smtClean="0">
                <a:latin typeface="Century Gothic"/>
                <a:cs typeface="Century Gothic"/>
              </a:rPr>
              <a:t>inaccurate</a:t>
            </a:r>
            <a:r>
              <a:rPr lang="en-US" sz="1200" dirty="0" smtClean="0">
                <a:latin typeface="Century Gothic"/>
                <a:cs typeface="Century Gothic"/>
              </a:rPr>
              <a:t>, but most people report getting information and impressions about mental health from the </a:t>
            </a:r>
            <a:r>
              <a:rPr lang="en-US" sz="12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media</a:t>
            </a:r>
            <a:endParaRPr lang="en-US" sz="12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>
              <a:buNone/>
            </a:pPr>
            <a:endParaRPr lang="en-US" sz="8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>
              <a:buNone/>
            </a:pPr>
            <a:r>
              <a:rPr lang="en-US" sz="1200" dirty="0" smtClean="0">
                <a:latin typeface="Century Gothic"/>
                <a:cs typeface="Century Gothic"/>
              </a:rPr>
              <a:t>In</a:t>
            </a:r>
            <a:r>
              <a:rPr lang="en-US" sz="1200" b="1" dirty="0" smtClean="0">
                <a:latin typeface="Century Gothic"/>
                <a:cs typeface="Century Gothic"/>
              </a:rPr>
              <a:t> TV dramas</a:t>
            </a:r>
            <a:r>
              <a:rPr lang="en-US" sz="1200" dirty="0" smtClean="0">
                <a:latin typeface="Century Gothic"/>
                <a:cs typeface="Century Gothic"/>
              </a:rPr>
              <a:t>, almost </a:t>
            </a:r>
            <a:r>
              <a:rPr lang="en-US" sz="12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half</a:t>
            </a:r>
            <a:r>
              <a:rPr lang="en-US" sz="1200" dirty="0" smtClean="0">
                <a:latin typeface="Century Gothic"/>
                <a:cs typeface="Century Gothic"/>
              </a:rPr>
              <a:t> of story lines about </a:t>
            </a:r>
            <a:r>
              <a:rPr lang="en-US" sz="1200" b="1" dirty="0" smtClean="0">
                <a:latin typeface="Century Gothic"/>
                <a:cs typeface="Century Gothic"/>
              </a:rPr>
              <a:t>mental health </a:t>
            </a:r>
            <a:r>
              <a:rPr lang="en-US" sz="1200" dirty="0" smtClean="0">
                <a:latin typeface="Century Gothic"/>
                <a:cs typeface="Century Gothic"/>
              </a:rPr>
              <a:t>showed individuals with mental health conditions committing acts of violence  </a:t>
            </a:r>
          </a:p>
          <a:p>
            <a:pPr>
              <a:buNone/>
            </a:pPr>
            <a:endParaRPr lang="en-US" sz="800" dirty="0" smtClean="0">
              <a:latin typeface="Century Gothic"/>
              <a:cs typeface="Century Gothic"/>
            </a:endParaRPr>
          </a:p>
          <a:p>
            <a:pPr>
              <a:buNone/>
            </a:pPr>
            <a:r>
              <a:rPr lang="en-US" sz="1200" dirty="0" smtClean="0">
                <a:latin typeface="Century Gothic"/>
                <a:cs typeface="Century Gothic"/>
              </a:rPr>
              <a:t>In reality, the </a:t>
            </a:r>
            <a:r>
              <a:rPr lang="en-US" sz="12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majority</a:t>
            </a:r>
            <a:r>
              <a:rPr lang="en-US" sz="1200" dirty="0" smtClean="0">
                <a:latin typeface="Century Gothic"/>
                <a:cs typeface="Century Gothic"/>
              </a:rPr>
              <a:t> of violent crimes are committed by people </a:t>
            </a:r>
            <a:r>
              <a:rPr lang="en-US" sz="1200" b="1" dirty="0" smtClean="0">
                <a:latin typeface="Century Gothic"/>
                <a:cs typeface="Century Gothic"/>
              </a:rPr>
              <a:t>without</a:t>
            </a:r>
            <a:r>
              <a:rPr lang="en-US" sz="1200" dirty="0" smtClean="0">
                <a:latin typeface="Century Gothic"/>
                <a:cs typeface="Century Gothic"/>
              </a:rPr>
              <a:t> mental health conditions </a:t>
            </a:r>
          </a:p>
          <a:p>
            <a:pPr>
              <a:buNone/>
            </a:pPr>
            <a:endParaRPr lang="en-US" sz="800" dirty="0" smtClean="0">
              <a:latin typeface="Century Gothic"/>
              <a:cs typeface="Century Gothic"/>
            </a:endParaRPr>
          </a:p>
          <a:p>
            <a:pPr>
              <a:spcAft>
                <a:spcPts val="1200"/>
              </a:spcAft>
              <a:buNone/>
            </a:pPr>
            <a:r>
              <a:rPr lang="en-US" sz="1200" dirty="0" smtClean="0">
                <a:latin typeface="Century Gothic"/>
                <a:cs typeface="Century Gothic"/>
              </a:rPr>
              <a:t>People with mental health conditions are no more likely to commit violent crimes than anyone else</a:t>
            </a:r>
          </a:p>
          <a:p>
            <a:endParaRPr lang="en-US" dirty="0" smtClean="0"/>
          </a:p>
          <a:p>
            <a:r>
              <a:rPr lang="en-US" dirty="0" smtClean="0"/>
              <a:t>This image skews</a:t>
            </a:r>
            <a:r>
              <a:rPr lang="en-US" baseline="0" dirty="0" smtClean="0"/>
              <a:t> people’s perception of mental health conditions and the people who have them and makes it hard for people to start conversations about mental health.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31052-D996-5944-8089-E9303B595F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354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31052-D996-5944-8089-E9303B595F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736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Century Gothic"/>
                <a:cs typeface="Century Gothic"/>
              </a:rPr>
              <a:t>Ask: “Why is stigma a problem for people experiencing</a:t>
            </a:r>
            <a:r>
              <a:rPr lang="en-US" baseline="0" dirty="0" smtClean="0">
                <a:latin typeface="Century Gothic"/>
                <a:cs typeface="Century Gothic"/>
              </a:rPr>
              <a:t> a mental health condition?”</a:t>
            </a:r>
          </a:p>
          <a:p>
            <a:pPr>
              <a:buNone/>
            </a:pPr>
            <a:endParaRPr lang="en-US" baseline="0" dirty="0" smtClean="0">
              <a:latin typeface="Century Gothic"/>
              <a:cs typeface="Century Gothic"/>
            </a:endParaRPr>
          </a:p>
          <a:p>
            <a:pPr>
              <a:buNone/>
            </a:pPr>
            <a:r>
              <a:rPr lang="en-US" dirty="0" smtClean="0">
                <a:latin typeface="Century Gothic"/>
                <a:cs typeface="Century Gothic"/>
              </a:rPr>
              <a:t>Prevents people from seeking treatment</a:t>
            </a:r>
            <a:endParaRPr lang="en-US" sz="1100" dirty="0" smtClean="0">
              <a:latin typeface="Century Gothic"/>
              <a:cs typeface="Century Gothic"/>
            </a:endParaRPr>
          </a:p>
          <a:p>
            <a:pPr>
              <a:buNone/>
            </a:pPr>
            <a:endParaRPr lang="en-US" sz="1100" dirty="0" smtClean="0">
              <a:latin typeface="Century Gothic"/>
              <a:cs typeface="Century Gothic"/>
            </a:endParaRPr>
          </a:p>
          <a:p>
            <a:pPr>
              <a:buNone/>
            </a:pPr>
            <a:r>
              <a:rPr lang="en-US" dirty="0" smtClean="0">
                <a:latin typeface="Century Gothic"/>
                <a:cs typeface="Century Gothic"/>
              </a:rPr>
              <a:t>Prevents people from getting needed support from family and friends</a:t>
            </a:r>
          </a:p>
          <a:p>
            <a:pPr>
              <a:buNone/>
            </a:pPr>
            <a:endParaRPr lang="en-US" dirty="0" smtClean="0">
              <a:latin typeface="Century Gothic"/>
              <a:cs typeface="Century Gothic"/>
            </a:endParaRPr>
          </a:p>
          <a:p>
            <a:pPr>
              <a:buNone/>
            </a:pPr>
            <a:r>
              <a:rPr lang="en-US" dirty="0" smtClean="0">
                <a:latin typeface="Century Gothic"/>
                <a:cs typeface="Century Gothic"/>
              </a:rPr>
              <a:t>Leads to discrimination in jobs, education, housing and even in medical care</a:t>
            </a:r>
          </a:p>
          <a:p>
            <a:pPr>
              <a:buNone/>
            </a:pPr>
            <a:endParaRPr lang="en-US" dirty="0" smtClean="0">
              <a:latin typeface="Century Gothic"/>
              <a:cs typeface="Century Gothic"/>
            </a:endParaRPr>
          </a:p>
          <a:p>
            <a:pPr>
              <a:buNone/>
            </a:pPr>
            <a:r>
              <a:rPr lang="en-US" dirty="0" smtClean="0">
                <a:latin typeface="Century Gothic"/>
                <a:cs typeface="Century Gothic"/>
              </a:rPr>
              <a:t>Prejudice and discrimination are experienced by 9/10 of people with a mental health condition</a:t>
            </a:r>
          </a:p>
          <a:p>
            <a:pPr>
              <a:buNone/>
            </a:pPr>
            <a:endParaRPr lang="en-US" dirty="0" smtClean="0">
              <a:latin typeface="Century Gothic"/>
              <a:cs typeface="Century Gothic"/>
            </a:endParaRPr>
          </a:p>
          <a:p>
            <a:pPr>
              <a:buNone/>
            </a:pPr>
            <a:r>
              <a:rPr lang="en-US" dirty="0" smtClean="0">
                <a:latin typeface="Century Gothic"/>
                <a:cs typeface="Century Gothic"/>
              </a:rPr>
              <a:t>For many, experiencing stigma is worse than living with </a:t>
            </a:r>
            <a:r>
              <a:rPr lang="en-US" dirty="0" smtClean="0">
                <a:latin typeface="Century Gothic"/>
                <a:cs typeface="Century Gothic"/>
              </a:rPr>
              <a:t>a </a:t>
            </a:r>
            <a:r>
              <a:rPr lang="en-US" dirty="0" smtClean="0">
                <a:latin typeface="Century Gothic"/>
                <a:cs typeface="Century Gothic"/>
              </a:rPr>
              <a:t>mental health condition. Stigma comes from many sources</a:t>
            </a:r>
            <a:r>
              <a:rPr lang="en-US" baseline="0" dirty="0" smtClean="0">
                <a:latin typeface="Century Gothic"/>
                <a:cs typeface="Century Gothic"/>
              </a:rPr>
              <a:t> </a:t>
            </a:r>
            <a:r>
              <a:rPr lang="en-US" baseline="0" dirty="0" smtClean="0">
                <a:latin typeface="Century Gothic"/>
                <a:cs typeface="Century Gothic"/>
              </a:rPr>
              <a:t>and </a:t>
            </a:r>
            <a:r>
              <a:rPr lang="en-US" baseline="0" dirty="0" smtClean="0">
                <a:latin typeface="Century Gothic"/>
                <a:cs typeface="Century Gothic"/>
              </a:rPr>
              <a:t>can cause people to feel ashamed of having a mental health condition and afraid to seek help from friends, </a:t>
            </a:r>
            <a:r>
              <a:rPr lang="en-US" baseline="0" dirty="0" smtClean="0">
                <a:latin typeface="Century Gothic"/>
                <a:cs typeface="Century Gothic"/>
              </a:rPr>
              <a:t>family </a:t>
            </a:r>
            <a:r>
              <a:rPr lang="en-US" baseline="0" dirty="0" smtClean="0">
                <a:latin typeface="Century Gothic"/>
                <a:cs typeface="Century Gothic"/>
              </a:rPr>
              <a:t>and mental health providers.</a:t>
            </a:r>
            <a:endParaRPr lang="en-US" dirty="0" smtClean="0">
              <a:latin typeface="Century Gothic"/>
              <a:cs typeface="Century Gothic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31052-D996-5944-8089-E9303B595F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40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do </a:t>
            </a:r>
            <a:r>
              <a:rPr lang="en-US" dirty="0" smtClean="0"/>
              <a:t>something about it. </a:t>
            </a:r>
            <a:r>
              <a:rPr lang="en-US" dirty="0" smtClean="0"/>
              <a:t>Let’s create </a:t>
            </a:r>
            <a:r>
              <a:rPr lang="en-US" dirty="0" smtClean="0"/>
              <a:t>a campus where students </a:t>
            </a:r>
            <a:r>
              <a:rPr lang="en-US" dirty="0" smtClean="0"/>
              <a:t>aren’t afraid </a:t>
            </a:r>
            <a:r>
              <a:rPr lang="en-US" dirty="0" smtClean="0"/>
              <a:t>or ashamed to talk about mental health conditions.  </a:t>
            </a:r>
            <a:r>
              <a:rPr lang="en-US" dirty="0" smtClean="0"/>
              <a:t>Let’s create </a:t>
            </a:r>
            <a:r>
              <a:rPr lang="en-US" dirty="0" smtClean="0"/>
              <a:t>a campus that is stigma</a:t>
            </a:r>
            <a:r>
              <a:rPr lang="en-US" baseline="0" dirty="0" smtClean="0"/>
              <a:t> free.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31052-D996-5944-8089-E9303B595F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95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31052-D996-5944-8089-E9303B595F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345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rgbClr val="7F7F7F"/>
                </a:solidFill>
                <a:latin typeface="Century Gothic"/>
                <a:cs typeface="Century Gothic"/>
              </a:rPr>
              <a:t>Know the facts</a:t>
            </a:r>
            <a:r>
              <a:rPr lang="en-US" sz="1200" dirty="0" smtClean="0">
                <a:solidFill>
                  <a:srgbClr val="7F7F7F"/>
                </a:solidFill>
                <a:latin typeface="Century Gothic"/>
                <a:cs typeface="Century Gothic"/>
              </a:rPr>
              <a:t>. There is inaccurate information out there- make sure you get it right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7F7F7F"/>
                </a:solidFill>
                <a:latin typeface="Century Gothic"/>
                <a:cs typeface="Century Gothic"/>
              </a:rPr>
              <a:t>Mental health conditions can affect anyone, regardless of gender, age, race, ethnicity, religion, socioeconomic status, political affiliation, sexual orientation or veteran status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31052-D996-5944-8089-E9303B595FE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751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Wingdings" panose="05000000000000000000" pitchFamily="2" charset="2"/>
              <a:buNone/>
            </a:pPr>
            <a:r>
              <a:rPr lang="en-US" sz="1200" dirty="0" smtClean="0">
                <a:latin typeface="Century Gothic" panose="020B0502020202020204" pitchFamily="34" charset="0"/>
              </a:rPr>
              <a:t>We’ll read them to you,</a:t>
            </a:r>
            <a:r>
              <a:rPr lang="en-US" sz="1200" baseline="0" dirty="0" smtClean="0">
                <a:latin typeface="Century Gothic" panose="020B0502020202020204" pitchFamily="34" charset="0"/>
              </a:rPr>
              <a:t> and we also have a flyer you can take </a:t>
            </a:r>
            <a:r>
              <a:rPr lang="en-US" sz="1200" baseline="0" dirty="0" smtClean="0">
                <a:latin typeface="Century Gothic" panose="020B0502020202020204" pitchFamily="34" charset="0"/>
              </a:rPr>
              <a:t>with you to </a:t>
            </a:r>
            <a:r>
              <a:rPr lang="en-US" sz="1200" baseline="0" dirty="0" smtClean="0">
                <a:latin typeface="Century Gothic" panose="020B0502020202020204" pitchFamily="34" charset="0"/>
              </a:rPr>
              <a:t>remember them.</a:t>
            </a:r>
          </a:p>
          <a:p>
            <a:pPr marL="0" lvl="0" indent="0">
              <a:buFont typeface="Wingdings" panose="05000000000000000000" pitchFamily="2" charset="2"/>
              <a:buNone/>
            </a:pPr>
            <a:endParaRPr lang="en-US" sz="1200" baseline="0" dirty="0" smtClean="0">
              <a:latin typeface="Century Gothic" panose="020B0502020202020204" pitchFamily="34" charset="0"/>
            </a:endParaRPr>
          </a:p>
          <a:p>
            <a:pPr marL="0" lvl="0" indent="0">
              <a:buFont typeface="Wingdings" panose="05000000000000000000" pitchFamily="2" charset="2"/>
              <a:buNone/>
            </a:pPr>
            <a:r>
              <a:rPr lang="en-US" sz="1200" baseline="0" dirty="0" smtClean="0">
                <a:latin typeface="Century Gothic" panose="020B0502020202020204" pitchFamily="34" charset="0"/>
              </a:rPr>
              <a:t>The </a:t>
            </a:r>
            <a:r>
              <a:rPr lang="en-US" sz="1200" dirty="0" smtClean="0">
                <a:latin typeface="Century Gothic" panose="020B0502020202020204" pitchFamily="34" charset="0"/>
              </a:rPr>
              <a:t>10 common</a:t>
            </a:r>
            <a:r>
              <a:rPr lang="en-US" sz="1200" baseline="0" dirty="0" smtClean="0">
                <a:latin typeface="Century Gothic" panose="020B0502020202020204" pitchFamily="34" charset="0"/>
              </a:rPr>
              <a:t> warning signs are: </a:t>
            </a:r>
            <a:endParaRPr lang="en-US" sz="1200" dirty="0" smtClean="0">
              <a:latin typeface="Century Gothic" panose="020B0502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Century Gothic" panose="020B0502020202020204" pitchFamily="34" charset="0"/>
              </a:rPr>
              <a:t>Feeling very sad or withdrawn for more than 2 weeks 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Century Gothic" panose="020B0502020202020204" pitchFamily="34" charset="0"/>
              </a:rPr>
              <a:t>Trying to harm or kill oneself or making plans to do so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Century Gothic" panose="020B0502020202020204" pitchFamily="34" charset="0"/>
              </a:rPr>
              <a:t>Severe out-of-control, risk-taking behaviors that can cause harm to self or others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Century Gothic" panose="020B0502020202020204" pitchFamily="34" charset="0"/>
              </a:rPr>
              <a:t>Sudden overwhelming fear for no reason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Century Gothic" panose="020B0502020202020204" pitchFamily="34" charset="0"/>
              </a:rPr>
              <a:t>Not eating, throwing up or using laxatives to lose weight; significant weight loss or weight gain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Century Gothic" panose="020B0502020202020204" pitchFamily="34" charset="0"/>
              </a:rPr>
              <a:t>Seeing, hearing or believing things that are not real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Century Gothic" panose="020B0502020202020204" pitchFamily="34" charset="0"/>
              </a:rPr>
              <a:t>Repeated use of drugs or alcohol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Century Gothic" panose="020B0502020202020204" pitchFamily="34" charset="0"/>
              </a:rPr>
              <a:t>Drastic changes in mood, behavior, personality or sleeping habits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Century Gothic" panose="020B0502020202020204" pitchFamily="34" charset="0"/>
              </a:rPr>
              <a:t>Extreme difficulty concentrating or staying still that puts a person in danger or causes school failure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Century Gothic" panose="020B0502020202020204" pitchFamily="34" charset="0"/>
              </a:rPr>
              <a:t>Intense worries or fears that get in the way of daily activities</a:t>
            </a:r>
            <a:endParaRPr lang="en-US" sz="1200" dirty="0" smtClean="0">
              <a:solidFill>
                <a:srgbClr val="7F7F7F"/>
              </a:solidFill>
              <a:latin typeface="Century Gothic" panose="020B0502020202020204" pitchFamily="34" charset="0"/>
              <a:cs typeface="Century Gothic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31052-D996-5944-8089-E9303B595FE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542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589032B-D814-A14D-AFFB-E0E5350CEF07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E8AB2CC-FDFF-664F-83B6-EEF5DAEB8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89032B-D814-A14D-AFFB-E0E5350CEF07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8AB2CC-FDFF-664F-83B6-EEF5DAEB8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589032B-D814-A14D-AFFB-E0E5350CEF07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E8AB2CC-FDFF-664F-83B6-EEF5DAEB8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89032B-D814-A14D-AFFB-E0E5350CEF07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8AB2CC-FDFF-664F-83B6-EEF5DAEB8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589032B-D814-A14D-AFFB-E0E5350CEF07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E8AB2CC-FDFF-664F-83B6-EEF5DAEB8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89032B-D814-A14D-AFFB-E0E5350CEF07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8AB2CC-FDFF-664F-83B6-EEF5DAEB8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89032B-D814-A14D-AFFB-E0E5350CEF07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8AB2CC-FDFF-664F-83B6-EEF5DAEB8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89032B-D814-A14D-AFFB-E0E5350CEF07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8AB2CC-FDFF-664F-83B6-EEF5DAEB8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589032B-D814-A14D-AFFB-E0E5350CEF07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8AB2CC-FDFF-664F-83B6-EEF5DAEB8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89032B-D814-A14D-AFFB-E0E5350CEF07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8AB2CC-FDFF-664F-83B6-EEF5DAEB8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89032B-D814-A14D-AFFB-E0E5350CEF07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8AB2CC-FDFF-664F-83B6-EEF5DAEB86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589032B-D814-A14D-AFFB-E0E5350CEF07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E8AB2CC-FDFF-664F-83B6-EEF5DAEB8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mi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://www.nimh.nih.gov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mi.org/stigmafre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igmafree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852" y="1923008"/>
            <a:ext cx="7251701" cy="2438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03944" y="6488668"/>
            <a:ext cx="2026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  <a:latin typeface="Century Gothic"/>
                <a:cs typeface="Century Gothic"/>
              </a:rPr>
              <a:t>#</a:t>
            </a:r>
            <a:r>
              <a:rPr lang="en-US" dirty="0" err="1" smtClean="0">
                <a:solidFill>
                  <a:srgbClr val="7F7F7F"/>
                </a:solidFill>
                <a:latin typeface="Century Gothic"/>
                <a:cs typeface="Century Gothic"/>
              </a:rPr>
              <a:t>IamStigmaFree</a:t>
            </a:r>
            <a:endParaRPr lang="en-US" dirty="0">
              <a:solidFill>
                <a:srgbClr val="7F7F7F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1658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587" y="1609416"/>
            <a:ext cx="7805057" cy="4846320"/>
          </a:xfrm>
        </p:spPr>
        <p:txBody>
          <a:bodyPr>
            <a:no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3200" dirty="0" smtClean="0">
                <a:latin typeface="Century Gothic"/>
                <a:cs typeface="Century Gothic"/>
              </a:rPr>
              <a:t>Know the facts. </a:t>
            </a:r>
          </a:p>
          <a:p>
            <a:pPr>
              <a:spcAft>
                <a:spcPts val="1800"/>
              </a:spcAft>
            </a:pPr>
            <a:r>
              <a:rPr lang="en-US" sz="2400" dirty="0" smtClean="0">
                <a:latin typeface="Century Gothic"/>
                <a:cs typeface="Century Gothic"/>
              </a:rPr>
              <a:t>Mental </a:t>
            </a:r>
            <a:r>
              <a:rPr lang="en-US" sz="2400" dirty="0">
                <a:latin typeface="Century Gothic"/>
                <a:cs typeface="Century Gothic"/>
              </a:rPr>
              <a:t>health conditions can affect </a:t>
            </a:r>
            <a:r>
              <a:rPr lang="en-US" sz="2400" dirty="0" smtClean="0">
                <a:latin typeface="Century Gothic"/>
                <a:cs typeface="Century Gothic"/>
              </a:rPr>
              <a:t>anyone.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latin typeface="Century Gothic"/>
                <a:cs typeface="Century Gothic"/>
              </a:rPr>
              <a:t>Get perspective </a:t>
            </a:r>
            <a:r>
              <a:rPr lang="en-US" sz="2400" dirty="0">
                <a:latin typeface="Century Gothic"/>
                <a:cs typeface="Century Gothic"/>
              </a:rPr>
              <a:t>on peoples’ </a:t>
            </a:r>
            <a:r>
              <a:rPr lang="en-US" sz="2400" dirty="0" smtClean="0">
                <a:latin typeface="Century Gothic"/>
                <a:cs typeface="Century Gothic"/>
              </a:rPr>
              <a:t>lived </a:t>
            </a:r>
            <a:r>
              <a:rPr lang="en-US" sz="2400" dirty="0">
                <a:latin typeface="Century Gothic"/>
                <a:cs typeface="Century Gothic"/>
              </a:rPr>
              <a:t>experiences. </a:t>
            </a:r>
            <a:endParaRPr lang="en-US" sz="2400" dirty="0" smtClean="0">
              <a:latin typeface="Century Gothic"/>
              <a:cs typeface="Century Gothic"/>
            </a:endParaRPr>
          </a:p>
          <a:p>
            <a:pPr lvl="1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Century Gothic"/>
                <a:cs typeface="Century Gothic"/>
              </a:rPr>
              <a:t>Attend </a:t>
            </a:r>
            <a:r>
              <a:rPr lang="en-US" dirty="0">
                <a:solidFill>
                  <a:schemeClr val="tx1"/>
                </a:solidFill>
                <a:latin typeface="Century Gothic"/>
                <a:cs typeface="Century Gothic"/>
              </a:rPr>
              <a:t>a NAMI </a:t>
            </a:r>
            <a:r>
              <a:rPr lang="en-US" i="1" dirty="0">
                <a:solidFill>
                  <a:schemeClr val="tx1"/>
                </a:solidFill>
                <a:latin typeface="Century Gothic"/>
                <a:cs typeface="Century Gothic"/>
              </a:rPr>
              <a:t>In Our Own Voice</a:t>
            </a:r>
            <a:r>
              <a:rPr lang="en-US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entury Gothic"/>
                <a:cs typeface="Century Gothic"/>
              </a:rPr>
              <a:t>presentation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Century Gothic"/>
                <a:cs typeface="Century Gothic"/>
              </a:rPr>
              <a:t>Visit OK2Talk.org 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Century Gothic"/>
                <a:cs typeface="Century Gothic"/>
              </a:rPr>
              <a:t>Check out the Hope and Grace initiative on YouTube</a:t>
            </a:r>
            <a:br>
              <a:rPr lang="en-US" dirty="0" smtClean="0">
                <a:solidFill>
                  <a:schemeClr val="tx1"/>
                </a:solidFill>
                <a:latin typeface="Century Gothic"/>
                <a:cs typeface="Century Gothic"/>
              </a:rPr>
            </a:br>
            <a:endParaRPr lang="en-US" dirty="0" smtClean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>
              <a:spcBef>
                <a:spcPts val="0"/>
              </a:spcBef>
            </a:pPr>
            <a:r>
              <a:rPr lang="en-US" sz="2400" dirty="0" smtClean="0">
                <a:latin typeface="Century Gothic"/>
                <a:cs typeface="Century Gothic"/>
              </a:rPr>
              <a:t>Learn from reliable sources:  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Century Gothic"/>
                <a:cs typeface="Century Gothic"/>
              </a:rPr>
              <a:t>NAMI: </a:t>
            </a:r>
            <a:r>
              <a:rPr lang="en-US" dirty="0" smtClean="0">
                <a:solidFill>
                  <a:srgbClr val="7F7F7F"/>
                </a:solidFill>
                <a:latin typeface="Century Gothic"/>
                <a:cs typeface="Century Gothic"/>
                <a:hlinkClick r:id="rId3"/>
              </a:rPr>
              <a:t>www.nami.org</a:t>
            </a:r>
            <a:r>
              <a:rPr lang="en-US" dirty="0" smtClean="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Century Gothic"/>
                <a:cs typeface="Century Gothic"/>
              </a:rPr>
              <a:t>NIMH: </a:t>
            </a:r>
            <a:r>
              <a:rPr lang="en-US" dirty="0" smtClean="0">
                <a:solidFill>
                  <a:srgbClr val="7F7F7F"/>
                </a:solidFill>
                <a:latin typeface="Century Gothic"/>
                <a:cs typeface="Century Gothic"/>
                <a:hlinkClick r:id="rId4"/>
              </a:rPr>
              <a:t>www.nimh.nih.gov</a:t>
            </a:r>
            <a:endParaRPr lang="en-US" dirty="0" smtClean="0">
              <a:solidFill>
                <a:srgbClr val="7F7F7F"/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5658" y="178775"/>
            <a:ext cx="65728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38899A"/>
                </a:solidFill>
                <a:latin typeface="Century Gothic" panose="020B0502020202020204" pitchFamily="34" charset="0"/>
              </a:rPr>
              <a:t>Learn More About Mental Health</a:t>
            </a:r>
            <a:endParaRPr lang="en-US" sz="4400" dirty="0">
              <a:solidFill>
                <a:srgbClr val="38899A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2" y="412193"/>
            <a:ext cx="979713" cy="97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103944" y="6488668"/>
            <a:ext cx="2026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  <a:latin typeface="Century Gothic"/>
                <a:cs typeface="Century Gothic"/>
              </a:rPr>
              <a:t>#</a:t>
            </a:r>
            <a:r>
              <a:rPr lang="en-US" dirty="0" err="1" smtClean="0">
                <a:solidFill>
                  <a:srgbClr val="7F7F7F"/>
                </a:solidFill>
                <a:latin typeface="Century Gothic"/>
                <a:cs typeface="Century Gothic"/>
              </a:rPr>
              <a:t>IamStigmaFree</a:t>
            </a:r>
            <a:endParaRPr lang="en-US" dirty="0">
              <a:solidFill>
                <a:srgbClr val="7F7F7F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587" y="1625744"/>
            <a:ext cx="7239000" cy="1426535"/>
          </a:xfrm>
        </p:spPr>
        <p:txBody>
          <a:bodyPr tIns="0" anchor="ctr">
            <a:noAutofit/>
          </a:bodyPr>
          <a:lstStyle/>
          <a:p>
            <a:pPr>
              <a:spcAft>
                <a:spcPts val="1800"/>
              </a:spcAft>
            </a:pPr>
            <a:r>
              <a:rPr lang="en-US" sz="3200" dirty="0">
                <a:latin typeface="Century Gothic" panose="020B0502020202020204" pitchFamily="34" charset="0"/>
                <a:cs typeface="Century Gothic"/>
              </a:rPr>
              <a:t>K</a:t>
            </a:r>
            <a:r>
              <a:rPr lang="en-US" sz="3200" dirty="0" smtClean="0">
                <a:latin typeface="Century Gothic" panose="020B0502020202020204" pitchFamily="34" charset="0"/>
                <a:cs typeface="Century Gothic"/>
              </a:rPr>
              <a:t>now the 10 common warning signs</a:t>
            </a:r>
            <a:r>
              <a:rPr lang="en-US" sz="1600" dirty="0" smtClean="0">
                <a:latin typeface="Century Gothic" panose="020B0502020202020204" pitchFamily="34" charset="0"/>
                <a:cs typeface="Century Gothic"/>
              </a:rPr>
              <a:t>. </a:t>
            </a:r>
          </a:p>
        </p:txBody>
      </p:sp>
      <p:pic>
        <p:nvPicPr>
          <p:cNvPr id="1026" name="Picture 2" descr="C:\Users\ahaggard\Downloads\qu6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578" y="2897640"/>
            <a:ext cx="476250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6611780"/>
            <a:ext cx="20136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Photo credit: </a:t>
            </a:r>
            <a:r>
              <a:rPr lang="en-US" sz="1000" dirty="0" err="1" smtClean="0"/>
              <a:t>Imgflip</a:t>
            </a:r>
            <a:r>
              <a:rPr lang="en-US" sz="1000" dirty="0" smtClean="0"/>
              <a:t>. Modified.</a:t>
            </a:r>
            <a:endParaRPr lang="en-US" sz="1000" dirty="0"/>
          </a:p>
        </p:txBody>
      </p:sp>
      <p:sp>
        <p:nvSpPr>
          <p:cNvPr id="11" name="Rectangle 10"/>
          <p:cNvSpPr/>
          <p:nvPr/>
        </p:nvSpPr>
        <p:spPr>
          <a:xfrm>
            <a:off x="6103944" y="6488668"/>
            <a:ext cx="2026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  <a:latin typeface="Century Gothic"/>
                <a:cs typeface="Century Gothic"/>
              </a:rPr>
              <a:t>#</a:t>
            </a:r>
            <a:r>
              <a:rPr lang="en-US" dirty="0" err="1" smtClean="0">
                <a:solidFill>
                  <a:srgbClr val="7F7F7F"/>
                </a:solidFill>
                <a:latin typeface="Century Gothic"/>
                <a:cs typeface="Century Gothic"/>
              </a:rPr>
              <a:t>IamStigmaFree</a:t>
            </a:r>
            <a:endParaRPr lang="en-US" dirty="0">
              <a:solidFill>
                <a:srgbClr val="7F7F7F"/>
              </a:solidFill>
              <a:latin typeface="Century Gothic"/>
              <a:cs typeface="Century Gothic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2" y="412193"/>
            <a:ext cx="979713" cy="97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175658" y="178775"/>
            <a:ext cx="65728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38899A"/>
                </a:solidFill>
                <a:latin typeface="Century Gothic" panose="020B0502020202020204" pitchFamily="34" charset="0"/>
              </a:rPr>
              <a:t>Learn More About Mental Health</a:t>
            </a:r>
            <a:endParaRPr lang="en-US" sz="4400" dirty="0">
              <a:solidFill>
                <a:srgbClr val="38899A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06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362994" cy="36053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>
                <a:latin typeface="Century Gothic"/>
                <a:cs typeface="Century Gothic"/>
              </a:rPr>
              <a:t>Language Matters</a:t>
            </a:r>
          </a:p>
          <a:p>
            <a:endParaRPr lang="en-US" sz="1200" dirty="0">
              <a:latin typeface="Century Gothic"/>
              <a:cs typeface="Century Gothic"/>
            </a:endParaRPr>
          </a:p>
          <a:p>
            <a:r>
              <a:rPr lang="en-US" sz="2200" dirty="0" smtClean="0">
                <a:latin typeface="Century Gothic"/>
                <a:cs typeface="Century Gothic"/>
              </a:rPr>
              <a:t>Your words have  impact</a:t>
            </a:r>
          </a:p>
          <a:p>
            <a:pPr lvl="1">
              <a:buNone/>
            </a:pPr>
            <a:endParaRPr lang="en-US" sz="1050" dirty="0" smtClean="0">
              <a:latin typeface="Century Gothic"/>
              <a:cs typeface="Century Gothic"/>
            </a:endParaRPr>
          </a:p>
          <a:p>
            <a:r>
              <a:rPr lang="en-US" sz="2200" dirty="0">
                <a:latin typeface="Century Gothic" panose="020B0502020202020204" pitchFamily="34" charset="0"/>
              </a:rPr>
              <a:t>Using words like “bipolar” “psychotic” and “OCD” to describe a person or behavior reinforces negative stereotypes</a:t>
            </a:r>
          </a:p>
          <a:p>
            <a:pPr lvl="1">
              <a:buNone/>
            </a:pPr>
            <a:endParaRPr lang="en-US" sz="1800" dirty="0" smtClean="0"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en-US" sz="1600" dirty="0" smtClean="0">
              <a:latin typeface="Century Gothic"/>
              <a:cs typeface="Century Gothic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57200" y="4950822"/>
            <a:ext cx="7202194" cy="1550908"/>
          </a:xfrm>
        </p:spPr>
        <p:txBody>
          <a:bodyPr>
            <a:noAutofit/>
          </a:bodyPr>
          <a:lstStyle/>
          <a:p>
            <a:r>
              <a:rPr lang="en-US" sz="2200" dirty="0">
                <a:latin typeface="Century Gothic"/>
                <a:cs typeface="Century Gothic"/>
              </a:rPr>
              <a:t>Always use “person first” language</a:t>
            </a:r>
          </a:p>
          <a:p>
            <a:pPr lvl="1"/>
            <a:r>
              <a:rPr lang="en-US" sz="1900" dirty="0">
                <a:latin typeface="Century Gothic"/>
                <a:cs typeface="Century Gothic"/>
              </a:rPr>
              <a:t>“</a:t>
            </a:r>
            <a:r>
              <a:rPr lang="en-US" sz="1900" u="sng" dirty="0">
                <a:latin typeface="Century Gothic"/>
                <a:cs typeface="Century Gothic"/>
              </a:rPr>
              <a:t>People with</a:t>
            </a:r>
            <a:r>
              <a:rPr lang="en-US" sz="1900" dirty="0">
                <a:latin typeface="Century Gothic"/>
                <a:cs typeface="Century Gothic"/>
              </a:rPr>
              <a:t> mental health conditions” not “The mentally ill.”</a:t>
            </a:r>
          </a:p>
          <a:p>
            <a:pPr lvl="1"/>
            <a:r>
              <a:rPr lang="en-US" sz="1900" dirty="0">
                <a:latin typeface="Century Gothic"/>
                <a:cs typeface="Century Gothic"/>
              </a:rPr>
              <a:t>Don’t use </a:t>
            </a:r>
            <a:r>
              <a:rPr lang="en-US" sz="1900" dirty="0" smtClean="0">
                <a:latin typeface="Century Gothic"/>
                <a:cs typeface="Century Gothic"/>
              </a:rPr>
              <a:t>words like “crazy” </a:t>
            </a:r>
            <a:r>
              <a:rPr lang="en-US" sz="1900" dirty="0">
                <a:latin typeface="Century Gothic"/>
                <a:cs typeface="Century Gothic"/>
              </a:rPr>
              <a:t>as adjectives</a:t>
            </a:r>
            <a:endParaRPr lang="en-US" sz="1800" dirty="0">
              <a:latin typeface="Century Gothic"/>
              <a:cs typeface="Century Gothic"/>
            </a:endParaRPr>
          </a:p>
          <a:p>
            <a:endParaRPr lang="en-US" dirty="0"/>
          </a:p>
        </p:txBody>
      </p:sp>
      <p:pic>
        <p:nvPicPr>
          <p:cNvPr id="6146" name="Picture 2" descr="http://cdn1.theodysseyonline.com/files/2015/03/29/635632672992536637-1379966102_Photo%20Jan%2028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25" t="24186" r="-539" b="277"/>
          <a:stretch/>
        </p:blipFill>
        <p:spPr bwMode="auto">
          <a:xfrm>
            <a:off x="4820195" y="1609416"/>
            <a:ext cx="3170982" cy="30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6611780"/>
            <a:ext cx="25587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Photo credit: </a:t>
            </a:r>
            <a:r>
              <a:rPr lang="en-US" sz="1000" dirty="0" err="1" smtClean="0"/>
              <a:t>theoddesyonline</a:t>
            </a:r>
            <a:r>
              <a:rPr lang="en-US" sz="1000" dirty="0" smtClean="0"/>
              <a:t>. Modified.</a:t>
            </a:r>
            <a:endParaRPr lang="en-US" sz="1000" dirty="0"/>
          </a:p>
        </p:txBody>
      </p:sp>
      <p:sp>
        <p:nvSpPr>
          <p:cNvPr id="11" name="Rectangle 10"/>
          <p:cNvSpPr/>
          <p:nvPr/>
        </p:nvSpPr>
        <p:spPr>
          <a:xfrm>
            <a:off x="6103944" y="6488668"/>
            <a:ext cx="2026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  <a:latin typeface="Century Gothic"/>
                <a:cs typeface="Century Gothic"/>
              </a:rPr>
              <a:t>#</a:t>
            </a:r>
            <a:r>
              <a:rPr lang="en-US" dirty="0" err="1" smtClean="0">
                <a:solidFill>
                  <a:srgbClr val="7F7F7F"/>
                </a:solidFill>
                <a:latin typeface="Century Gothic"/>
                <a:cs typeface="Century Gothic"/>
              </a:rPr>
              <a:t>IamStigmaFree</a:t>
            </a:r>
            <a:endParaRPr lang="en-US" dirty="0">
              <a:solidFill>
                <a:srgbClr val="7F7F7F"/>
              </a:solidFill>
              <a:latin typeface="Century Gothic"/>
              <a:cs typeface="Century Gothic"/>
            </a:endParaRPr>
          </a:p>
        </p:txBody>
      </p:sp>
      <p:pic>
        <p:nvPicPr>
          <p:cNvPr id="12" name="Picture 5" descr="http://pix.iemoji.com/images/emoji/apple/8.3/256/ey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3" y="396285"/>
            <a:ext cx="979712" cy="97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355272" y="162866"/>
            <a:ext cx="51761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38899A"/>
                </a:solidFill>
                <a:latin typeface="Century Gothic" panose="020B0502020202020204" pitchFamily="34" charset="0"/>
              </a:rPr>
              <a:t>See the Person, Not the Condition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3893818"/>
            <a:ext cx="7413171" cy="2499679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200" dirty="0" smtClean="0">
                <a:latin typeface="Century Gothic"/>
                <a:cs typeface="Century Gothic"/>
              </a:rPr>
              <a:t>Reach Out</a:t>
            </a:r>
          </a:p>
          <a:p>
            <a:pPr lvl="1">
              <a:spcAft>
                <a:spcPts val="1200"/>
              </a:spcAft>
            </a:pPr>
            <a:r>
              <a:rPr lang="en-US" sz="1900" dirty="0" smtClean="0">
                <a:latin typeface="Century Gothic"/>
                <a:cs typeface="Century Gothic"/>
              </a:rPr>
              <a:t>“We haven’t hung out in a while. How are you doing?</a:t>
            </a:r>
          </a:p>
          <a:p>
            <a:pPr>
              <a:spcAft>
                <a:spcPts val="1200"/>
              </a:spcAft>
            </a:pPr>
            <a:r>
              <a:rPr lang="en-US" sz="2200" dirty="0" smtClean="0">
                <a:latin typeface="Century Gothic"/>
              </a:rPr>
              <a:t>Ask if they want help with anything</a:t>
            </a:r>
          </a:p>
          <a:p>
            <a:pPr lvl="1">
              <a:spcAft>
                <a:spcPts val="1200"/>
              </a:spcAft>
            </a:pPr>
            <a:r>
              <a:rPr lang="en-US" sz="1900" dirty="0" smtClean="0">
                <a:latin typeface="Century Gothic"/>
              </a:rPr>
              <a:t>“I’m going to Chipotle. Want me to bring you a burrito?”</a:t>
            </a:r>
          </a:p>
          <a:p>
            <a:pPr>
              <a:spcAft>
                <a:spcPts val="1200"/>
              </a:spcAft>
            </a:pPr>
            <a:r>
              <a:rPr lang="en-US" sz="2200" dirty="0" smtClean="0">
                <a:latin typeface="Century Gothic" panose="020B0502020202020204" pitchFamily="34" charset="0"/>
              </a:rPr>
              <a:t>A little support goes a long way</a:t>
            </a:r>
            <a:endParaRPr lang="en-US" sz="2200" dirty="0">
              <a:latin typeface="Century Gothic" panose="020B0502020202020204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342904" y="1505494"/>
            <a:ext cx="4947554" cy="2542859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3200" dirty="0">
                <a:latin typeface="Century Gothic"/>
                <a:cs typeface="Century Gothic"/>
              </a:rPr>
              <a:t>Connections Matter</a:t>
            </a:r>
          </a:p>
          <a:p>
            <a:pPr>
              <a:spcAft>
                <a:spcPts val="1200"/>
              </a:spcAft>
            </a:pPr>
            <a:r>
              <a:rPr lang="en-US" sz="2200" dirty="0">
                <a:latin typeface="Century Gothic"/>
                <a:cs typeface="Century Gothic"/>
              </a:rPr>
              <a:t>Sometimes people with mental health conditions find it hard to stay connected to friends</a:t>
            </a:r>
          </a:p>
          <a:p>
            <a:pPr lvl="1">
              <a:spcAft>
                <a:spcPts val="1200"/>
              </a:spcAft>
            </a:pPr>
            <a:r>
              <a:rPr lang="en-US" sz="1800" dirty="0">
                <a:latin typeface="Century Gothic"/>
                <a:cs typeface="Century Gothic"/>
              </a:rPr>
              <a:t>This is when they need support most</a:t>
            </a:r>
            <a:r>
              <a:rPr lang="en-US" sz="2100" dirty="0">
                <a:latin typeface="Century Gothic"/>
                <a:cs typeface="Century Gothic"/>
              </a:rPr>
              <a:t>. 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55272" y="162866"/>
            <a:ext cx="51761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38899A"/>
                </a:solidFill>
                <a:latin typeface="Century Gothic" panose="020B0502020202020204" pitchFamily="34" charset="0"/>
              </a:rPr>
              <a:t>See the Person, Not the Condition</a:t>
            </a:r>
          </a:p>
        </p:txBody>
      </p:sp>
      <p:pic>
        <p:nvPicPr>
          <p:cNvPr id="7" name="Picture 5" descr="http://pix.iemoji.com/images/emoji/apple/8.3/256/ey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3" y="396285"/>
            <a:ext cx="979712" cy="97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103944" y="6488668"/>
            <a:ext cx="2026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  <a:latin typeface="Century Gothic"/>
                <a:cs typeface="Century Gothic"/>
              </a:rPr>
              <a:t>#</a:t>
            </a:r>
            <a:r>
              <a:rPr lang="en-US" dirty="0" err="1" smtClean="0">
                <a:solidFill>
                  <a:srgbClr val="7F7F7F"/>
                </a:solidFill>
                <a:latin typeface="Century Gothic"/>
                <a:cs typeface="Century Gothic"/>
              </a:rPr>
              <a:t>IamStigmaFree</a:t>
            </a:r>
            <a:endParaRPr lang="en-US" dirty="0">
              <a:solidFill>
                <a:srgbClr val="7F7F7F"/>
              </a:solidFill>
              <a:latin typeface="Century Gothic"/>
              <a:cs typeface="Century Gothic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611780"/>
            <a:ext cx="20136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Photo credit: </a:t>
            </a:r>
            <a:r>
              <a:rPr lang="en-US" sz="1000" dirty="0" err="1" smtClean="0"/>
              <a:t>Imgflip</a:t>
            </a:r>
            <a:r>
              <a:rPr lang="en-US" sz="1000" dirty="0" smtClean="0"/>
              <a:t>. Modified.</a:t>
            </a:r>
            <a:endParaRPr lang="en-US" sz="1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953" y="1730512"/>
            <a:ext cx="2944695" cy="244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1273629"/>
            <a:ext cx="4718955" cy="23186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>
                <a:latin typeface="Century Gothic"/>
                <a:cs typeface="Century Gothic"/>
              </a:rPr>
              <a:t>Speak Out</a:t>
            </a:r>
            <a:endParaRPr lang="en-US" sz="1800" dirty="0" smtClean="0">
              <a:latin typeface="Century Gothic"/>
              <a:cs typeface="Century Gothic"/>
            </a:endParaRPr>
          </a:p>
          <a:p>
            <a:r>
              <a:rPr lang="en-US" sz="2200" dirty="0" smtClean="0">
                <a:latin typeface="Century Gothic"/>
                <a:cs typeface="Century Gothic"/>
              </a:rPr>
              <a:t>Speak with </a:t>
            </a:r>
            <a:r>
              <a:rPr lang="en-US" sz="2200" dirty="0">
                <a:latin typeface="Century Gothic"/>
                <a:cs typeface="Century Gothic"/>
              </a:rPr>
              <a:t>respect, compassion and </a:t>
            </a:r>
            <a:r>
              <a:rPr lang="en-US" sz="2200" dirty="0" smtClean="0">
                <a:latin typeface="Century Gothic"/>
                <a:cs typeface="Century Gothic"/>
              </a:rPr>
              <a:t>authority when you take with others about mental health – don’t let stigmatizing comments slide!</a:t>
            </a:r>
            <a:endParaRPr lang="en-US" sz="2200" dirty="0">
              <a:latin typeface="Century Gothic"/>
              <a:cs typeface="Century Gothic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57200" y="3783540"/>
            <a:ext cx="7242048" cy="2533877"/>
          </a:xfrm>
        </p:spPr>
        <p:txBody>
          <a:bodyPr>
            <a:noAutofit/>
          </a:bodyPr>
          <a:lstStyle/>
          <a:p>
            <a:r>
              <a:rPr lang="en-US" sz="2200" dirty="0">
                <a:latin typeface="Century Gothic"/>
                <a:cs typeface="Century Gothic"/>
              </a:rPr>
              <a:t>If you if you notice someone is struggling, start a conversation</a:t>
            </a:r>
            <a:br>
              <a:rPr lang="en-US" sz="2200" dirty="0">
                <a:latin typeface="Century Gothic"/>
                <a:cs typeface="Century Gothic"/>
              </a:rPr>
            </a:br>
            <a:endParaRPr lang="en-US" sz="2200" dirty="0">
              <a:latin typeface="Century Gothic"/>
              <a:cs typeface="Century Gothic"/>
            </a:endParaRPr>
          </a:p>
          <a:p>
            <a:r>
              <a:rPr lang="en-US" sz="2200" dirty="0">
                <a:latin typeface="Century Gothic"/>
                <a:cs typeface="Century Gothic"/>
              </a:rPr>
              <a:t>Collaborate with other student organizations</a:t>
            </a:r>
            <a:br>
              <a:rPr lang="en-US" sz="2200" dirty="0">
                <a:latin typeface="Century Gothic"/>
                <a:cs typeface="Century Gothic"/>
              </a:rPr>
            </a:br>
            <a:endParaRPr lang="en-US" sz="2200" dirty="0">
              <a:latin typeface="Century Gothic"/>
              <a:cs typeface="Century Gothic"/>
            </a:endParaRPr>
          </a:p>
          <a:p>
            <a:r>
              <a:rPr lang="en-US" sz="2200" dirty="0">
                <a:latin typeface="Century Gothic"/>
                <a:cs typeface="Century Gothic"/>
              </a:rPr>
              <a:t>Write a blog post or editorial for campus sites and newspapers</a:t>
            </a:r>
          </a:p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59326" y="228600"/>
            <a:ext cx="4376057" cy="898071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indent="0" defTabSz="914400">
              <a:buFont typeface="Wingdings 2"/>
              <a:buNone/>
            </a:pPr>
            <a:r>
              <a:rPr lang="en-US" sz="4400" dirty="0" smtClean="0">
                <a:solidFill>
                  <a:srgbClr val="38899A"/>
                </a:solidFill>
                <a:latin typeface="Century Gothic"/>
                <a:cs typeface="Century Gothic"/>
              </a:rPr>
              <a:t>Take Action</a:t>
            </a:r>
            <a:endParaRPr lang="en-US" sz="4400" dirty="0" smtClean="0">
              <a:latin typeface="Century Gothic"/>
              <a:cs typeface="Century Gothic"/>
            </a:endParaRPr>
          </a:p>
          <a:p>
            <a:pPr defTabSz="914400">
              <a:buFont typeface="Wingdings 2"/>
              <a:buNone/>
            </a:pPr>
            <a:endParaRPr lang="en-US" sz="4400" dirty="0" smtClean="0">
              <a:latin typeface="Century Gothic"/>
              <a:cs typeface="Century Gothic"/>
            </a:endParaRPr>
          </a:p>
          <a:p>
            <a:pPr defTabSz="914400">
              <a:buFont typeface="Wingdings 2"/>
              <a:buNone/>
            </a:pPr>
            <a:endParaRPr lang="en-US" sz="4400" dirty="0" smtClean="0">
              <a:latin typeface="Century Gothic"/>
              <a:cs typeface="Century Gothic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87" y="146958"/>
            <a:ext cx="979713" cy="97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 descr="C:\Users\ahaggard\Downloads\qumw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942" y="945014"/>
            <a:ext cx="3298365" cy="192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0" y="6611780"/>
            <a:ext cx="20136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Photo credit: </a:t>
            </a:r>
            <a:r>
              <a:rPr lang="en-US" sz="1000" dirty="0" err="1" smtClean="0"/>
              <a:t>Imgflip</a:t>
            </a:r>
            <a:r>
              <a:rPr lang="en-US" sz="1000" dirty="0" smtClean="0"/>
              <a:t>. Modified.</a:t>
            </a:r>
            <a:endParaRPr lang="en-US" sz="1000" dirty="0"/>
          </a:p>
        </p:txBody>
      </p:sp>
      <p:sp>
        <p:nvSpPr>
          <p:cNvPr id="12" name="Rectangle 11"/>
          <p:cNvSpPr/>
          <p:nvPr/>
        </p:nvSpPr>
        <p:spPr>
          <a:xfrm>
            <a:off x="6103944" y="6488668"/>
            <a:ext cx="2026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  <a:latin typeface="Century Gothic"/>
                <a:cs typeface="Century Gothic"/>
              </a:rPr>
              <a:t>#</a:t>
            </a:r>
            <a:r>
              <a:rPr lang="en-US" dirty="0" err="1" smtClean="0">
                <a:solidFill>
                  <a:srgbClr val="7F7F7F"/>
                </a:solidFill>
                <a:latin typeface="Century Gothic"/>
                <a:cs typeface="Century Gothic"/>
              </a:rPr>
              <a:t>IamStigmaFree</a:t>
            </a:r>
            <a:endParaRPr lang="en-US" dirty="0">
              <a:solidFill>
                <a:srgbClr val="7F7F7F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3143" y="1355272"/>
            <a:ext cx="4278086" cy="23676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>
                <a:latin typeface="Century Gothic"/>
                <a:cs typeface="Century Gothic"/>
              </a:rPr>
              <a:t>Raise Awareness</a:t>
            </a:r>
          </a:p>
          <a:p>
            <a:r>
              <a:rPr lang="en-US" sz="2400" dirty="0" smtClean="0">
                <a:latin typeface="Century Gothic"/>
                <a:cs typeface="Century Gothic"/>
              </a:rPr>
              <a:t>Share articles and videos about mental health on social media</a:t>
            </a:r>
            <a:endParaRPr lang="en-US" sz="2400" dirty="0" smtClean="0"/>
          </a:p>
          <a:p>
            <a:pPr>
              <a:buNone/>
            </a:pPr>
            <a:endParaRPr lang="en-US" sz="1000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653143" y="3298371"/>
            <a:ext cx="7046105" cy="287382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Century Gothic"/>
                <a:cs typeface="Century Gothic"/>
              </a:rPr>
              <a:t>Share the 10 common warning signs</a:t>
            </a:r>
          </a:p>
          <a:p>
            <a:endParaRPr lang="en-US" sz="2400" dirty="0">
              <a:latin typeface="Century Gothic"/>
              <a:cs typeface="Century Gothic"/>
            </a:endParaRPr>
          </a:p>
          <a:p>
            <a:r>
              <a:rPr lang="en-US" sz="2400" dirty="0">
                <a:latin typeface="Century Gothic"/>
                <a:cs typeface="Century Gothic"/>
              </a:rPr>
              <a:t>Work with others to plan an event to raise mental health </a:t>
            </a:r>
            <a:r>
              <a:rPr lang="en-US" sz="2400" dirty="0" smtClean="0">
                <a:latin typeface="Century Gothic"/>
                <a:cs typeface="Century Gothic"/>
              </a:rPr>
              <a:t>awareness</a:t>
            </a:r>
          </a:p>
          <a:p>
            <a:endParaRPr lang="en-US" sz="2400" dirty="0">
              <a:latin typeface="Century Gothic"/>
              <a:cs typeface="Century Gothic"/>
            </a:endParaRPr>
          </a:p>
          <a:p>
            <a:r>
              <a:rPr lang="en-US" sz="2400" dirty="0" smtClean="0">
                <a:latin typeface="Century Gothic"/>
                <a:cs typeface="Century Gothic"/>
              </a:rPr>
              <a:t>Work with campus health and counseling centers to start an awareness campaign</a:t>
            </a:r>
            <a:endParaRPr lang="en-US" sz="2400" dirty="0">
              <a:latin typeface="Century Gothic"/>
              <a:cs typeface="Century Gothic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87" y="146958"/>
            <a:ext cx="979713" cy="97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159326" y="228600"/>
            <a:ext cx="4376057" cy="898071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indent="0" defTabSz="914400">
              <a:buFont typeface="Wingdings 2"/>
              <a:buNone/>
            </a:pPr>
            <a:r>
              <a:rPr lang="en-US" sz="4400" dirty="0" smtClean="0">
                <a:solidFill>
                  <a:srgbClr val="38899A"/>
                </a:solidFill>
                <a:latin typeface="Century Gothic"/>
                <a:cs typeface="Century Gothic"/>
              </a:rPr>
              <a:t>Take Action</a:t>
            </a:r>
            <a:endParaRPr lang="en-US" sz="4400" dirty="0" smtClean="0">
              <a:latin typeface="Century Gothic"/>
              <a:cs typeface="Century Gothic"/>
            </a:endParaRPr>
          </a:p>
          <a:p>
            <a:pPr defTabSz="914400">
              <a:buFont typeface="Wingdings 2"/>
              <a:buNone/>
            </a:pPr>
            <a:endParaRPr lang="en-US" sz="4400" dirty="0" smtClean="0">
              <a:latin typeface="Century Gothic"/>
              <a:cs typeface="Century Gothic"/>
            </a:endParaRPr>
          </a:p>
          <a:p>
            <a:pPr defTabSz="914400">
              <a:buFont typeface="Wingdings 2"/>
              <a:buNone/>
            </a:pPr>
            <a:endParaRPr lang="en-US" sz="4400" dirty="0" smtClean="0">
              <a:latin typeface="Century Gothic"/>
              <a:cs typeface="Century Gothic"/>
            </a:endParaRPr>
          </a:p>
        </p:txBody>
      </p:sp>
      <p:pic>
        <p:nvPicPr>
          <p:cNvPr id="12290" name="Picture 2" descr="http://www.marketingweekly.com/~/media/news/b419b10af6f94c31b91a67d8002ff47a/201207/social%20search%20engine%20marketing%20should%20increase%20awareness%20engagement_800821694_large.ash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43" y="296180"/>
            <a:ext cx="2768020" cy="300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0" y="6611780"/>
            <a:ext cx="20136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Photo credit: </a:t>
            </a:r>
            <a:r>
              <a:rPr lang="en-US" sz="1000" dirty="0" err="1" smtClean="0"/>
              <a:t>marketingweekly</a:t>
            </a:r>
            <a:r>
              <a:rPr lang="en-US" sz="1000" dirty="0" smtClean="0"/>
              <a:t>.</a:t>
            </a:r>
            <a:endParaRPr lang="en-US" sz="1000" dirty="0"/>
          </a:p>
        </p:txBody>
      </p:sp>
      <p:sp>
        <p:nvSpPr>
          <p:cNvPr id="14" name="Rectangle 13"/>
          <p:cNvSpPr/>
          <p:nvPr/>
        </p:nvSpPr>
        <p:spPr>
          <a:xfrm>
            <a:off x="6103944" y="6488668"/>
            <a:ext cx="2026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  <a:latin typeface="Century Gothic"/>
                <a:cs typeface="Century Gothic"/>
              </a:rPr>
              <a:t>#</a:t>
            </a:r>
            <a:r>
              <a:rPr lang="en-US" dirty="0" err="1" smtClean="0">
                <a:solidFill>
                  <a:srgbClr val="7F7F7F"/>
                </a:solidFill>
                <a:latin typeface="Century Gothic"/>
                <a:cs typeface="Century Gothic"/>
              </a:rPr>
              <a:t>IamStigmaFree</a:t>
            </a:r>
            <a:endParaRPr lang="en-US" dirty="0">
              <a:solidFill>
                <a:srgbClr val="7F7F7F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6637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578" y="1380816"/>
            <a:ext cx="7756070" cy="48463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>
                <a:latin typeface="Century Gothic"/>
                <a:cs typeface="Century Gothic"/>
              </a:rPr>
              <a:t>Make a Difference</a:t>
            </a:r>
            <a:br>
              <a:rPr lang="en-US" sz="3200" dirty="0" smtClean="0">
                <a:latin typeface="Century Gothic"/>
                <a:cs typeface="Century Gothic"/>
              </a:rPr>
            </a:br>
            <a:endParaRPr lang="en-US" sz="2400" dirty="0">
              <a:latin typeface="Century Gothic"/>
              <a:cs typeface="Century Gothic"/>
            </a:endParaRPr>
          </a:p>
          <a:p>
            <a:r>
              <a:rPr lang="en-US" sz="2400" dirty="0" smtClean="0">
                <a:latin typeface="Century Gothic"/>
                <a:cs typeface="Century Gothic"/>
              </a:rPr>
              <a:t>Take the Stigma</a:t>
            </a:r>
            <a:r>
              <a:rPr lang="en-US" sz="2400" i="1" dirty="0" smtClean="0">
                <a:latin typeface="Century Gothic"/>
                <a:cs typeface="Century Gothic"/>
              </a:rPr>
              <a:t>Free</a:t>
            </a:r>
            <a:r>
              <a:rPr lang="en-US" sz="2400" dirty="0" smtClean="0">
                <a:latin typeface="Century Gothic"/>
                <a:cs typeface="Century Gothic"/>
              </a:rPr>
              <a:t> pledge</a:t>
            </a:r>
            <a:br>
              <a:rPr lang="en-US" sz="2400" dirty="0" smtClean="0">
                <a:latin typeface="Century Gothic"/>
                <a:cs typeface="Century Gothic"/>
              </a:rPr>
            </a:br>
            <a:r>
              <a:rPr lang="en-US" sz="2400" b="1" dirty="0" smtClean="0">
                <a:latin typeface="Century Gothic"/>
                <a:cs typeface="Century Gothic"/>
              </a:rPr>
              <a:t>right now </a:t>
            </a:r>
          </a:p>
          <a:p>
            <a:pPr lvl="1"/>
            <a:r>
              <a:rPr lang="en-US" sz="2000" dirty="0" smtClean="0">
                <a:latin typeface="Century Gothic"/>
                <a:cs typeface="Century Gothic"/>
                <a:hlinkClick r:id="rId3"/>
              </a:rPr>
              <a:t>www.nami.org/stigmafree</a:t>
            </a:r>
            <a:r>
              <a:rPr lang="en-US" sz="2000" dirty="0" smtClean="0">
                <a:latin typeface="Century Gothic"/>
                <a:cs typeface="Century Gothic"/>
              </a:rPr>
              <a:t/>
            </a:r>
            <a:br>
              <a:rPr lang="en-US" sz="2000" dirty="0" smtClean="0">
                <a:latin typeface="Century Gothic"/>
                <a:cs typeface="Century Gothic"/>
              </a:rPr>
            </a:br>
            <a:endParaRPr lang="en-US" sz="2000" dirty="0">
              <a:latin typeface="Century Gothic"/>
              <a:cs typeface="Century Gothic"/>
            </a:endParaRPr>
          </a:p>
          <a:p>
            <a:r>
              <a:rPr lang="en-US" sz="2400" dirty="0" smtClean="0">
                <a:latin typeface="Century Gothic"/>
                <a:cs typeface="Century Gothic"/>
              </a:rPr>
              <a:t>Encourage others to take the pledge by sharing the </a:t>
            </a:r>
            <a:r>
              <a:rPr lang="en-US" sz="2400" dirty="0" smtClean="0">
                <a:latin typeface="Century Gothic"/>
                <a:cs typeface="Century Gothic"/>
                <a:hlinkClick r:id="rId3"/>
              </a:rPr>
              <a:t>www.nami.org/stigmafree</a:t>
            </a:r>
            <a:r>
              <a:rPr lang="en-US" sz="2400" dirty="0" smtClean="0">
                <a:latin typeface="Century Gothic"/>
                <a:cs typeface="Century Gothic"/>
              </a:rPr>
              <a:t> link on social media</a:t>
            </a:r>
            <a:br>
              <a:rPr lang="en-US" sz="2400" dirty="0" smtClean="0">
                <a:latin typeface="Century Gothic"/>
                <a:cs typeface="Century Gothic"/>
              </a:rPr>
            </a:br>
            <a:endParaRPr lang="en-US" sz="2400" dirty="0" smtClean="0">
              <a:latin typeface="Century Gothic"/>
              <a:cs typeface="Century Gothic"/>
            </a:endParaRPr>
          </a:p>
          <a:p>
            <a:r>
              <a:rPr lang="en-US" sz="2400" dirty="0">
                <a:latin typeface="Century Gothic"/>
              </a:rPr>
              <a:t>Share that you are committed to </a:t>
            </a:r>
            <a:r>
              <a:rPr lang="en-US" sz="2400" dirty="0" smtClean="0">
                <a:latin typeface="Century Gothic"/>
              </a:rPr>
              <a:t>a </a:t>
            </a:r>
            <a:r>
              <a:rPr lang="en-US" sz="2400" dirty="0" smtClean="0">
                <a:latin typeface="Century Gothic"/>
                <a:cs typeface="Century Gothic"/>
              </a:rPr>
              <a:t>Stigma</a:t>
            </a:r>
            <a:r>
              <a:rPr lang="en-US" sz="2400" i="1" dirty="0" smtClean="0">
                <a:latin typeface="Century Gothic"/>
                <a:cs typeface="Century Gothic"/>
              </a:rPr>
              <a:t>Free </a:t>
            </a:r>
            <a:r>
              <a:rPr lang="en-US" sz="2400" dirty="0" smtClean="0">
                <a:latin typeface="Century Gothic"/>
              </a:rPr>
              <a:t>campus</a:t>
            </a:r>
            <a:r>
              <a:rPr lang="en-US" sz="2400" dirty="0" smtClean="0">
                <a:latin typeface="Century Gothic"/>
                <a:cs typeface="Century Gothic"/>
              </a:rPr>
              <a:t> with the #</a:t>
            </a:r>
            <a:r>
              <a:rPr lang="en-US" sz="2400" dirty="0" err="1" smtClean="0">
                <a:latin typeface="Century Gothic"/>
                <a:cs typeface="Century Gothic"/>
              </a:rPr>
              <a:t>IamStigmaFree</a:t>
            </a:r>
            <a:r>
              <a:rPr lang="en-US" sz="2400" dirty="0" smtClean="0">
                <a:latin typeface="Century Gothic"/>
                <a:cs typeface="Century Gothic"/>
              </a:rPr>
              <a:t> on </a:t>
            </a:r>
            <a:r>
              <a:rPr lang="en-US" sz="2400" dirty="0">
                <a:latin typeface="Century Gothic"/>
                <a:cs typeface="Century Gothic"/>
              </a:rPr>
              <a:t>T</a:t>
            </a:r>
            <a:r>
              <a:rPr lang="en-US" sz="2400" dirty="0" smtClean="0">
                <a:latin typeface="Century Gothic"/>
                <a:cs typeface="Century Gothic"/>
              </a:rPr>
              <a:t>witter and Instagram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87" y="146958"/>
            <a:ext cx="979713" cy="97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1159326" y="228600"/>
            <a:ext cx="4376057" cy="898071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indent="0" defTabSz="914400">
              <a:buFont typeface="Wingdings 2"/>
              <a:buNone/>
            </a:pPr>
            <a:r>
              <a:rPr lang="en-US" sz="4400" dirty="0" smtClean="0">
                <a:solidFill>
                  <a:srgbClr val="38899A"/>
                </a:solidFill>
                <a:latin typeface="Century Gothic"/>
                <a:cs typeface="Century Gothic"/>
              </a:rPr>
              <a:t>Take Action</a:t>
            </a:r>
            <a:endParaRPr lang="en-US" sz="4400" dirty="0" smtClean="0">
              <a:latin typeface="Century Gothic"/>
              <a:cs typeface="Century Gothic"/>
            </a:endParaRPr>
          </a:p>
          <a:p>
            <a:pPr defTabSz="914400">
              <a:buFont typeface="Wingdings 2"/>
              <a:buNone/>
            </a:pPr>
            <a:endParaRPr lang="en-US" sz="4400" dirty="0" smtClean="0">
              <a:latin typeface="Century Gothic"/>
              <a:cs typeface="Century Gothic"/>
            </a:endParaRPr>
          </a:p>
          <a:p>
            <a:pPr defTabSz="914400">
              <a:buFont typeface="Wingdings 2"/>
              <a:buNone/>
            </a:pPr>
            <a:endParaRPr lang="en-US" sz="4400" dirty="0" smtClean="0">
              <a:latin typeface="Century Gothic"/>
              <a:cs typeface="Century Gothic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03944" y="6488668"/>
            <a:ext cx="2026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  <a:latin typeface="Century Gothic"/>
                <a:cs typeface="Century Gothic"/>
              </a:rPr>
              <a:t>#</a:t>
            </a:r>
            <a:r>
              <a:rPr lang="en-US" dirty="0" err="1" smtClean="0">
                <a:solidFill>
                  <a:srgbClr val="7F7F7F"/>
                </a:solidFill>
                <a:latin typeface="Century Gothic"/>
                <a:cs typeface="Century Gothic"/>
              </a:rPr>
              <a:t>IamStigmaFree</a:t>
            </a:r>
            <a:endParaRPr lang="en-US" dirty="0">
              <a:solidFill>
                <a:srgbClr val="7F7F7F"/>
              </a:solidFill>
              <a:latin typeface="Century Gothic"/>
              <a:cs typeface="Century Gothic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611780"/>
            <a:ext cx="20136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Photo credit: </a:t>
            </a:r>
            <a:r>
              <a:rPr lang="en-US" sz="1000" dirty="0" err="1" smtClean="0"/>
              <a:t>Imgflip</a:t>
            </a:r>
            <a:r>
              <a:rPr lang="en-US" sz="1000" dirty="0" smtClean="0"/>
              <a:t>. Modified.</a:t>
            </a:r>
            <a:endParaRPr lang="en-US" sz="1000" dirty="0"/>
          </a:p>
        </p:txBody>
      </p:sp>
      <p:pic>
        <p:nvPicPr>
          <p:cNvPr id="14339" name="Picture 3" descr="C:\Users\ahaggard\Downloads\qupz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664" y="636814"/>
            <a:ext cx="3031670" cy="303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55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-33638" y="1566749"/>
            <a:ext cx="816428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100" dirty="0" smtClean="0">
                <a:latin typeface="Century Gothic"/>
                <a:cs typeface="Century Gothic"/>
              </a:rPr>
              <a:t>A                     campus starts with us.</a:t>
            </a:r>
            <a:endParaRPr lang="en-US" sz="5100" dirty="0">
              <a:latin typeface="Century Gothic"/>
              <a:cs typeface="Century Gothic"/>
            </a:endParaRPr>
          </a:p>
        </p:txBody>
      </p:sp>
      <p:pic>
        <p:nvPicPr>
          <p:cNvPr id="12" name="Picture 11" descr="stigmafreelogo.jpg"/>
          <p:cNvPicPr>
            <a:picLocks noChangeAspect="1"/>
          </p:cNvPicPr>
          <p:nvPr/>
        </p:nvPicPr>
        <p:blipFill>
          <a:blip r:embed="rId3"/>
          <a:srcRect l="8427" t="19485" r="7301" b="21284"/>
          <a:stretch>
            <a:fillRect/>
          </a:stretch>
        </p:blipFill>
        <p:spPr>
          <a:xfrm>
            <a:off x="1213757" y="1590995"/>
            <a:ext cx="3634626" cy="85898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103944" y="6488668"/>
            <a:ext cx="2026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  <a:latin typeface="Century Gothic"/>
                <a:cs typeface="Century Gothic"/>
              </a:rPr>
              <a:t>#</a:t>
            </a:r>
            <a:r>
              <a:rPr lang="en-US" dirty="0" err="1" smtClean="0">
                <a:solidFill>
                  <a:srgbClr val="7F7F7F"/>
                </a:solidFill>
                <a:latin typeface="Century Gothic"/>
                <a:cs typeface="Century Gothic"/>
              </a:rPr>
              <a:t>IamStigmaFree</a:t>
            </a:r>
            <a:endParaRPr lang="en-US" dirty="0">
              <a:solidFill>
                <a:srgbClr val="7F7F7F"/>
              </a:solidFill>
              <a:latin typeface="Century Gothic"/>
              <a:cs typeface="Century Gothic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8214" y="3788229"/>
            <a:ext cx="775607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100" dirty="0" smtClean="0">
                <a:latin typeface="Century Gothic"/>
                <a:cs typeface="Century Gothic"/>
              </a:rPr>
              <a:t>Together, we can create it.</a:t>
            </a:r>
            <a:endParaRPr lang="en-US" sz="51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305"/>
            <a:ext cx="7239000" cy="2211470"/>
          </a:xfrm>
        </p:spPr>
        <p:txBody>
          <a:bodyPr/>
          <a:lstStyle/>
          <a:p>
            <a:pPr algn="ctr">
              <a:buNone/>
            </a:pPr>
            <a:endParaRPr lang="en-US" i="1" dirty="0" smtClean="0">
              <a:latin typeface="Adobe Caslon Pro"/>
              <a:cs typeface="Adobe Caslon Pro"/>
            </a:endParaRPr>
          </a:p>
          <a:p>
            <a:pPr algn="ctr">
              <a:buNone/>
            </a:pPr>
            <a:r>
              <a:rPr lang="en-US" i="1" dirty="0" smtClean="0">
                <a:solidFill>
                  <a:srgbClr val="38899A"/>
                </a:solidFill>
                <a:latin typeface="Adobe Caslon Pro"/>
                <a:cs typeface="Adobe Caslon Pro"/>
              </a:rPr>
              <a:t>“Mental illness is nothing to be ashamed of, </a:t>
            </a:r>
          </a:p>
          <a:p>
            <a:pPr algn="ctr">
              <a:buNone/>
            </a:pPr>
            <a:r>
              <a:rPr lang="en-US" i="1" dirty="0" smtClean="0">
                <a:solidFill>
                  <a:srgbClr val="38899A"/>
                </a:solidFill>
                <a:latin typeface="Adobe Caslon Pro"/>
                <a:cs typeface="Adobe Caslon Pro"/>
              </a:rPr>
              <a:t>but stigma and bias shame us all.”</a:t>
            </a:r>
          </a:p>
          <a:p>
            <a:pPr algn="ctr">
              <a:buNone/>
            </a:pPr>
            <a:r>
              <a:rPr lang="en-US" i="1" dirty="0" smtClean="0">
                <a:solidFill>
                  <a:srgbClr val="38899A"/>
                </a:solidFill>
                <a:latin typeface="Adobe Caslon Pro"/>
                <a:cs typeface="Adobe Caslon Pro"/>
              </a:rPr>
              <a:t> – Bill Clinton</a:t>
            </a:r>
            <a:endParaRPr lang="en-US" i="1" dirty="0">
              <a:solidFill>
                <a:srgbClr val="38899A"/>
              </a:solidFill>
              <a:latin typeface="Adobe Caslon Pro"/>
              <a:cs typeface="Adobe Caslon Pro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5" y="2421818"/>
            <a:ext cx="4134528" cy="3854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6611780"/>
            <a:ext cx="23743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Photo credit: </a:t>
            </a:r>
            <a:r>
              <a:rPr lang="en-US" sz="1000" dirty="0" err="1" smtClean="0"/>
              <a:t>myishacherry</a:t>
            </a:r>
            <a:r>
              <a:rPr lang="en-US" sz="1000" dirty="0" smtClean="0"/>
              <a:t>. Modified.</a:t>
            </a:r>
            <a:endParaRPr lang="en-US" sz="1000" dirty="0"/>
          </a:p>
        </p:txBody>
      </p:sp>
      <p:sp>
        <p:nvSpPr>
          <p:cNvPr id="9" name="Rectangle 8"/>
          <p:cNvSpPr/>
          <p:nvPr/>
        </p:nvSpPr>
        <p:spPr>
          <a:xfrm>
            <a:off x="6103944" y="6488668"/>
            <a:ext cx="2026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  <a:latin typeface="Century Gothic"/>
                <a:cs typeface="Century Gothic"/>
              </a:rPr>
              <a:t>#</a:t>
            </a:r>
            <a:r>
              <a:rPr lang="en-US" dirty="0" err="1" smtClean="0">
                <a:solidFill>
                  <a:srgbClr val="7F7F7F"/>
                </a:solidFill>
                <a:latin typeface="Century Gothic"/>
                <a:cs typeface="Century Gothic"/>
              </a:rPr>
              <a:t>IamStigmaFree</a:t>
            </a:r>
            <a:endParaRPr lang="en-US" dirty="0">
              <a:solidFill>
                <a:srgbClr val="7F7F7F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585" y="2185063"/>
            <a:ext cx="7576458" cy="4498135"/>
          </a:xfrm>
        </p:spPr>
        <p:txBody>
          <a:bodyPr>
            <a:noAutofit/>
          </a:bodyPr>
          <a:lstStyle/>
          <a:p>
            <a:r>
              <a:rPr lang="en-US" sz="2400" dirty="0">
                <a:latin typeface="Century Gothic"/>
                <a:cs typeface="Century Gothic"/>
              </a:rPr>
              <a:t>Mental health conditions </a:t>
            </a:r>
            <a:r>
              <a:rPr lang="en-US" sz="2400" dirty="0" smtClean="0">
                <a:latin typeface="Century Gothic"/>
                <a:cs typeface="Century Gothic"/>
              </a:rPr>
              <a:t/>
            </a:r>
            <a:br>
              <a:rPr lang="en-US" sz="2400" dirty="0" smtClean="0">
                <a:latin typeface="Century Gothic"/>
                <a:cs typeface="Century Gothic"/>
              </a:rPr>
            </a:br>
            <a:r>
              <a:rPr lang="en-US" sz="2400" dirty="0" smtClean="0">
                <a:latin typeface="Century Gothic"/>
                <a:cs typeface="Century Gothic"/>
              </a:rPr>
              <a:t>impact </a:t>
            </a:r>
            <a:r>
              <a:rPr lang="en-US" sz="2400" dirty="0">
                <a:latin typeface="Century Gothic"/>
                <a:cs typeface="Century Gothic"/>
              </a:rPr>
              <a:t>thinking, feelings and </a:t>
            </a:r>
            <a:r>
              <a:rPr lang="en-US" sz="2400" dirty="0" smtClean="0">
                <a:latin typeface="Century Gothic"/>
                <a:cs typeface="Century Gothic"/>
              </a:rPr>
              <a:t>mood</a:t>
            </a:r>
            <a:br>
              <a:rPr lang="en-US" sz="2400" dirty="0" smtClean="0">
                <a:latin typeface="Century Gothic"/>
                <a:cs typeface="Century Gothic"/>
              </a:rPr>
            </a:br>
            <a:endParaRPr lang="en-US" sz="2400" dirty="0">
              <a:latin typeface="Century Gothic"/>
              <a:cs typeface="Century Gothic"/>
            </a:endParaRPr>
          </a:p>
          <a:p>
            <a:r>
              <a:rPr lang="en-US" sz="2400" dirty="0" smtClean="0">
                <a:latin typeface="Century Gothic"/>
                <a:cs typeface="Century Gothic"/>
              </a:rPr>
              <a:t>Result of </a:t>
            </a:r>
            <a:r>
              <a:rPr lang="en-US" sz="2400" dirty="0">
                <a:latin typeface="Century Gothic"/>
                <a:cs typeface="Century Gothic"/>
              </a:rPr>
              <a:t>biological and environmental </a:t>
            </a:r>
            <a:r>
              <a:rPr lang="en-US" sz="2400" dirty="0" smtClean="0">
                <a:latin typeface="Century Gothic"/>
                <a:cs typeface="Century Gothic"/>
              </a:rPr>
              <a:t>factors</a:t>
            </a:r>
            <a:br>
              <a:rPr lang="en-US" sz="2400" dirty="0" smtClean="0">
                <a:latin typeface="Century Gothic"/>
                <a:cs typeface="Century Gothic"/>
              </a:rPr>
            </a:br>
            <a:endParaRPr lang="en-US" sz="2400" dirty="0" smtClean="0">
              <a:latin typeface="Century Gothic"/>
              <a:cs typeface="Century Gothic"/>
            </a:endParaRPr>
          </a:p>
          <a:p>
            <a:r>
              <a:rPr lang="en-US" sz="2400" dirty="0" smtClean="0">
                <a:latin typeface="Century Gothic"/>
                <a:cs typeface="Century Gothic"/>
              </a:rPr>
              <a:t>Often involve </a:t>
            </a:r>
            <a:r>
              <a:rPr lang="en-US" sz="2400" dirty="0">
                <a:latin typeface="Century Gothic"/>
                <a:cs typeface="Century Gothic"/>
              </a:rPr>
              <a:t>feelings that everyone experiences - like worry, sadness or stress</a:t>
            </a:r>
            <a:r>
              <a:rPr lang="en-US" sz="2400" dirty="0" smtClean="0">
                <a:latin typeface="Century Gothic"/>
                <a:cs typeface="Century Gothic"/>
              </a:rPr>
              <a:t>…</a:t>
            </a:r>
            <a:br>
              <a:rPr lang="en-US" sz="2400" dirty="0" smtClean="0">
                <a:latin typeface="Century Gothic"/>
                <a:cs typeface="Century Gothic"/>
              </a:rPr>
            </a:br>
            <a:endParaRPr lang="en-US" sz="2400" dirty="0">
              <a:latin typeface="Century Gothic"/>
              <a:cs typeface="Century Gothic"/>
            </a:endParaRPr>
          </a:p>
          <a:p>
            <a:r>
              <a:rPr lang="en-US" sz="2400" dirty="0">
                <a:latin typeface="Century Gothic"/>
                <a:cs typeface="Century Gothic"/>
              </a:rPr>
              <a:t>… but they don’t go away on their own and can be so intense and persistent that they interfere with life</a:t>
            </a:r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77585" y="228600"/>
            <a:ext cx="4376057" cy="1567543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indent="0" defTabSz="914400">
              <a:buFont typeface="Wingdings 2"/>
              <a:buNone/>
            </a:pPr>
            <a:r>
              <a:rPr lang="en-US" sz="4400" dirty="0" smtClean="0">
                <a:solidFill>
                  <a:srgbClr val="38899A"/>
                </a:solidFill>
                <a:latin typeface="Century Gothic"/>
                <a:cs typeface="Century Gothic"/>
              </a:rPr>
              <a:t>Mental Health Conditions</a:t>
            </a:r>
            <a:endParaRPr lang="en-US" sz="4400" dirty="0" smtClean="0">
              <a:latin typeface="Century Gothic"/>
              <a:cs typeface="Century Gothic"/>
            </a:endParaRPr>
          </a:p>
          <a:p>
            <a:pPr defTabSz="914400">
              <a:buFont typeface="Wingdings 2"/>
              <a:buNone/>
            </a:pPr>
            <a:endParaRPr lang="en-US" sz="4400" dirty="0" smtClean="0">
              <a:latin typeface="Century Gothic"/>
              <a:cs typeface="Century Gothic"/>
            </a:endParaRPr>
          </a:p>
          <a:p>
            <a:pPr defTabSz="914400">
              <a:buFont typeface="Wingdings 2"/>
              <a:buNone/>
            </a:pPr>
            <a:endParaRPr lang="en-US" sz="4400" dirty="0" smtClean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03944" y="6483806"/>
            <a:ext cx="2026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  <a:latin typeface="Century Gothic"/>
                <a:cs typeface="Century Gothic"/>
              </a:rPr>
              <a:t>#</a:t>
            </a:r>
            <a:r>
              <a:rPr lang="en-US" dirty="0" err="1" smtClean="0">
                <a:solidFill>
                  <a:srgbClr val="7F7F7F"/>
                </a:solidFill>
                <a:latin typeface="Century Gothic"/>
                <a:cs typeface="Century Gothic"/>
              </a:rPr>
              <a:t>IamStigmaFree</a:t>
            </a:r>
            <a:endParaRPr lang="en-US" dirty="0">
              <a:solidFill>
                <a:srgbClr val="7F7F7F"/>
              </a:solidFill>
              <a:latin typeface="Century Gothic"/>
              <a:cs typeface="Century Gothic"/>
            </a:endParaRPr>
          </a:p>
        </p:txBody>
      </p:sp>
      <p:pic>
        <p:nvPicPr>
          <p:cNvPr id="3075" name="Picture 3" descr="C:\Users\ahaggard\Downloads\Conditions Clus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228599"/>
            <a:ext cx="3429001" cy="226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6611780"/>
            <a:ext cx="19046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Photo credit: </a:t>
            </a:r>
            <a:r>
              <a:rPr lang="en-US" sz="1000" dirty="0" err="1" smtClean="0"/>
              <a:t>tagul</a:t>
            </a:r>
            <a:r>
              <a:rPr lang="en-US" sz="1000" dirty="0" smtClean="0"/>
              <a:t>. Modified.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2380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573" y="4426728"/>
            <a:ext cx="7932075" cy="1859774"/>
          </a:xfrm>
        </p:spPr>
        <p:txBody>
          <a:bodyPr>
            <a:noAutofit/>
          </a:bodyPr>
          <a:lstStyle/>
          <a:p>
            <a:pPr algn="ctr">
              <a:spcAft>
                <a:spcPts val="600"/>
              </a:spcAft>
              <a:buNone/>
            </a:pPr>
            <a:r>
              <a:rPr lang="en-US" sz="2600" dirty="0" smtClean="0">
                <a:latin typeface="Century Gothic"/>
                <a:cs typeface="Century Gothic"/>
              </a:rPr>
              <a:t>1 in 5 people experience a mental health </a:t>
            </a:r>
            <a:br>
              <a:rPr lang="en-US" sz="2600" dirty="0" smtClean="0">
                <a:latin typeface="Century Gothic"/>
                <a:cs typeface="Century Gothic"/>
              </a:rPr>
            </a:br>
            <a:r>
              <a:rPr lang="en-US" sz="2600" dirty="0" smtClean="0">
                <a:latin typeface="Century Gothic"/>
                <a:cs typeface="Century Gothic"/>
              </a:rPr>
              <a:t>condition</a:t>
            </a:r>
          </a:p>
          <a:p>
            <a:pPr>
              <a:buNone/>
            </a:pPr>
            <a:endParaRPr lang="en-US" sz="865" dirty="0" smtClean="0">
              <a:latin typeface="Century Gothic"/>
              <a:cs typeface="Century Gothic"/>
            </a:endParaRPr>
          </a:p>
          <a:p>
            <a:pPr algn="ctr">
              <a:spcAft>
                <a:spcPts val="2400"/>
              </a:spcAft>
              <a:buNone/>
            </a:pPr>
            <a:r>
              <a:rPr lang="en-US" sz="2300" dirty="0" smtClean="0">
                <a:latin typeface="Century Gothic"/>
                <a:cs typeface="Century Gothic"/>
              </a:rPr>
              <a:t>This may be you, a friend or a family member</a:t>
            </a:r>
          </a:p>
          <a:p>
            <a:pPr algn="ctr">
              <a:buNone/>
            </a:pPr>
            <a:endParaRPr lang="en-US" sz="2300" dirty="0" smtClean="0">
              <a:latin typeface="Century Gothic"/>
              <a:cs typeface="Century Gothic"/>
            </a:endParaRPr>
          </a:p>
          <a:p>
            <a:pPr>
              <a:buNone/>
            </a:pPr>
            <a:endParaRPr lang="en-US" dirty="0" smtClean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03944" y="6488668"/>
            <a:ext cx="2026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  <a:latin typeface="Century Gothic"/>
                <a:cs typeface="Century Gothic"/>
              </a:rPr>
              <a:t>#</a:t>
            </a:r>
            <a:r>
              <a:rPr lang="en-US" dirty="0" err="1" smtClean="0">
                <a:solidFill>
                  <a:srgbClr val="7F7F7F"/>
                </a:solidFill>
                <a:latin typeface="Century Gothic"/>
                <a:cs typeface="Century Gothic"/>
              </a:rPr>
              <a:t>IamStigmaFree</a:t>
            </a:r>
            <a:endParaRPr lang="en-US" dirty="0">
              <a:solidFill>
                <a:srgbClr val="7F7F7F"/>
              </a:solidFill>
              <a:latin typeface="Century Gothic"/>
              <a:cs typeface="Century Gothic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77586" y="228600"/>
            <a:ext cx="7168244" cy="1583871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indent="0" defTabSz="914400">
              <a:buFont typeface="Wingdings 2"/>
              <a:buNone/>
            </a:pPr>
            <a:r>
              <a:rPr lang="en-US" sz="4400" dirty="0" smtClean="0">
                <a:solidFill>
                  <a:srgbClr val="38899A"/>
                </a:solidFill>
                <a:latin typeface="Century Gothic"/>
                <a:cs typeface="Century Gothic"/>
              </a:rPr>
              <a:t>Mental Health </a:t>
            </a:r>
          </a:p>
          <a:p>
            <a:pPr indent="0" defTabSz="914400">
              <a:buFont typeface="Wingdings 2"/>
              <a:buNone/>
            </a:pPr>
            <a:r>
              <a:rPr lang="en-US" sz="4400" dirty="0" smtClean="0">
                <a:solidFill>
                  <a:srgbClr val="38899A"/>
                </a:solidFill>
                <a:latin typeface="Century Gothic"/>
                <a:cs typeface="Century Gothic"/>
              </a:rPr>
              <a:t>Conditions Are Common </a:t>
            </a:r>
            <a:endParaRPr lang="en-US" sz="4400" dirty="0" smtClean="0">
              <a:latin typeface="Century Gothic"/>
              <a:cs typeface="Century Gothic"/>
            </a:endParaRPr>
          </a:p>
          <a:p>
            <a:pPr defTabSz="914400">
              <a:buFont typeface="Wingdings 2"/>
              <a:buNone/>
            </a:pPr>
            <a:endParaRPr lang="en-US" sz="4400" dirty="0" smtClean="0">
              <a:latin typeface="Century Gothic"/>
              <a:cs typeface="Century Gothic"/>
            </a:endParaRPr>
          </a:p>
          <a:p>
            <a:pPr defTabSz="914400">
              <a:buFont typeface="Wingdings 2"/>
              <a:buNone/>
            </a:pPr>
            <a:endParaRPr lang="en-US" sz="4400" dirty="0" smtClean="0"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11780"/>
            <a:ext cx="16369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Photo credit: Les Haines.</a:t>
            </a:r>
            <a:endParaRPr lang="en-US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1" y="1932448"/>
            <a:ext cx="6348549" cy="2162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58494"/>
            <a:ext cx="8191020" cy="3614840"/>
          </a:xfrm>
        </p:spPr>
        <p:txBody>
          <a:bodyPr>
            <a:noAutofit/>
          </a:bodyPr>
          <a:lstStyle/>
          <a:p>
            <a:pPr indent="0">
              <a:spcAft>
                <a:spcPts val="600"/>
              </a:spcAft>
              <a:buNone/>
            </a:pPr>
            <a:r>
              <a:rPr lang="en-US" sz="2400" dirty="0" smtClean="0">
                <a:latin typeface="Century Gothic"/>
                <a:cs typeface="Century Gothic"/>
              </a:rPr>
              <a:t>Most people get information about mental health from the </a:t>
            </a:r>
            <a:r>
              <a:rPr lang="en-US" sz="2400" dirty="0" smtClean="0">
                <a:solidFill>
                  <a:srgbClr val="000000"/>
                </a:solidFill>
                <a:latin typeface="Century Gothic"/>
                <a:cs typeface="Century Gothic"/>
              </a:rPr>
              <a:t>media?</a:t>
            </a:r>
            <a:br>
              <a:rPr lang="en-US" sz="2400" dirty="0" smtClean="0">
                <a:solidFill>
                  <a:srgbClr val="000000"/>
                </a:solidFill>
                <a:latin typeface="Century Gothic"/>
                <a:cs typeface="Century Gothic"/>
              </a:rPr>
            </a:br>
            <a:endParaRPr lang="en-US" sz="24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marL="617220" indent="-342900">
              <a:spcAft>
                <a:spcPts val="600"/>
              </a:spcAft>
            </a:pPr>
            <a:r>
              <a:rPr lang="en-US" sz="2400" dirty="0" smtClean="0">
                <a:latin typeface="Century Gothic"/>
                <a:cs typeface="Century Gothic"/>
              </a:rPr>
              <a:t>TV dramas often show people with mental health conditions committing acts of violence…</a:t>
            </a:r>
            <a:br>
              <a:rPr lang="en-US" sz="2400" dirty="0" smtClean="0">
                <a:latin typeface="Century Gothic"/>
                <a:cs typeface="Century Gothic"/>
              </a:rPr>
            </a:br>
            <a:endParaRPr lang="en-US" sz="2400" dirty="0" smtClean="0">
              <a:latin typeface="Century Gothic"/>
              <a:cs typeface="Century Gothic"/>
            </a:endParaRPr>
          </a:p>
          <a:p>
            <a:pPr marL="617220" indent="-342900">
              <a:spcAft>
                <a:spcPts val="600"/>
              </a:spcAft>
            </a:pPr>
            <a:r>
              <a:rPr lang="en-US" sz="2400" dirty="0" smtClean="0">
                <a:solidFill>
                  <a:srgbClr val="000000"/>
                </a:solidFill>
                <a:latin typeface="Century Gothic"/>
                <a:cs typeface="Century Gothic"/>
              </a:rPr>
              <a:t>… but most </a:t>
            </a:r>
            <a:r>
              <a:rPr lang="en-US" sz="2400" dirty="0" smtClean="0">
                <a:latin typeface="Century Gothic"/>
                <a:cs typeface="Century Gothic"/>
              </a:rPr>
              <a:t>violent crimes are committed by people without a mental health condition</a:t>
            </a:r>
          </a:p>
          <a:p>
            <a:pPr>
              <a:buNone/>
            </a:pPr>
            <a:endParaRPr lang="en-US" sz="2400" dirty="0" smtClean="0">
              <a:latin typeface="Century Gothic"/>
              <a:cs typeface="Century Gothic"/>
            </a:endParaRPr>
          </a:p>
          <a:p>
            <a:pPr>
              <a:buNone/>
            </a:pPr>
            <a:endParaRPr lang="en-US" sz="4000" dirty="0" smtClean="0">
              <a:latin typeface="Century Gothic"/>
              <a:cs typeface="Century Gothic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9" name="Picture 8" descr="stigmafree ppt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613" y="266987"/>
            <a:ext cx="4314259" cy="2559552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77586" y="228600"/>
            <a:ext cx="3526546" cy="1567543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indent="0" defTabSz="914400">
              <a:buFont typeface="Wingdings 2"/>
              <a:buNone/>
            </a:pPr>
            <a:r>
              <a:rPr lang="en-US" sz="4400" dirty="0" smtClean="0">
                <a:solidFill>
                  <a:srgbClr val="38899A"/>
                </a:solidFill>
                <a:latin typeface="Century Gothic"/>
                <a:cs typeface="Century Gothic"/>
              </a:rPr>
              <a:t>Did You Know…</a:t>
            </a:r>
            <a:endParaRPr lang="en-US" sz="4400" dirty="0" smtClean="0">
              <a:latin typeface="Century Gothic"/>
              <a:cs typeface="Century Gothic"/>
            </a:endParaRPr>
          </a:p>
          <a:p>
            <a:pPr defTabSz="914400">
              <a:buFont typeface="Wingdings 2"/>
              <a:buNone/>
            </a:pPr>
            <a:endParaRPr lang="en-US" sz="4400" dirty="0" smtClean="0">
              <a:latin typeface="Century Gothic"/>
              <a:cs typeface="Century Gothic"/>
            </a:endParaRPr>
          </a:p>
          <a:p>
            <a:pPr defTabSz="914400">
              <a:buFont typeface="Wingdings 2"/>
              <a:buNone/>
            </a:pPr>
            <a:endParaRPr lang="en-US" sz="4400" dirty="0" smtClean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611780"/>
            <a:ext cx="20136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Photo credit: </a:t>
            </a:r>
            <a:r>
              <a:rPr lang="en-US" sz="1000" dirty="0" err="1" smtClean="0"/>
              <a:t>Imgflip</a:t>
            </a:r>
            <a:r>
              <a:rPr lang="en-US" sz="1000" dirty="0" smtClean="0"/>
              <a:t>. Modified.</a:t>
            </a:r>
            <a:endParaRPr lang="en-US" sz="1000" dirty="0"/>
          </a:p>
        </p:txBody>
      </p:sp>
      <p:sp>
        <p:nvSpPr>
          <p:cNvPr id="8" name="Rectangle 7"/>
          <p:cNvSpPr/>
          <p:nvPr/>
        </p:nvSpPr>
        <p:spPr>
          <a:xfrm>
            <a:off x="6103944" y="6488668"/>
            <a:ext cx="2026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  <a:latin typeface="Century Gothic"/>
                <a:cs typeface="Century Gothic"/>
              </a:rPr>
              <a:t>#</a:t>
            </a:r>
            <a:r>
              <a:rPr lang="en-US" dirty="0" err="1" smtClean="0">
                <a:solidFill>
                  <a:srgbClr val="7F7F7F"/>
                </a:solidFill>
                <a:latin typeface="Century Gothic"/>
                <a:cs typeface="Century Gothic"/>
              </a:rPr>
              <a:t>IamStigmaFree</a:t>
            </a:r>
            <a:endParaRPr lang="en-US" dirty="0">
              <a:solidFill>
                <a:srgbClr val="7F7F7F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1149533"/>
            <a:ext cx="8054939" cy="2798411"/>
          </a:xfrm>
        </p:spPr>
        <p:txBody>
          <a:bodyPr>
            <a:normAutofit/>
          </a:bodyPr>
          <a:lstStyle/>
          <a:p>
            <a:r>
              <a:rPr lang="en-US" sz="2600" dirty="0" smtClean="0">
                <a:latin typeface="Century Gothic"/>
                <a:cs typeface="Century Gothic"/>
              </a:rPr>
              <a:t>Negative attitudes and inaccurate beliefs about people who have mental health conditions</a:t>
            </a:r>
          </a:p>
          <a:p>
            <a:endParaRPr lang="en-US" sz="2600" dirty="0" smtClean="0">
              <a:latin typeface="Century Gothic"/>
              <a:cs typeface="Century Gothic"/>
            </a:endParaRPr>
          </a:p>
          <a:p>
            <a:r>
              <a:rPr lang="en-US" sz="2600" dirty="0" smtClean="0">
                <a:latin typeface="Century Gothic"/>
                <a:cs typeface="Century Gothic"/>
              </a:rPr>
              <a:t>Stems from myths, inaccurate perceptions and lack of information</a:t>
            </a:r>
          </a:p>
          <a:p>
            <a:pPr>
              <a:buNone/>
            </a:pPr>
            <a:endParaRPr lang="en-US" dirty="0" smtClean="0">
              <a:latin typeface="Century Gothic"/>
              <a:cs typeface="Century Gothic"/>
            </a:endParaRPr>
          </a:p>
          <a:p>
            <a:pPr>
              <a:buNone/>
            </a:pPr>
            <a:endParaRPr lang="en-US" sz="2462" dirty="0" smtClean="0">
              <a:latin typeface="Century Gothic"/>
              <a:cs typeface="Century Gothic"/>
            </a:endParaRPr>
          </a:p>
          <a:p>
            <a:pPr>
              <a:buNone/>
            </a:pPr>
            <a:endParaRPr lang="en-US" sz="4500" dirty="0" smtClean="0">
              <a:solidFill>
                <a:schemeClr val="accent3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30628" y="205741"/>
            <a:ext cx="8000020" cy="89807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 defTabSz="914400">
              <a:buFont typeface="Wingdings 2"/>
              <a:buNone/>
            </a:pPr>
            <a:r>
              <a:rPr lang="en-US" sz="4400" dirty="0" smtClean="0">
                <a:solidFill>
                  <a:srgbClr val="38899A"/>
                </a:solidFill>
                <a:latin typeface="Century Gothic"/>
                <a:cs typeface="Century Gothic"/>
              </a:rPr>
              <a:t>Stigma</a:t>
            </a:r>
            <a:endParaRPr lang="en-US" sz="4400" dirty="0" smtClean="0">
              <a:latin typeface="Century Gothic"/>
              <a:cs typeface="Century Gothic"/>
            </a:endParaRPr>
          </a:p>
          <a:p>
            <a:pPr defTabSz="914400">
              <a:buFont typeface="Wingdings 2"/>
              <a:buNone/>
            </a:pPr>
            <a:endParaRPr lang="en-US" sz="2400" dirty="0" smtClean="0">
              <a:latin typeface="Century Gothic"/>
              <a:cs typeface="Century Gothic"/>
            </a:endParaRPr>
          </a:p>
          <a:p>
            <a:pPr defTabSz="914400">
              <a:buFont typeface="Wingdings 2"/>
              <a:buNone/>
            </a:pPr>
            <a:endParaRPr lang="en-US" sz="2400" dirty="0" smtClean="0">
              <a:latin typeface="Century Gothic"/>
              <a:cs typeface="Century Gothic"/>
            </a:endParaRPr>
          </a:p>
        </p:txBody>
      </p:sp>
      <p:pic>
        <p:nvPicPr>
          <p:cNvPr id="7170" name="Picture 2" descr="C:\Users\ahaggard\Downloads\Cloud 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12"/>
          <a:stretch/>
        </p:blipFill>
        <p:spPr bwMode="auto">
          <a:xfrm>
            <a:off x="946567" y="4007398"/>
            <a:ext cx="6368143" cy="235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6611780"/>
            <a:ext cx="19046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Photo credit: </a:t>
            </a:r>
            <a:r>
              <a:rPr lang="en-US" sz="1000" dirty="0" err="1" smtClean="0"/>
              <a:t>tagul</a:t>
            </a:r>
            <a:r>
              <a:rPr lang="en-US" sz="1000" dirty="0" smtClean="0"/>
              <a:t>. Modified.</a:t>
            </a:r>
            <a:endParaRPr lang="en-US" sz="1000" dirty="0"/>
          </a:p>
        </p:txBody>
      </p:sp>
      <p:sp>
        <p:nvSpPr>
          <p:cNvPr id="8" name="Rectangle 7"/>
          <p:cNvSpPr/>
          <p:nvPr/>
        </p:nvSpPr>
        <p:spPr>
          <a:xfrm>
            <a:off x="6103944" y="6488668"/>
            <a:ext cx="2026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  <a:latin typeface="Century Gothic"/>
                <a:cs typeface="Century Gothic"/>
              </a:rPr>
              <a:t>#</a:t>
            </a:r>
            <a:r>
              <a:rPr lang="en-US" dirty="0" err="1" smtClean="0">
                <a:solidFill>
                  <a:srgbClr val="7F7F7F"/>
                </a:solidFill>
                <a:latin typeface="Century Gothic"/>
                <a:cs typeface="Century Gothic"/>
              </a:rPr>
              <a:t>IamStigmaFree</a:t>
            </a:r>
            <a:endParaRPr lang="en-US" dirty="0">
              <a:solidFill>
                <a:srgbClr val="7F7F7F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3634033"/>
            <a:ext cx="7916394" cy="310085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 smtClean="0">
                <a:latin typeface="Century Gothic"/>
                <a:cs typeface="Century Gothic"/>
              </a:rPr>
              <a:t>Prevents people from seeking treatment and getting support</a:t>
            </a:r>
          </a:p>
          <a:p>
            <a:pPr>
              <a:buNone/>
            </a:pPr>
            <a:endParaRPr lang="en-US" sz="2000" dirty="0" smtClean="0">
              <a:latin typeface="Century Gothic"/>
              <a:cs typeface="Century Gothic"/>
            </a:endParaRPr>
          </a:p>
          <a:p>
            <a:pPr>
              <a:buNone/>
            </a:pPr>
            <a:r>
              <a:rPr lang="en-US" sz="2000" dirty="0" smtClean="0">
                <a:latin typeface="Century Gothic"/>
                <a:cs typeface="Century Gothic"/>
              </a:rPr>
              <a:t>Discrimination in jobs, education, housing and medical care</a:t>
            </a:r>
          </a:p>
          <a:p>
            <a:pPr>
              <a:buNone/>
            </a:pPr>
            <a:endParaRPr lang="en-US" sz="2000" dirty="0" smtClean="0">
              <a:latin typeface="Century Gothic"/>
              <a:cs typeface="Century Gothic"/>
            </a:endParaRPr>
          </a:p>
          <a:p>
            <a:pPr>
              <a:buNone/>
            </a:pPr>
            <a:r>
              <a:rPr lang="en-US" sz="2000" dirty="0" smtClean="0">
                <a:latin typeface="Century Gothic"/>
                <a:cs typeface="Century Gothic"/>
              </a:rPr>
              <a:t>Experienced by 90% of people with a mental health condition</a:t>
            </a:r>
          </a:p>
          <a:p>
            <a:pPr>
              <a:buNone/>
            </a:pPr>
            <a:endParaRPr lang="en-US" sz="2000" dirty="0" smtClean="0">
              <a:latin typeface="Century Gothic"/>
              <a:cs typeface="Century Gothic"/>
            </a:endParaRPr>
          </a:p>
          <a:p>
            <a:pPr>
              <a:buNone/>
            </a:pPr>
            <a:r>
              <a:rPr lang="en-US" sz="2000" dirty="0" smtClean="0">
                <a:latin typeface="Century Gothic"/>
                <a:cs typeface="Century Gothic"/>
              </a:rPr>
              <a:t>The experience can be worse than living with a mental health condition</a:t>
            </a:r>
          </a:p>
          <a:p>
            <a:pPr>
              <a:buNone/>
            </a:pPr>
            <a:endParaRPr lang="en-US" dirty="0">
              <a:latin typeface="Adobe Caslon Pro"/>
              <a:cs typeface="Adobe Caslon Pro"/>
            </a:endParaRPr>
          </a:p>
          <a:p>
            <a:pPr>
              <a:buNone/>
            </a:pPr>
            <a:endParaRPr lang="en-US" dirty="0" smtClean="0">
              <a:latin typeface="Adobe Caslon Pro"/>
              <a:cs typeface="Adobe Caslon Pro"/>
            </a:endParaRPr>
          </a:p>
          <a:p>
            <a:pPr>
              <a:buNone/>
            </a:pPr>
            <a:endParaRPr lang="en-US" dirty="0">
              <a:latin typeface="Adobe Caslon Pro"/>
              <a:cs typeface="Adobe Caslon Pro"/>
            </a:endParaRPr>
          </a:p>
          <a:p>
            <a:pPr>
              <a:buNone/>
            </a:pPr>
            <a:endParaRPr lang="en-US" dirty="0" smtClean="0">
              <a:latin typeface="Adobe Caslon Pro"/>
              <a:cs typeface="Adobe Caslon Pro"/>
            </a:endParaRPr>
          </a:p>
          <a:p>
            <a:pPr>
              <a:buNone/>
            </a:pPr>
            <a:endParaRPr lang="en-US" dirty="0">
              <a:latin typeface="Helvetica"/>
              <a:cs typeface="Helvetica"/>
            </a:endParaRPr>
          </a:p>
          <a:p>
            <a:pPr>
              <a:buNone/>
            </a:pP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611780"/>
            <a:ext cx="20136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Photo credit: </a:t>
            </a:r>
            <a:r>
              <a:rPr lang="en-US" sz="1000" dirty="0" err="1" smtClean="0"/>
              <a:t>Imgflip</a:t>
            </a:r>
            <a:r>
              <a:rPr lang="en-US" sz="1000" dirty="0" smtClean="0"/>
              <a:t>. Modified.</a:t>
            </a:r>
            <a:endParaRPr lang="en-US" sz="1000" dirty="0"/>
          </a:p>
        </p:txBody>
      </p:sp>
      <p:pic>
        <p:nvPicPr>
          <p:cNvPr id="1027" name="Picture 3" descr="C:\Users\ahaggard\Downloads\qss8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2400"/>
            <a:ext cx="4212771" cy="280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130629" y="2960914"/>
            <a:ext cx="8000020" cy="67311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 defTabSz="914400">
              <a:buFont typeface="Wingdings 2"/>
              <a:buNone/>
            </a:pPr>
            <a:r>
              <a:rPr lang="en-US" sz="3400" dirty="0" smtClean="0">
                <a:solidFill>
                  <a:srgbClr val="38899A"/>
                </a:solidFill>
                <a:latin typeface="Century Gothic"/>
                <a:cs typeface="Century Gothic"/>
              </a:rPr>
              <a:t>Why is Stigma a Problem?</a:t>
            </a:r>
          </a:p>
          <a:p>
            <a:pPr algn="ctr" defTabSz="914400">
              <a:buFont typeface="Wingdings 2"/>
              <a:buNone/>
            </a:pPr>
            <a:endParaRPr lang="en-US" dirty="0" smtClean="0">
              <a:latin typeface="Century Gothic"/>
              <a:cs typeface="Century Gothic"/>
            </a:endParaRPr>
          </a:p>
          <a:p>
            <a:pPr defTabSz="914400">
              <a:buFont typeface="Wingdings 2"/>
              <a:buNone/>
            </a:pPr>
            <a:endParaRPr lang="en-US" sz="2400" dirty="0" smtClean="0">
              <a:latin typeface="Century Gothic"/>
              <a:cs typeface="Century Gothic"/>
            </a:endParaRPr>
          </a:p>
          <a:p>
            <a:pPr defTabSz="914400">
              <a:buFont typeface="Wingdings 2"/>
              <a:buNone/>
            </a:pPr>
            <a:endParaRPr lang="en-US" sz="1050" dirty="0" smtClean="0"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03944" y="6488668"/>
            <a:ext cx="2026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  <a:latin typeface="Century Gothic"/>
                <a:cs typeface="Century Gothic"/>
              </a:rPr>
              <a:t>#</a:t>
            </a:r>
            <a:r>
              <a:rPr lang="en-US" dirty="0" err="1" smtClean="0">
                <a:solidFill>
                  <a:srgbClr val="7F7F7F"/>
                </a:solidFill>
                <a:latin typeface="Century Gothic"/>
                <a:cs typeface="Century Gothic"/>
              </a:rPr>
              <a:t>IamStigmaFree</a:t>
            </a:r>
            <a:endParaRPr lang="en-US" dirty="0">
              <a:solidFill>
                <a:srgbClr val="7F7F7F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994616"/>
            <a:ext cx="816428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100" dirty="0" smtClean="0">
                <a:latin typeface="Century Gothic"/>
                <a:cs typeface="Century Gothic"/>
              </a:rPr>
              <a:t>Join us in creating </a:t>
            </a:r>
          </a:p>
          <a:p>
            <a:pPr algn="ctr"/>
            <a:r>
              <a:rPr lang="en-US" sz="5100" dirty="0" smtClean="0">
                <a:latin typeface="Century Gothic"/>
                <a:cs typeface="Century Gothic"/>
              </a:rPr>
              <a:t>a </a:t>
            </a:r>
            <a:r>
              <a:rPr lang="en-US" sz="5100" dirty="0" smtClean="0">
                <a:solidFill>
                  <a:schemeClr val="bg1"/>
                </a:solidFill>
                <a:latin typeface="Century Gothic"/>
                <a:cs typeface="Century Gothic"/>
              </a:rPr>
              <a:t>stigma-free</a:t>
            </a:r>
            <a:r>
              <a:rPr lang="en-US" sz="5100" dirty="0" smtClean="0">
                <a:solidFill>
                  <a:srgbClr val="26606C"/>
                </a:solidFill>
                <a:latin typeface="Century Gothic"/>
                <a:cs typeface="Century Gothic"/>
              </a:rPr>
              <a:t> </a:t>
            </a:r>
            <a:r>
              <a:rPr lang="en-US" sz="5100" dirty="0" smtClean="0">
                <a:latin typeface="Century Gothic"/>
                <a:cs typeface="Century Gothic"/>
              </a:rPr>
              <a:t>campus.</a:t>
            </a:r>
            <a:endParaRPr lang="en-US" sz="5100" dirty="0">
              <a:latin typeface="Century Gothic"/>
              <a:cs typeface="Century Gothic"/>
            </a:endParaRPr>
          </a:p>
        </p:txBody>
      </p:sp>
      <p:pic>
        <p:nvPicPr>
          <p:cNvPr id="5" name="Picture 4" descr="stigmafreelogo.jpg"/>
          <p:cNvPicPr>
            <a:picLocks noChangeAspect="1"/>
          </p:cNvPicPr>
          <p:nvPr/>
        </p:nvPicPr>
        <p:blipFill>
          <a:blip r:embed="rId3"/>
          <a:srcRect l="8427" t="19485" r="7301" b="21284"/>
          <a:stretch>
            <a:fillRect/>
          </a:stretch>
        </p:blipFill>
        <p:spPr>
          <a:xfrm>
            <a:off x="1167138" y="2797622"/>
            <a:ext cx="3634626" cy="85898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103944" y="6488668"/>
            <a:ext cx="2026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  <a:latin typeface="Century Gothic"/>
                <a:cs typeface="Century Gothic"/>
              </a:rPr>
              <a:t>#</a:t>
            </a:r>
            <a:r>
              <a:rPr lang="en-US" dirty="0" err="1" smtClean="0">
                <a:solidFill>
                  <a:srgbClr val="7F7F7F"/>
                </a:solidFill>
                <a:latin typeface="Century Gothic"/>
                <a:cs typeface="Century Gothic"/>
              </a:rPr>
              <a:t>IamStigmaFree</a:t>
            </a:r>
            <a:endParaRPr lang="en-US" dirty="0">
              <a:solidFill>
                <a:srgbClr val="7F7F7F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1371600" y="1637671"/>
            <a:ext cx="6368141" cy="4534529"/>
          </a:xfrm>
        </p:spPr>
        <p:txBody>
          <a:bodyPr anchor="t">
            <a:noAutofit/>
          </a:bodyPr>
          <a:lstStyle/>
          <a:p>
            <a:pPr algn="l">
              <a:spcAft>
                <a:spcPts val="1200"/>
              </a:spcAft>
            </a:pPr>
            <a:r>
              <a:rPr lang="en-US" sz="3200" dirty="0" smtClean="0">
                <a:latin typeface="Century Gothic"/>
                <a:cs typeface="Century Gothic"/>
              </a:rPr>
              <a:t>Learn more about mental health</a:t>
            </a:r>
          </a:p>
          <a:p>
            <a:pPr algn="l">
              <a:spcAft>
                <a:spcPts val="1200"/>
              </a:spcAft>
            </a:pPr>
            <a:endParaRPr lang="en-US" sz="1050" dirty="0" smtClean="0">
              <a:latin typeface="Century Gothic"/>
              <a:cs typeface="Century Gothic"/>
            </a:endParaRPr>
          </a:p>
          <a:p>
            <a:pPr algn="l">
              <a:spcAft>
                <a:spcPts val="1200"/>
              </a:spcAft>
            </a:pPr>
            <a:endParaRPr lang="en-US" sz="1050" dirty="0" smtClean="0">
              <a:latin typeface="Century Gothic"/>
              <a:cs typeface="Century Gothic"/>
            </a:endParaRPr>
          </a:p>
          <a:p>
            <a:pPr algn="l">
              <a:spcAft>
                <a:spcPts val="1200"/>
              </a:spcAft>
            </a:pPr>
            <a:r>
              <a:rPr lang="en-US" sz="3200" dirty="0" smtClean="0">
                <a:latin typeface="Century Gothic"/>
                <a:cs typeface="Century Gothic"/>
              </a:rPr>
              <a:t>See the person, not the condition</a:t>
            </a:r>
          </a:p>
          <a:p>
            <a:pPr algn="l">
              <a:spcAft>
                <a:spcPts val="1200"/>
              </a:spcAft>
            </a:pPr>
            <a:endParaRPr lang="en-US" sz="1050" dirty="0" smtClean="0">
              <a:latin typeface="Century Gothic"/>
              <a:cs typeface="Century Gothic"/>
            </a:endParaRPr>
          </a:p>
          <a:p>
            <a:pPr algn="l">
              <a:spcAft>
                <a:spcPts val="1200"/>
              </a:spcAft>
            </a:pPr>
            <a:endParaRPr lang="en-US" sz="1050" dirty="0" smtClean="0">
              <a:latin typeface="Century Gothic"/>
              <a:cs typeface="Century Gothic"/>
            </a:endParaRPr>
          </a:p>
          <a:p>
            <a:pPr algn="l">
              <a:spcAft>
                <a:spcPts val="1200"/>
              </a:spcAft>
            </a:pPr>
            <a:r>
              <a:rPr lang="en-US" sz="3200" dirty="0" smtClean="0">
                <a:latin typeface="Century Gothic"/>
                <a:cs typeface="Century Gothic"/>
              </a:rPr>
              <a:t>Take action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92159" y="6462236"/>
            <a:ext cx="2135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  <a:latin typeface="Century Gothic"/>
                <a:cs typeface="Century Gothic"/>
              </a:rPr>
              <a:t>#</a:t>
            </a:r>
            <a:r>
              <a:rPr lang="en-US" dirty="0" err="1" smtClean="0">
                <a:solidFill>
                  <a:srgbClr val="7F7F7F"/>
                </a:solidFill>
                <a:latin typeface="Century Gothic"/>
                <a:cs typeface="Century Gothic"/>
              </a:rPr>
              <a:t>IamStigmaFree</a:t>
            </a:r>
            <a:endParaRPr lang="en-US" dirty="0">
              <a:solidFill>
                <a:srgbClr val="7F7F7F"/>
              </a:solidFill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587" y="280401"/>
            <a:ext cx="77887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38899A"/>
                </a:solidFill>
                <a:latin typeface="Century Gothic" panose="020B0502020202020204" pitchFamily="34" charset="0"/>
              </a:rPr>
              <a:t> Take the                 	</a:t>
            </a:r>
            <a:r>
              <a:rPr lang="en-US" sz="4400" dirty="0">
                <a:solidFill>
                  <a:srgbClr val="38899A"/>
                </a:solidFill>
                <a:latin typeface="Century Gothic" panose="020B0502020202020204" pitchFamily="34" charset="0"/>
              </a:rPr>
              <a:t> </a:t>
            </a:r>
            <a:r>
              <a:rPr lang="en-US" sz="4400" dirty="0" smtClean="0">
                <a:solidFill>
                  <a:srgbClr val="38899A"/>
                </a:solidFill>
                <a:latin typeface="Century Gothic" panose="020B0502020202020204" pitchFamily="34" charset="0"/>
              </a:rPr>
              <a:t>Pledge</a:t>
            </a:r>
            <a:endParaRPr lang="en-US" sz="4400" dirty="0">
              <a:solidFill>
                <a:srgbClr val="38899A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 descr="stigmafreelogo.jpg"/>
          <p:cNvPicPr>
            <a:picLocks noChangeAspect="1"/>
          </p:cNvPicPr>
          <p:nvPr/>
        </p:nvPicPr>
        <p:blipFill>
          <a:blip r:embed="rId3"/>
          <a:srcRect l="8427" t="19485" r="7301" b="21284"/>
          <a:stretch>
            <a:fillRect/>
          </a:stretch>
        </p:blipFill>
        <p:spPr>
          <a:xfrm>
            <a:off x="2881993" y="330054"/>
            <a:ext cx="3045634" cy="719788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87" y="1751970"/>
            <a:ext cx="979713" cy="97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87" y="5192487"/>
            <a:ext cx="979713" cy="97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http://pix.iemoji.com/images/emoji/apple/8.3/256/eye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87" y="3695071"/>
            <a:ext cx="979712" cy="97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0" y="6611780"/>
            <a:ext cx="14430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Photo credit: </a:t>
            </a:r>
            <a:r>
              <a:rPr lang="en-US" sz="1000" dirty="0" err="1" smtClean="0"/>
              <a:t>iemoji</a:t>
            </a:r>
            <a:r>
              <a:rPr lang="en-US" sz="1000" dirty="0" smtClean="0"/>
              <a:t>.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Custom 1">
      <a:dk1>
        <a:sysClr val="windowText" lastClr="000000"/>
      </a:dk1>
      <a:lt1>
        <a:sysClr val="window" lastClr="FFFFFF"/>
      </a:lt1>
      <a:dk2>
        <a:srgbClr val="089CA2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24996</TotalTime>
  <Words>1687</Words>
  <Application>Microsoft Office PowerPoint</Application>
  <PresentationFormat>On-screen Show (4:3)</PresentationFormat>
  <Paragraphs>229</Paragraphs>
  <Slides>17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Opulent</vt:lpstr>
      <vt:lpstr>PowerPoint Presentation</vt:lpstr>
      <vt:lpstr> 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Anne Diehl</dc:creator>
  <cp:lastModifiedBy>Darcy Gruttadaro</cp:lastModifiedBy>
  <cp:revision>162</cp:revision>
  <cp:lastPrinted>2015-07-28T15:30:43Z</cp:lastPrinted>
  <dcterms:created xsi:type="dcterms:W3CDTF">2015-05-20T21:56:04Z</dcterms:created>
  <dcterms:modified xsi:type="dcterms:W3CDTF">2015-09-16T13:36:15Z</dcterms:modified>
</cp:coreProperties>
</file>