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gif" ContentType="image/gif"/>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96" r:id="rId1"/>
  </p:sldMasterIdLst>
  <p:notesMasterIdLst>
    <p:notesMasterId r:id="rId30"/>
  </p:notesMasterIdLst>
  <p:sldIdLst>
    <p:sldId id="256" r:id="rId2"/>
    <p:sldId id="257" r:id="rId3"/>
    <p:sldId id="288" r:id="rId4"/>
    <p:sldId id="258" r:id="rId5"/>
    <p:sldId id="271" r:id="rId6"/>
    <p:sldId id="270" r:id="rId7"/>
    <p:sldId id="269" r:id="rId8"/>
    <p:sldId id="268" r:id="rId9"/>
    <p:sldId id="292" r:id="rId10"/>
    <p:sldId id="265" r:id="rId11"/>
    <p:sldId id="264" r:id="rId12"/>
    <p:sldId id="276" r:id="rId13"/>
    <p:sldId id="266" r:id="rId14"/>
    <p:sldId id="291" r:id="rId15"/>
    <p:sldId id="275" r:id="rId16"/>
    <p:sldId id="267" r:id="rId17"/>
    <p:sldId id="289" r:id="rId18"/>
    <p:sldId id="290" r:id="rId19"/>
    <p:sldId id="274" r:id="rId20"/>
    <p:sldId id="273" r:id="rId21"/>
    <p:sldId id="283" r:id="rId22"/>
    <p:sldId id="281" r:id="rId23"/>
    <p:sldId id="279" r:id="rId24"/>
    <p:sldId id="278" r:id="rId25"/>
    <p:sldId id="277" r:id="rId26"/>
    <p:sldId id="285" r:id="rId27"/>
    <p:sldId id="284" r:id="rId28"/>
    <p:sldId id="259" r:id="rId29"/>
  </p:sldIdLst>
  <p:sldSz cx="9144000" cy="6858000" type="screen4x3"/>
  <p:notesSz cx="6858000" cy="9144000"/>
  <p:defaultTextStyle>
    <a:defPPr>
      <a:defRPr lang="en-US"/>
    </a:defPPr>
    <a:lvl1pPr algn="l" rtl="0" fontAlgn="base">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1pPr>
    <a:lvl2pPr marL="457200" algn="l" rtl="0" fontAlgn="base">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2pPr>
    <a:lvl3pPr marL="914400" algn="l" rtl="0" fontAlgn="base">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3pPr>
    <a:lvl4pPr marL="1371600" algn="l" rtl="0" fontAlgn="base">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4pPr>
    <a:lvl5pPr marL="1828800" algn="l" rtl="0" fontAlgn="base">
      <a:spcBef>
        <a:spcPct val="0"/>
      </a:spcBef>
      <a:spcAft>
        <a:spcPct val="0"/>
      </a:spcAft>
      <a:defRPr kern="1200">
        <a:solidFill>
          <a:schemeClr val="tx1"/>
        </a:solidFill>
        <a:latin typeface="Arial" panose="020B0604020202020204" pitchFamily="34" charset="0"/>
        <a:ea typeface="+mn-ea"/>
        <a:cs typeface="Arial" panose="020B0604020202020204" pitchFamily="34" charset="0"/>
      </a:defRPr>
    </a:lvl5pPr>
    <a:lvl6pPr marL="2286000" algn="l" defTabSz="914400" rtl="0" eaLnBrk="1" latinLnBrk="0" hangingPunct="1">
      <a:defRPr kern="1200">
        <a:solidFill>
          <a:schemeClr val="tx1"/>
        </a:solidFill>
        <a:latin typeface="Arial" panose="020B0604020202020204" pitchFamily="34" charset="0"/>
        <a:ea typeface="+mn-ea"/>
        <a:cs typeface="Arial" panose="020B0604020202020204" pitchFamily="34" charset="0"/>
      </a:defRPr>
    </a:lvl6pPr>
    <a:lvl7pPr marL="2743200" algn="l" defTabSz="914400" rtl="0" eaLnBrk="1" latinLnBrk="0" hangingPunct="1">
      <a:defRPr kern="1200">
        <a:solidFill>
          <a:schemeClr val="tx1"/>
        </a:solidFill>
        <a:latin typeface="Arial" panose="020B0604020202020204" pitchFamily="34" charset="0"/>
        <a:ea typeface="+mn-ea"/>
        <a:cs typeface="Arial" panose="020B0604020202020204" pitchFamily="34" charset="0"/>
      </a:defRPr>
    </a:lvl7pPr>
    <a:lvl8pPr marL="3200400" algn="l" defTabSz="914400" rtl="0" eaLnBrk="1" latinLnBrk="0" hangingPunct="1">
      <a:defRPr kern="1200">
        <a:solidFill>
          <a:schemeClr val="tx1"/>
        </a:solidFill>
        <a:latin typeface="Arial" panose="020B0604020202020204" pitchFamily="34" charset="0"/>
        <a:ea typeface="+mn-ea"/>
        <a:cs typeface="Arial" panose="020B0604020202020204" pitchFamily="34" charset="0"/>
      </a:defRPr>
    </a:lvl8pPr>
    <a:lvl9pPr marL="3657600" algn="l" defTabSz="914400" rtl="0" eaLnBrk="1" latinLnBrk="0" hangingPunct="1">
      <a:defRPr kern="1200">
        <a:solidFill>
          <a:schemeClr val="tx1"/>
        </a:solidFill>
        <a:latin typeface="Arial" panose="020B0604020202020204" pitchFamily="34" charset="0"/>
        <a:ea typeface="+mn-ea"/>
        <a:cs typeface="Arial" panose="020B0604020202020204" pitchFamily="34" charset="0"/>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0"/>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04"/>
    <p:restoredTop sz="94697"/>
  </p:normalViewPr>
  <p:slideViewPr>
    <p:cSldViewPr snapToGrid="0" snapToObjects="1">
      <p:cViewPr varScale="1">
        <p:scale>
          <a:sx n="90" d="100"/>
          <a:sy n="90" d="100"/>
        </p:scale>
        <p:origin x="749" y="62"/>
      </p:cViewPr>
      <p:guideLst>
        <p:guide orient="horz" pos="216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notesMaster" Target="notesMasters/notesMaster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56D61700-5B4A-4914-882A-018A770FCDA5}" type="datetimeFigureOut">
              <a:rPr lang="en-US" smtClean="0"/>
              <a:t>6/19/2017</a:t>
            </a:fld>
            <a:endParaRPr lang="en-US"/>
          </a:p>
        </p:txBody>
      </p:sp>
      <p:sp>
        <p:nvSpPr>
          <p:cNvPr id="4" name="Slide Image Placeholder 3"/>
          <p:cNvSpPr>
            <a:spLocks noGrp="1" noRot="1" noChangeAspect="1"/>
          </p:cNvSpPr>
          <p:nvPr>
            <p:ph type="sldImg" idx="2"/>
          </p:nvPr>
        </p:nvSpPr>
        <p:spPr>
          <a:xfrm>
            <a:off x="1371600" y="1143000"/>
            <a:ext cx="41148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80CBAC39-F2C8-4B48-991C-34FFEF881FEB}" type="slidenum">
              <a:rPr lang="en-US" smtClean="0"/>
              <a:t>‹#›</a:t>
            </a:fld>
            <a:endParaRPr lang="en-US"/>
          </a:p>
        </p:txBody>
      </p:sp>
    </p:spTree>
    <p:extLst>
      <p:ext uri="{BB962C8B-B14F-4D97-AF65-F5344CB8AC3E}">
        <p14:creationId xmlns:p14="http://schemas.microsoft.com/office/powerpoint/2010/main" val="2864278667"/>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80CBAC39-F2C8-4B48-991C-34FFEF881FEB}" type="slidenum">
              <a:rPr lang="en-US" smtClean="0"/>
              <a:t>12</a:t>
            </a:fld>
            <a:endParaRPr lang="en-US"/>
          </a:p>
        </p:txBody>
      </p:sp>
    </p:spTree>
    <p:extLst>
      <p:ext uri="{BB962C8B-B14F-4D97-AF65-F5344CB8AC3E}">
        <p14:creationId xmlns:p14="http://schemas.microsoft.com/office/powerpoint/2010/main" val="399350108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122363"/>
            <a:ext cx="7772400" cy="2387600"/>
          </a:xfrm>
        </p:spPr>
        <p:txBody>
          <a:bodyPr anchor="b"/>
          <a:lstStyle>
            <a:lvl1pPr algn="ctr">
              <a:defRPr sz="6000"/>
            </a:lvl1pPr>
          </a:lstStyle>
          <a:p>
            <a:r>
              <a:rPr lang="en-US"/>
              <a:t>Click to edit Master title style</a:t>
            </a:r>
            <a:endParaRPr lang="en-US" dirty="0"/>
          </a:p>
        </p:txBody>
      </p:sp>
      <p:sp>
        <p:nvSpPr>
          <p:cNvPr id="3" name="Subtitle 2"/>
          <p:cNvSpPr>
            <a:spLocks noGrp="1"/>
          </p:cNvSpPr>
          <p:nvPr>
            <p:ph type="subTitle" idx="1"/>
          </p:nvPr>
        </p:nvSpPr>
        <p:spPr>
          <a:xfrm>
            <a:off x="1143000" y="3602038"/>
            <a:ext cx="6858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lvl1pPr>
              <a:defRPr/>
            </a:lvl1pPr>
          </a:lstStyle>
          <a:p>
            <a:pPr>
              <a:defRPr/>
            </a:pPr>
            <a:fld id="{5E2675BD-416D-4F25-BBA7-991056BBF3EF}" type="datetimeFigureOut">
              <a:rPr lang="en-US"/>
              <a:pPr>
                <a:defRPr/>
              </a:pPr>
              <a:t>6/19/2017</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fld id="{AE2A9062-6F4B-4D9E-918C-D0C5ECE2BCEB}" type="slidenum">
              <a:rPr lang="en-US" altLang="en-US"/>
              <a:pPr/>
              <a:t>‹#›</a:t>
            </a:fld>
            <a:endParaRPr lang="en-US" altLang="en-US"/>
          </a:p>
        </p:txBody>
      </p:sp>
    </p:spTree>
    <p:extLst>
      <p:ext uri="{BB962C8B-B14F-4D97-AF65-F5344CB8AC3E}">
        <p14:creationId xmlns:p14="http://schemas.microsoft.com/office/powerpoint/2010/main" val="106902589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lvl1pPr>
              <a:defRPr/>
            </a:lvl1pPr>
          </a:lstStyle>
          <a:p>
            <a:pPr>
              <a:defRPr/>
            </a:pPr>
            <a:fld id="{A4F62693-0D49-4D95-89CD-4F8B61D66D15}" type="datetimeFigureOut">
              <a:rPr lang="en-US"/>
              <a:pPr>
                <a:defRPr/>
              </a:pPr>
              <a:t>6/19/2017</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fld id="{9B435135-4E6F-4562-B6AA-FFDA60542CBB}" type="slidenum">
              <a:rPr lang="en-US" altLang="en-US"/>
              <a:pPr/>
              <a:t>‹#›</a:t>
            </a:fld>
            <a:endParaRPr lang="en-US" altLang="en-US"/>
          </a:p>
        </p:txBody>
      </p:sp>
    </p:spTree>
    <p:extLst>
      <p:ext uri="{BB962C8B-B14F-4D97-AF65-F5344CB8AC3E}">
        <p14:creationId xmlns:p14="http://schemas.microsoft.com/office/powerpoint/2010/main" val="5074397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23888" y="1709739"/>
            <a:ext cx="7886700" cy="2852737"/>
          </a:xfrm>
        </p:spPr>
        <p:txBody>
          <a:bodyPr anchor="b"/>
          <a:lstStyle>
            <a:lvl1pPr>
              <a:defRPr sz="6000"/>
            </a:lvl1pPr>
          </a:lstStyle>
          <a:p>
            <a:r>
              <a:rPr lang="en-US"/>
              <a:t>Click to edit Master title style</a:t>
            </a:r>
            <a:endParaRPr lang="en-US" dirty="0"/>
          </a:p>
        </p:txBody>
      </p:sp>
      <p:sp>
        <p:nvSpPr>
          <p:cNvPr id="3" name="Text Placeholder 2"/>
          <p:cNvSpPr>
            <a:spLocks noGrp="1"/>
          </p:cNvSpPr>
          <p:nvPr>
            <p:ph type="body" idx="1"/>
          </p:nvPr>
        </p:nvSpPr>
        <p:spPr>
          <a:xfrm>
            <a:off x="623888" y="4589464"/>
            <a:ext cx="7886700" cy="1500187"/>
          </a:xfrm>
        </p:spPr>
        <p:txBody>
          <a:bodyPr/>
          <a:lstStyle>
            <a:lvl1pPr marL="0" indent="0">
              <a:buNone/>
              <a:defRPr sz="2400">
                <a:solidFill>
                  <a:schemeClr val="tx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lvl1pPr>
              <a:defRPr/>
            </a:lvl1pPr>
          </a:lstStyle>
          <a:p>
            <a:pPr>
              <a:defRPr/>
            </a:pPr>
            <a:fld id="{E20201AA-B5D8-4938-9C07-134EBDC77358}" type="datetimeFigureOut">
              <a:rPr lang="en-US"/>
              <a:pPr>
                <a:defRPr/>
              </a:pPr>
              <a:t>6/19/2017</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fld id="{569C7070-50CB-4506-B660-301CD1FC0550}" type="slidenum">
              <a:rPr lang="en-US" altLang="en-US"/>
              <a:pPr/>
              <a:t>‹#›</a:t>
            </a:fld>
            <a:endParaRPr lang="en-US" altLang="en-US"/>
          </a:p>
        </p:txBody>
      </p:sp>
    </p:spTree>
    <p:extLst>
      <p:ext uri="{BB962C8B-B14F-4D97-AF65-F5344CB8AC3E}">
        <p14:creationId xmlns:p14="http://schemas.microsoft.com/office/powerpoint/2010/main" val="193682058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628650" y="1825625"/>
            <a:ext cx="38862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4629150" y="1825625"/>
            <a:ext cx="38862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3"/>
          <p:cNvSpPr>
            <a:spLocks noGrp="1"/>
          </p:cNvSpPr>
          <p:nvPr>
            <p:ph type="dt" sz="half" idx="10"/>
          </p:nvPr>
        </p:nvSpPr>
        <p:spPr/>
        <p:txBody>
          <a:bodyPr/>
          <a:lstStyle>
            <a:lvl1pPr>
              <a:defRPr/>
            </a:lvl1pPr>
          </a:lstStyle>
          <a:p>
            <a:pPr>
              <a:defRPr/>
            </a:pPr>
            <a:fld id="{A533BCBB-BEB9-4F34-B696-9AD25116E520}" type="datetimeFigureOut">
              <a:rPr lang="en-US"/>
              <a:pPr>
                <a:defRPr/>
              </a:pPr>
              <a:t>6/19/2017</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fld id="{A14EF340-1232-413D-AB8B-A5076C155277}" type="slidenum">
              <a:rPr lang="en-US" altLang="en-US"/>
              <a:pPr/>
              <a:t>‹#›</a:t>
            </a:fld>
            <a:endParaRPr lang="en-US" altLang="en-US"/>
          </a:p>
        </p:txBody>
      </p:sp>
    </p:spTree>
    <p:extLst>
      <p:ext uri="{BB962C8B-B14F-4D97-AF65-F5344CB8AC3E}">
        <p14:creationId xmlns:p14="http://schemas.microsoft.com/office/powerpoint/2010/main" val="134533196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29841" y="365126"/>
            <a:ext cx="7886700" cy="1325563"/>
          </a:xfrm>
        </p:spPr>
        <p:txBody>
          <a:bodyPr/>
          <a:lstStyle/>
          <a:p>
            <a:r>
              <a:rPr lang="en-US"/>
              <a:t>Click to edit Master title style</a:t>
            </a:r>
            <a:endParaRPr lang="en-US" dirty="0"/>
          </a:p>
        </p:txBody>
      </p:sp>
      <p:sp>
        <p:nvSpPr>
          <p:cNvPr id="3" name="Text Placeholder 2"/>
          <p:cNvSpPr>
            <a:spLocks noGrp="1"/>
          </p:cNvSpPr>
          <p:nvPr>
            <p:ph type="body" idx="1"/>
          </p:nvPr>
        </p:nvSpPr>
        <p:spPr>
          <a:xfrm>
            <a:off x="629842" y="1681163"/>
            <a:ext cx="3868340"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29842" y="2505075"/>
            <a:ext cx="3868340"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4629150" y="1681163"/>
            <a:ext cx="3887391"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29150" y="2505075"/>
            <a:ext cx="3887391"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3"/>
          <p:cNvSpPr>
            <a:spLocks noGrp="1"/>
          </p:cNvSpPr>
          <p:nvPr>
            <p:ph type="dt" sz="half" idx="10"/>
          </p:nvPr>
        </p:nvSpPr>
        <p:spPr/>
        <p:txBody>
          <a:bodyPr/>
          <a:lstStyle>
            <a:lvl1pPr>
              <a:defRPr/>
            </a:lvl1pPr>
          </a:lstStyle>
          <a:p>
            <a:pPr>
              <a:defRPr/>
            </a:pPr>
            <a:fld id="{1E4FB9D8-BA8B-460B-9603-E69343A80B05}" type="datetimeFigureOut">
              <a:rPr lang="en-US"/>
              <a:pPr>
                <a:defRPr/>
              </a:pPr>
              <a:t>6/19/2017</a:t>
            </a:fld>
            <a:endParaRPr lang="en-US"/>
          </a:p>
        </p:txBody>
      </p:sp>
      <p:sp>
        <p:nvSpPr>
          <p:cNvPr id="8" name="Footer Placeholder 4"/>
          <p:cNvSpPr>
            <a:spLocks noGrp="1"/>
          </p:cNvSpPr>
          <p:nvPr>
            <p:ph type="ftr" sz="quarter" idx="11"/>
          </p:nvPr>
        </p:nvSpPr>
        <p:spPr/>
        <p:txBody>
          <a:bodyPr/>
          <a:lstStyle>
            <a:lvl1pPr>
              <a:defRPr/>
            </a:lvl1pPr>
          </a:lstStyle>
          <a:p>
            <a:pPr>
              <a:defRPr/>
            </a:pPr>
            <a:endParaRPr lang="en-US"/>
          </a:p>
        </p:txBody>
      </p:sp>
      <p:sp>
        <p:nvSpPr>
          <p:cNvPr id="9" name="Slide Number Placeholder 5"/>
          <p:cNvSpPr>
            <a:spLocks noGrp="1"/>
          </p:cNvSpPr>
          <p:nvPr>
            <p:ph type="sldNum" sz="quarter" idx="12"/>
          </p:nvPr>
        </p:nvSpPr>
        <p:spPr/>
        <p:txBody>
          <a:bodyPr/>
          <a:lstStyle>
            <a:lvl1pPr>
              <a:defRPr/>
            </a:lvl1pPr>
          </a:lstStyle>
          <a:p>
            <a:fld id="{0064305D-426D-4611-AE1C-1F9A7A92AE8B}" type="slidenum">
              <a:rPr lang="en-US" altLang="en-US"/>
              <a:pPr/>
              <a:t>‹#›</a:t>
            </a:fld>
            <a:endParaRPr lang="en-US" altLang="en-US"/>
          </a:p>
        </p:txBody>
      </p:sp>
    </p:spTree>
    <p:extLst>
      <p:ext uri="{BB962C8B-B14F-4D97-AF65-F5344CB8AC3E}">
        <p14:creationId xmlns:p14="http://schemas.microsoft.com/office/powerpoint/2010/main" val="129615090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3"/>
          <p:cNvSpPr>
            <a:spLocks noGrp="1"/>
          </p:cNvSpPr>
          <p:nvPr>
            <p:ph type="dt" sz="half" idx="10"/>
          </p:nvPr>
        </p:nvSpPr>
        <p:spPr/>
        <p:txBody>
          <a:bodyPr/>
          <a:lstStyle>
            <a:lvl1pPr>
              <a:defRPr/>
            </a:lvl1pPr>
          </a:lstStyle>
          <a:p>
            <a:pPr>
              <a:defRPr/>
            </a:pPr>
            <a:fld id="{07D66DF0-1538-4493-85E0-F6848EBEBC41}" type="datetimeFigureOut">
              <a:rPr lang="en-US"/>
              <a:pPr>
                <a:defRPr/>
              </a:pPr>
              <a:t>6/19/2017</a:t>
            </a:fld>
            <a:endParaRPr lang="en-US"/>
          </a:p>
        </p:txBody>
      </p:sp>
      <p:sp>
        <p:nvSpPr>
          <p:cNvPr id="4" name="Footer Placeholder 4"/>
          <p:cNvSpPr>
            <a:spLocks noGrp="1"/>
          </p:cNvSpPr>
          <p:nvPr>
            <p:ph type="ftr" sz="quarter" idx="11"/>
          </p:nvPr>
        </p:nvSpPr>
        <p:spPr/>
        <p:txBody>
          <a:bodyPr/>
          <a:lstStyle>
            <a:lvl1pPr>
              <a:defRPr/>
            </a:lvl1pPr>
          </a:lstStyle>
          <a:p>
            <a:pPr>
              <a:defRPr/>
            </a:pPr>
            <a:endParaRPr lang="en-US"/>
          </a:p>
        </p:txBody>
      </p:sp>
      <p:sp>
        <p:nvSpPr>
          <p:cNvPr id="5" name="Slide Number Placeholder 5"/>
          <p:cNvSpPr>
            <a:spLocks noGrp="1"/>
          </p:cNvSpPr>
          <p:nvPr>
            <p:ph type="sldNum" sz="quarter" idx="12"/>
          </p:nvPr>
        </p:nvSpPr>
        <p:spPr/>
        <p:txBody>
          <a:bodyPr/>
          <a:lstStyle>
            <a:lvl1pPr>
              <a:defRPr/>
            </a:lvl1pPr>
          </a:lstStyle>
          <a:p>
            <a:fld id="{94CC2F31-04DD-4FC8-B907-88322CBA62BA}" type="slidenum">
              <a:rPr lang="en-US" altLang="en-US"/>
              <a:pPr/>
              <a:t>‹#›</a:t>
            </a:fld>
            <a:endParaRPr lang="en-US" altLang="en-US"/>
          </a:p>
        </p:txBody>
      </p:sp>
    </p:spTree>
    <p:extLst>
      <p:ext uri="{BB962C8B-B14F-4D97-AF65-F5344CB8AC3E}">
        <p14:creationId xmlns:p14="http://schemas.microsoft.com/office/powerpoint/2010/main" val="401407556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p:txBody>
          <a:bodyPr/>
          <a:lstStyle>
            <a:lvl1pPr>
              <a:defRPr/>
            </a:lvl1pPr>
          </a:lstStyle>
          <a:p>
            <a:pPr>
              <a:defRPr/>
            </a:pPr>
            <a:fld id="{AEA70B2C-2842-4258-9CA9-57892C5F416D}" type="datetimeFigureOut">
              <a:rPr lang="en-US"/>
              <a:pPr>
                <a:defRPr/>
              </a:pPr>
              <a:t>6/19/2017</a:t>
            </a:fld>
            <a:endParaRPr lang="en-US"/>
          </a:p>
        </p:txBody>
      </p:sp>
      <p:sp>
        <p:nvSpPr>
          <p:cNvPr id="3" name="Footer Placeholder 4"/>
          <p:cNvSpPr>
            <a:spLocks noGrp="1"/>
          </p:cNvSpPr>
          <p:nvPr>
            <p:ph type="ftr" sz="quarter" idx="11"/>
          </p:nvPr>
        </p:nvSpPr>
        <p:spPr/>
        <p:txBody>
          <a:bodyPr/>
          <a:lstStyle>
            <a:lvl1pPr>
              <a:defRPr/>
            </a:lvl1pPr>
          </a:lstStyle>
          <a:p>
            <a:pPr>
              <a:defRPr/>
            </a:pPr>
            <a:endParaRPr lang="en-US"/>
          </a:p>
        </p:txBody>
      </p:sp>
      <p:sp>
        <p:nvSpPr>
          <p:cNvPr id="4" name="Slide Number Placeholder 5"/>
          <p:cNvSpPr>
            <a:spLocks noGrp="1"/>
          </p:cNvSpPr>
          <p:nvPr>
            <p:ph type="sldNum" sz="quarter" idx="12"/>
          </p:nvPr>
        </p:nvSpPr>
        <p:spPr/>
        <p:txBody>
          <a:bodyPr/>
          <a:lstStyle>
            <a:lvl1pPr>
              <a:defRPr/>
            </a:lvl1pPr>
          </a:lstStyle>
          <a:p>
            <a:fld id="{A3A761E9-D991-419C-83AE-BD1F0361F5FC}" type="slidenum">
              <a:rPr lang="en-US" altLang="en-US"/>
              <a:pPr/>
              <a:t>‹#›</a:t>
            </a:fld>
            <a:endParaRPr lang="en-US" altLang="en-US"/>
          </a:p>
        </p:txBody>
      </p:sp>
    </p:spTree>
    <p:extLst>
      <p:ext uri="{BB962C8B-B14F-4D97-AF65-F5344CB8AC3E}">
        <p14:creationId xmlns:p14="http://schemas.microsoft.com/office/powerpoint/2010/main" val="377995857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3200"/>
            </a:lvl1pPr>
          </a:lstStyle>
          <a:p>
            <a:r>
              <a:rPr lang="en-US"/>
              <a:t>Click to edit Master title style</a:t>
            </a:r>
            <a:endParaRPr lang="en-US" dirty="0"/>
          </a:p>
        </p:txBody>
      </p:sp>
      <p:sp>
        <p:nvSpPr>
          <p:cNvPr id="3" name="Content Placeholder 2"/>
          <p:cNvSpPr>
            <a:spLocks noGrp="1"/>
          </p:cNvSpPr>
          <p:nvPr>
            <p:ph idx="1"/>
          </p:nvPr>
        </p:nvSpPr>
        <p:spPr>
          <a:xfrm>
            <a:off x="3887391" y="987426"/>
            <a:ext cx="462915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629841" y="2057400"/>
            <a:ext cx="2949178"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3"/>
          <p:cNvSpPr>
            <a:spLocks noGrp="1"/>
          </p:cNvSpPr>
          <p:nvPr>
            <p:ph type="dt" sz="half" idx="10"/>
          </p:nvPr>
        </p:nvSpPr>
        <p:spPr/>
        <p:txBody>
          <a:bodyPr/>
          <a:lstStyle>
            <a:lvl1pPr>
              <a:defRPr/>
            </a:lvl1pPr>
          </a:lstStyle>
          <a:p>
            <a:pPr>
              <a:defRPr/>
            </a:pPr>
            <a:fld id="{10CF9F79-FC69-4DCA-A00D-EE8E75FC121D}" type="datetimeFigureOut">
              <a:rPr lang="en-US"/>
              <a:pPr>
                <a:defRPr/>
              </a:pPr>
              <a:t>6/19/2017</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fld id="{7C3BC0CF-4944-46F7-AA19-5FB2872BDC17}" type="slidenum">
              <a:rPr lang="en-US" altLang="en-US"/>
              <a:pPr/>
              <a:t>‹#›</a:t>
            </a:fld>
            <a:endParaRPr lang="en-US" altLang="en-US"/>
          </a:p>
        </p:txBody>
      </p:sp>
    </p:spTree>
    <p:extLst>
      <p:ext uri="{BB962C8B-B14F-4D97-AF65-F5344CB8AC3E}">
        <p14:creationId xmlns:p14="http://schemas.microsoft.com/office/powerpoint/2010/main" val="370257461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3200"/>
            </a:lvl1pPr>
          </a:lstStyle>
          <a:p>
            <a:r>
              <a:rPr lang="en-US"/>
              <a:t>Click to edit Master title style</a:t>
            </a:r>
            <a:endParaRPr lang="en-US" dirty="0"/>
          </a:p>
        </p:txBody>
      </p:sp>
      <p:sp>
        <p:nvSpPr>
          <p:cNvPr id="3" name="Picture Placeholder 2"/>
          <p:cNvSpPr>
            <a:spLocks noGrp="1" noChangeAspect="1"/>
          </p:cNvSpPr>
          <p:nvPr>
            <p:ph type="pic" idx="1"/>
          </p:nvPr>
        </p:nvSpPr>
        <p:spPr>
          <a:xfrm>
            <a:off x="3887391" y="987426"/>
            <a:ext cx="4629150" cy="4873625"/>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a:t>Drag picture to placeholder or click icon to add</a:t>
            </a:r>
            <a:endParaRPr lang="en-US" noProof="0" dirty="0"/>
          </a:p>
        </p:txBody>
      </p:sp>
      <p:sp>
        <p:nvSpPr>
          <p:cNvPr id="4" name="Text Placeholder 3"/>
          <p:cNvSpPr>
            <a:spLocks noGrp="1"/>
          </p:cNvSpPr>
          <p:nvPr>
            <p:ph type="body" sz="half" idx="2"/>
          </p:nvPr>
        </p:nvSpPr>
        <p:spPr>
          <a:xfrm>
            <a:off x="629841" y="2057400"/>
            <a:ext cx="2949178"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3"/>
          <p:cNvSpPr>
            <a:spLocks noGrp="1"/>
          </p:cNvSpPr>
          <p:nvPr>
            <p:ph type="dt" sz="half" idx="10"/>
          </p:nvPr>
        </p:nvSpPr>
        <p:spPr/>
        <p:txBody>
          <a:bodyPr/>
          <a:lstStyle>
            <a:lvl1pPr>
              <a:defRPr/>
            </a:lvl1pPr>
          </a:lstStyle>
          <a:p>
            <a:pPr>
              <a:defRPr/>
            </a:pPr>
            <a:fld id="{7B5CF9D6-3DF8-4817-8897-CD1690A6616A}" type="datetimeFigureOut">
              <a:rPr lang="en-US"/>
              <a:pPr>
                <a:defRPr/>
              </a:pPr>
              <a:t>6/19/2017</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fld id="{DC74FA76-DCFC-46B3-9043-CA09DA8EB28B}" type="slidenum">
              <a:rPr lang="en-US" altLang="en-US"/>
              <a:pPr/>
              <a:t>‹#›</a:t>
            </a:fld>
            <a:endParaRPr lang="en-US" altLang="en-US"/>
          </a:p>
        </p:txBody>
      </p:sp>
    </p:spTree>
    <p:extLst>
      <p:ext uri="{BB962C8B-B14F-4D97-AF65-F5344CB8AC3E}">
        <p14:creationId xmlns:p14="http://schemas.microsoft.com/office/powerpoint/2010/main" val="1188793025"/>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lvl1pPr>
              <a:defRPr/>
            </a:lvl1pPr>
          </a:lstStyle>
          <a:p>
            <a:pPr>
              <a:defRPr/>
            </a:pPr>
            <a:fld id="{D36ECA79-A629-4EBD-BD2B-CC98D1F04FCE}" type="datetimeFigureOut">
              <a:rPr lang="en-US"/>
              <a:pPr>
                <a:defRPr/>
              </a:pPr>
              <a:t>6/19/2017</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fld id="{5DBFA2EA-A591-45AB-9DF8-1D3E12DD46E3}" type="slidenum">
              <a:rPr lang="en-US" altLang="en-US"/>
              <a:pPr/>
              <a:t>‹#›</a:t>
            </a:fld>
            <a:endParaRPr lang="en-US" altLang="en-US"/>
          </a:p>
        </p:txBody>
      </p:sp>
    </p:spTree>
    <p:extLst>
      <p:ext uri="{BB962C8B-B14F-4D97-AF65-F5344CB8AC3E}">
        <p14:creationId xmlns:p14="http://schemas.microsoft.com/office/powerpoint/2010/main" val="358716502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43675" y="365125"/>
            <a:ext cx="1971675" cy="5811838"/>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628650" y="365125"/>
            <a:ext cx="5800725"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lvl1pPr>
              <a:defRPr/>
            </a:lvl1pPr>
          </a:lstStyle>
          <a:p>
            <a:pPr>
              <a:defRPr/>
            </a:pPr>
            <a:fld id="{3A50A0EE-F823-480E-BE5D-F953433A955F}" type="datetimeFigureOut">
              <a:rPr lang="en-US"/>
              <a:pPr>
                <a:defRPr/>
              </a:pPr>
              <a:t>6/19/2017</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fld id="{3C15C054-87AC-4127-BF64-3D3C0F5884EA}" type="slidenum">
              <a:rPr lang="en-US" altLang="en-US"/>
              <a:pPr/>
              <a:t>‹#›</a:t>
            </a:fld>
            <a:endParaRPr lang="en-US" altLang="en-US"/>
          </a:p>
        </p:txBody>
      </p:sp>
    </p:spTree>
    <p:extLst>
      <p:ext uri="{BB962C8B-B14F-4D97-AF65-F5344CB8AC3E}">
        <p14:creationId xmlns:p14="http://schemas.microsoft.com/office/powerpoint/2010/main" val="151512198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e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0">
          <a:blip r:embed="rId13"/>
          <a:srcRect/>
          <a:stretch>
            <a:fillRect/>
          </a:stretch>
        </a:blipFill>
        <a:effectLst/>
      </p:bgPr>
    </p:bg>
    <p:spTree>
      <p:nvGrpSpPr>
        <p:cNvPr id="1" name=""/>
        <p:cNvGrpSpPr/>
        <p:nvPr/>
      </p:nvGrpSpPr>
      <p:grpSpPr>
        <a:xfrm>
          <a:off x="0" y="0"/>
          <a:ext cx="0" cy="0"/>
          <a:chOff x="0" y="0"/>
          <a:chExt cx="0" cy="0"/>
        </a:xfrm>
      </p:grpSpPr>
      <p:sp>
        <p:nvSpPr>
          <p:cNvPr id="1026" name="Title Placeholder 1"/>
          <p:cNvSpPr>
            <a:spLocks noGrp="1"/>
          </p:cNvSpPr>
          <p:nvPr>
            <p:ph type="title"/>
          </p:nvPr>
        </p:nvSpPr>
        <p:spPr bwMode="auto">
          <a:xfrm>
            <a:off x="628650" y="365125"/>
            <a:ext cx="7886700" cy="13255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p>
        </p:txBody>
      </p:sp>
      <p:sp>
        <p:nvSpPr>
          <p:cNvPr id="1027" name="Text Placeholder 2"/>
          <p:cNvSpPr>
            <a:spLocks noGrp="1"/>
          </p:cNvSpPr>
          <p:nvPr>
            <p:ph type="body" idx="1"/>
          </p:nvPr>
        </p:nvSpPr>
        <p:spPr bwMode="auto">
          <a:xfrm>
            <a:off x="628650" y="1825625"/>
            <a:ext cx="7886700" cy="43513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a:t>Click to edit Master text styles</a:t>
            </a:r>
          </a:p>
          <a:p>
            <a:pPr lvl="1"/>
            <a:r>
              <a:rPr lang="en-US" altLang="en-US"/>
              <a:t>Second level</a:t>
            </a:r>
          </a:p>
          <a:p>
            <a:pPr lvl="2"/>
            <a:r>
              <a:rPr lang="en-US" altLang="en-US"/>
              <a:t>Third level</a:t>
            </a:r>
          </a:p>
          <a:p>
            <a:pPr lvl="3"/>
            <a:r>
              <a:rPr lang="en-US" altLang="en-US"/>
              <a:t>Fourth level</a:t>
            </a:r>
          </a:p>
          <a:p>
            <a:pPr lvl="4"/>
            <a:r>
              <a:rPr lang="en-US" altLang="en-US"/>
              <a:t>Fifth level</a:t>
            </a:r>
          </a:p>
        </p:txBody>
      </p:sp>
      <p:sp>
        <p:nvSpPr>
          <p:cNvPr id="4" name="Date Placeholder 3"/>
          <p:cNvSpPr>
            <a:spLocks noGrp="1"/>
          </p:cNvSpPr>
          <p:nvPr>
            <p:ph type="dt" sz="half" idx="2"/>
          </p:nvPr>
        </p:nvSpPr>
        <p:spPr>
          <a:xfrm>
            <a:off x="628650" y="6356350"/>
            <a:ext cx="2057400" cy="365125"/>
          </a:xfrm>
          <a:prstGeom prst="rect">
            <a:avLst/>
          </a:prstGeom>
        </p:spPr>
        <p:txBody>
          <a:bodyPr vert="horz" lIns="91440" tIns="45720" rIns="91440" bIns="45720" rtlCol="0" anchor="ctr"/>
          <a:lstStyle>
            <a:lvl1pPr algn="l" fontAlgn="auto">
              <a:spcBef>
                <a:spcPts val="0"/>
              </a:spcBef>
              <a:spcAft>
                <a:spcPts val="0"/>
              </a:spcAft>
              <a:defRPr sz="1200" smtClean="0">
                <a:solidFill>
                  <a:schemeClr val="tx1">
                    <a:tint val="75000"/>
                  </a:schemeClr>
                </a:solidFill>
                <a:latin typeface="+mn-lt"/>
                <a:cs typeface="+mn-cs"/>
              </a:defRPr>
            </a:lvl1pPr>
          </a:lstStyle>
          <a:p>
            <a:pPr>
              <a:defRPr/>
            </a:pPr>
            <a:fld id="{4308F3DB-62C2-4F93-B7A8-3F217E6309AD}" type="datetimeFigureOut">
              <a:rPr lang="en-US"/>
              <a:pPr>
                <a:defRPr/>
              </a:pPr>
              <a:t>6/19/2017</a:t>
            </a:fld>
            <a:endParaRPr lang="en-US"/>
          </a:p>
        </p:txBody>
      </p:sp>
      <p:sp>
        <p:nvSpPr>
          <p:cNvPr id="5" name="Footer Placeholder 4"/>
          <p:cNvSpPr>
            <a:spLocks noGrp="1"/>
          </p:cNvSpPr>
          <p:nvPr>
            <p:ph type="ftr" sz="quarter" idx="3"/>
          </p:nvPr>
        </p:nvSpPr>
        <p:spPr>
          <a:xfrm>
            <a:off x="3028950" y="6356350"/>
            <a:ext cx="3086100" cy="365125"/>
          </a:xfrm>
          <a:prstGeom prst="rect">
            <a:avLst/>
          </a:prstGeom>
        </p:spPr>
        <p:txBody>
          <a:bodyPr vert="horz" lIns="91440" tIns="45720" rIns="91440" bIns="45720" rtlCol="0" anchor="ctr"/>
          <a:lstStyle>
            <a:lvl1pPr algn="ctr" fontAlgn="auto">
              <a:spcBef>
                <a:spcPts val="0"/>
              </a:spcBef>
              <a:spcAft>
                <a:spcPts val="0"/>
              </a:spcAft>
              <a:defRPr sz="1200">
                <a:solidFill>
                  <a:schemeClr val="tx1">
                    <a:tint val="75000"/>
                  </a:schemeClr>
                </a:solidFill>
                <a:latin typeface="+mn-lt"/>
                <a:cs typeface="+mn-cs"/>
              </a:defRPr>
            </a:lvl1pPr>
          </a:lstStyle>
          <a:p>
            <a:pPr>
              <a:defRPr/>
            </a:pPr>
            <a:endParaRPr lang="en-US"/>
          </a:p>
        </p:txBody>
      </p:sp>
      <p:sp>
        <p:nvSpPr>
          <p:cNvPr id="6" name="Slide Number Placeholder 5"/>
          <p:cNvSpPr>
            <a:spLocks noGrp="1"/>
          </p:cNvSpPr>
          <p:nvPr>
            <p:ph type="sldNum" sz="quarter" idx="4"/>
          </p:nvPr>
        </p:nvSpPr>
        <p:spPr>
          <a:xfrm>
            <a:off x="6457950" y="6356350"/>
            <a:ext cx="20574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FFFFFF"/>
                </a:solidFill>
                <a:latin typeface="Calibri" panose="020F0502020204030204" pitchFamily="34" charset="0"/>
              </a:defRPr>
            </a:lvl1pPr>
          </a:lstStyle>
          <a:p>
            <a:fld id="{4A351C63-D6C5-45CD-B2C9-02B603385963}" type="slidenum">
              <a:rPr lang="en-US" altLang="en-US"/>
              <a:pPr/>
              <a:t>‹#›</a:t>
            </a:fld>
            <a:endParaRPr lang="en-US" altLang="en-US"/>
          </a:p>
        </p:txBody>
      </p:sp>
    </p:spTree>
  </p:cSld>
  <p:clrMap bg1="dk1" tx1="lt1" bg2="dk2" tx2="lt2" accent1="accent1" accent2="accent2" accent3="accent3" accent4="accent4" accent5="accent5" accent6="accent6" hlink="hlink" folHlink="folHlink"/>
  <p:sldLayoutIdLst>
    <p:sldLayoutId id="2147483697" r:id="rId1"/>
    <p:sldLayoutId id="2147483698" r:id="rId2"/>
    <p:sldLayoutId id="2147483699" r:id="rId3"/>
    <p:sldLayoutId id="2147483700" r:id="rId4"/>
    <p:sldLayoutId id="2147483701" r:id="rId5"/>
    <p:sldLayoutId id="2147483702" r:id="rId6"/>
    <p:sldLayoutId id="2147483703" r:id="rId7"/>
    <p:sldLayoutId id="2147483704" r:id="rId8"/>
    <p:sldLayoutId id="2147483705" r:id="rId9"/>
    <p:sldLayoutId id="2147483706" r:id="rId10"/>
    <p:sldLayoutId id="2147483707" r:id="rId11"/>
  </p:sldLayoutIdLst>
  <p:txStyles>
    <p:titleStyle>
      <a:lvl1pPr algn="l" rtl="0" fontAlgn="base">
        <a:lnSpc>
          <a:spcPct val="90000"/>
        </a:lnSpc>
        <a:spcBef>
          <a:spcPct val="0"/>
        </a:spcBef>
        <a:spcAft>
          <a:spcPct val="0"/>
        </a:spcAft>
        <a:defRPr sz="4400" kern="1200">
          <a:solidFill>
            <a:schemeClr val="tx1"/>
          </a:solidFill>
          <a:latin typeface="+mj-lt"/>
          <a:ea typeface="+mj-ea"/>
          <a:cs typeface="+mj-cs"/>
        </a:defRPr>
      </a:lvl1pPr>
      <a:lvl2pPr algn="l" rtl="0" fontAlgn="base">
        <a:lnSpc>
          <a:spcPct val="90000"/>
        </a:lnSpc>
        <a:spcBef>
          <a:spcPct val="0"/>
        </a:spcBef>
        <a:spcAft>
          <a:spcPct val="0"/>
        </a:spcAft>
        <a:defRPr sz="4400">
          <a:solidFill>
            <a:schemeClr val="tx1"/>
          </a:solidFill>
          <a:latin typeface="Calibri Light" panose="020F0302020204030204" pitchFamily="34" charset="0"/>
        </a:defRPr>
      </a:lvl2pPr>
      <a:lvl3pPr algn="l" rtl="0" fontAlgn="base">
        <a:lnSpc>
          <a:spcPct val="90000"/>
        </a:lnSpc>
        <a:spcBef>
          <a:spcPct val="0"/>
        </a:spcBef>
        <a:spcAft>
          <a:spcPct val="0"/>
        </a:spcAft>
        <a:defRPr sz="4400">
          <a:solidFill>
            <a:schemeClr val="tx1"/>
          </a:solidFill>
          <a:latin typeface="Calibri Light" panose="020F0302020204030204" pitchFamily="34" charset="0"/>
        </a:defRPr>
      </a:lvl3pPr>
      <a:lvl4pPr algn="l" rtl="0" fontAlgn="base">
        <a:lnSpc>
          <a:spcPct val="90000"/>
        </a:lnSpc>
        <a:spcBef>
          <a:spcPct val="0"/>
        </a:spcBef>
        <a:spcAft>
          <a:spcPct val="0"/>
        </a:spcAft>
        <a:defRPr sz="4400">
          <a:solidFill>
            <a:schemeClr val="tx1"/>
          </a:solidFill>
          <a:latin typeface="Calibri Light" panose="020F0302020204030204" pitchFamily="34" charset="0"/>
        </a:defRPr>
      </a:lvl4pPr>
      <a:lvl5pPr algn="l" rtl="0" fontAlgn="base">
        <a:lnSpc>
          <a:spcPct val="90000"/>
        </a:lnSpc>
        <a:spcBef>
          <a:spcPct val="0"/>
        </a:spcBef>
        <a:spcAft>
          <a:spcPct val="0"/>
        </a:spcAft>
        <a:defRPr sz="4400">
          <a:solidFill>
            <a:schemeClr val="tx1"/>
          </a:solidFill>
          <a:latin typeface="Calibri Light" panose="020F0302020204030204" pitchFamily="34" charset="0"/>
        </a:defRPr>
      </a:lvl5pPr>
      <a:lvl6pPr marL="457200" algn="l" rtl="0" fontAlgn="base">
        <a:lnSpc>
          <a:spcPct val="90000"/>
        </a:lnSpc>
        <a:spcBef>
          <a:spcPct val="0"/>
        </a:spcBef>
        <a:spcAft>
          <a:spcPct val="0"/>
        </a:spcAft>
        <a:defRPr sz="4400">
          <a:solidFill>
            <a:schemeClr val="tx1"/>
          </a:solidFill>
          <a:latin typeface="Calibri Light" panose="020F0302020204030204" pitchFamily="34" charset="0"/>
        </a:defRPr>
      </a:lvl6pPr>
      <a:lvl7pPr marL="914400" algn="l" rtl="0" fontAlgn="base">
        <a:lnSpc>
          <a:spcPct val="90000"/>
        </a:lnSpc>
        <a:spcBef>
          <a:spcPct val="0"/>
        </a:spcBef>
        <a:spcAft>
          <a:spcPct val="0"/>
        </a:spcAft>
        <a:defRPr sz="4400">
          <a:solidFill>
            <a:schemeClr val="tx1"/>
          </a:solidFill>
          <a:latin typeface="Calibri Light" panose="020F0302020204030204" pitchFamily="34" charset="0"/>
        </a:defRPr>
      </a:lvl7pPr>
      <a:lvl8pPr marL="1371600" algn="l" rtl="0" fontAlgn="base">
        <a:lnSpc>
          <a:spcPct val="90000"/>
        </a:lnSpc>
        <a:spcBef>
          <a:spcPct val="0"/>
        </a:spcBef>
        <a:spcAft>
          <a:spcPct val="0"/>
        </a:spcAft>
        <a:defRPr sz="4400">
          <a:solidFill>
            <a:schemeClr val="tx1"/>
          </a:solidFill>
          <a:latin typeface="Calibri Light" panose="020F0302020204030204" pitchFamily="34" charset="0"/>
        </a:defRPr>
      </a:lvl8pPr>
      <a:lvl9pPr marL="1828800" algn="l" rtl="0" fontAlgn="base">
        <a:lnSpc>
          <a:spcPct val="90000"/>
        </a:lnSpc>
        <a:spcBef>
          <a:spcPct val="0"/>
        </a:spcBef>
        <a:spcAft>
          <a:spcPct val="0"/>
        </a:spcAft>
        <a:defRPr sz="4400">
          <a:solidFill>
            <a:schemeClr val="tx1"/>
          </a:solidFill>
          <a:latin typeface="Calibri Light" panose="020F0302020204030204" pitchFamily="34" charset="0"/>
        </a:defRPr>
      </a:lvl9pPr>
    </p:titleStyle>
    <p:bodyStyle>
      <a:lvl1pPr marL="228600" indent="-228600" algn="l" rtl="0" fontAlgn="base">
        <a:lnSpc>
          <a:spcPct val="90000"/>
        </a:lnSpc>
        <a:spcBef>
          <a:spcPts val="1000"/>
        </a:spcBef>
        <a:spcAft>
          <a:spcPct val="0"/>
        </a:spcAft>
        <a:buFont typeface="Arial" panose="020B0604020202020204" pitchFamily="34" charset="0"/>
        <a:buChar char="•"/>
        <a:defRPr sz="2800" kern="1200">
          <a:solidFill>
            <a:schemeClr val="tx1"/>
          </a:solidFill>
          <a:latin typeface="+mn-lt"/>
          <a:ea typeface="+mn-ea"/>
          <a:cs typeface="+mn-cs"/>
        </a:defRPr>
      </a:lvl1pPr>
      <a:lvl2pPr marL="685800" indent="-228600" algn="l" rtl="0" fontAlgn="base">
        <a:lnSpc>
          <a:spcPct val="90000"/>
        </a:lnSpc>
        <a:spcBef>
          <a:spcPts val="500"/>
        </a:spcBef>
        <a:spcAft>
          <a:spcPct val="0"/>
        </a:spcAft>
        <a:buFont typeface="Arial" panose="020B0604020202020204" pitchFamily="34" charset="0"/>
        <a:buChar char="•"/>
        <a:defRPr sz="2400" kern="1200">
          <a:solidFill>
            <a:schemeClr val="tx1"/>
          </a:solidFill>
          <a:latin typeface="+mn-lt"/>
          <a:ea typeface="+mn-ea"/>
          <a:cs typeface="+mn-cs"/>
        </a:defRPr>
      </a:lvl2pPr>
      <a:lvl3pPr marL="1143000" indent="-228600" algn="l" rtl="0" fontAlgn="base">
        <a:lnSpc>
          <a:spcPct val="90000"/>
        </a:lnSpc>
        <a:spcBef>
          <a:spcPts val="500"/>
        </a:spcBef>
        <a:spcAft>
          <a:spcPct val="0"/>
        </a:spcAft>
        <a:buFont typeface="Arial" panose="020B0604020202020204" pitchFamily="34" charset="0"/>
        <a:buChar char="•"/>
        <a:defRPr sz="2000" kern="1200">
          <a:solidFill>
            <a:schemeClr val="tx1"/>
          </a:solidFill>
          <a:latin typeface="+mn-lt"/>
          <a:ea typeface="+mn-ea"/>
          <a:cs typeface="+mn-cs"/>
        </a:defRPr>
      </a:lvl3pPr>
      <a:lvl4pPr marL="1600200" indent="-228600" algn="l" rtl="0" fontAlgn="base">
        <a:lnSpc>
          <a:spcPct val="90000"/>
        </a:lnSpc>
        <a:spcBef>
          <a:spcPts val="500"/>
        </a:spcBef>
        <a:spcAft>
          <a:spcPct val="0"/>
        </a:spcAft>
        <a:buFont typeface="Arial" panose="020B0604020202020204" pitchFamily="34" charset="0"/>
        <a:buChar char="•"/>
        <a:defRPr kern="1200">
          <a:solidFill>
            <a:schemeClr val="tx1"/>
          </a:solidFill>
          <a:latin typeface="+mn-lt"/>
          <a:ea typeface="+mn-ea"/>
          <a:cs typeface="+mn-cs"/>
        </a:defRPr>
      </a:lvl4pPr>
      <a:lvl5pPr marL="2057400" indent="-228600" algn="l" rtl="0" fontAlgn="base">
        <a:lnSpc>
          <a:spcPct val="90000"/>
        </a:lnSpc>
        <a:spcBef>
          <a:spcPts val="500"/>
        </a:spcBef>
        <a:spcAft>
          <a:spcPct val="0"/>
        </a:spcAft>
        <a:buFont typeface="Arial" panose="020B0604020202020204" pitchFamily="34" charset="0"/>
        <a:buChar char="•"/>
        <a:defRPr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jpe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image" Target="../media/image4.jpeg"/><Relationship Id="rId1" Type="http://schemas.openxmlformats.org/officeDocument/2006/relationships/slideLayout" Target="../slideLayouts/slideLayout2.xml"/><Relationship Id="rId4" Type="http://schemas.openxmlformats.org/officeDocument/2006/relationships/image" Target="../media/image6.jpeg"/></Relationships>
</file>

<file path=ppt/slides/_rels/slide3.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4.jpe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image" Target="../media/image4.jpe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image" Target="../media/image4.jpeg"/><Relationship Id="rId1" Type="http://schemas.openxmlformats.org/officeDocument/2006/relationships/slideLayout" Target="../slideLayouts/slideLayout2.xml"/><Relationship Id="rId4" Type="http://schemas.openxmlformats.org/officeDocument/2006/relationships/image" Target="../media/image10.jpeg"/></Relationships>
</file>

<file path=ppt/slides/_rels/slide6.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image" Target="../media/image4.jpeg"/><Relationship Id="rId1" Type="http://schemas.openxmlformats.org/officeDocument/2006/relationships/slideLayout" Target="../slideLayouts/slideLayout2.xml"/><Relationship Id="rId6" Type="http://schemas.openxmlformats.org/officeDocument/2006/relationships/image" Target="../media/image14.jpeg"/><Relationship Id="rId5" Type="http://schemas.openxmlformats.org/officeDocument/2006/relationships/image" Target="../media/image13.jpeg"/><Relationship Id="rId4" Type="http://schemas.openxmlformats.org/officeDocument/2006/relationships/image" Target="../media/image12.jpeg"/></Relationships>
</file>

<file path=ppt/slides/_rels/slide7.xml.rels><?xml version="1.0" encoding="UTF-8" standalone="yes"?>
<Relationships xmlns="http://schemas.openxmlformats.org/package/2006/relationships"><Relationship Id="rId3" Type="http://schemas.openxmlformats.org/officeDocument/2006/relationships/image" Target="../media/image15.jpeg"/><Relationship Id="rId2" Type="http://schemas.openxmlformats.org/officeDocument/2006/relationships/image" Target="../media/image4.jpe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16.jpeg"/><Relationship Id="rId2" Type="http://schemas.openxmlformats.org/officeDocument/2006/relationships/image" Target="../media/image4.jpe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hyperlink" Target="http://www.youtube.com/watch?v=9-xiwmfii_I&amp;feature=youtu.be" TargetMode="External"/><Relationship Id="rId2" Type="http://schemas.openxmlformats.org/officeDocument/2006/relationships/image" Target="../media/image4.jpeg"/><Relationship Id="rId1" Type="http://schemas.openxmlformats.org/officeDocument/2006/relationships/slideLayout" Target="../slideLayouts/slideLayout2.xml"/><Relationship Id="rId4" Type="http://schemas.openxmlformats.org/officeDocument/2006/relationships/image" Target="../media/image17.png"/></Relationships>
</file>

<file path=ppt/slides/_rels/slide10.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image" Target="../media/image4.jpeg"/><Relationship Id="rId1" Type="http://schemas.openxmlformats.org/officeDocument/2006/relationships/slideLayout" Target="../slideLayouts/slideLayout2.xml"/><Relationship Id="rId5" Type="http://schemas.openxmlformats.org/officeDocument/2006/relationships/image" Target="../media/image20.jpeg"/><Relationship Id="rId4" Type="http://schemas.openxmlformats.org/officeDocument/2006/relationships/image" Target="../media/image19.jpeg"/></Relationships>
</file>

<file path=ppt/slides/_rels/slide11.xml.rels><?xml version="1.0" encoding="UTF-8" standalone="yes"?>
<Relationships xmlns="http://schemas.openxmlformats.org/package/2006/relationships"><Relationship Id="rId3" Type="http://schemas.openxmlformats.org/officeDocument/2006/relationships/image" Target="../media/image21.gif"/><Relationship Id="rId2" Type="http://schemas.openxmlformats.org/officeDocument/2006/relationships/image" Target="../media/image4.jpe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1.xml"/><Relationship Id="rId1" Type="http://schemas.openxmlformats.org/officeDocument/2006/relationships/slideLayout" Target="../slideLayouts/slideLayout2.xml"/><Relationship Id="rId4" Type="http://schemas.openxmlformats.org/officeDocument/2006/relationships/image" Target="../media/image22.png"/></Relationships>
</file>

<file path=ppt/slides/_rels/slide13.xml.rels><?xml version="1.0" encoding="UTF-8" standalone="yes"?>
<Relationships xmlns="http://schemas.openxmlformats.org/package/2006/relationships"><Relationship Id="rId3" Type="http://schemas.openxmlformats.org/officeDocument/2006/relationships/image" Target="../media/image23.jpg"/><Relationship Id="rId2" Type="http://schemas.openxmlformats.org/officeDocument/2006/relationships/image" Target="../media/image4.jpeg"/><Relationship Id="rId1" Type="http://schemas.openxmlformats.org/officeDocument/2006/relationships/slideLayout" Target="../slideLayouts/slideLayout2.xml"/><Relationship Id="rId4" Type="http://schemas.openxmlformats.org/officeDocument/2006/relationships/image" Target="../media/image24.jpg"/></Relationships>
</file>

<file path=ppt/slides/_rels/slide14.xml.rels><?xml version="1.0" encoding="UTF-8" standalone="yes"?>
<Relationships xmlns="http://schemas.openxmlformats.org/package/2006/relationships"><Relationship Id="rId3" Type="http://schemas.openxmlformats.org/officeDocument/2006/relationships/image" Target="../media/image25.jpg"/><Relationship Id="rId2" Type="http://schemas.openxmlformats.org/officeDocument/2006/relationships/image" Target="../media/image4.jpeg"/><Relationship Id="rId1" Type="http://schemas.openxmlformats.org/officeDocument/2006/relationships/slideLayout" Target="../slideLayouts/slideLayout2.xml"/><Relationship Id="rId4" Type="http://schemas.openxmlformats.org/officeDocument/2006/relationships/image" Target="../media/image26.jpg"/></Relationships>
</file>

<file path=ppt/slides/_rels/slide15.xml.rels><?xml version="1.0" encoding="UTF-8" standalone="yes"?>
<Relationships xmlns="http://schemas.openxmlformats.org/package/2006/relationships"><Relationship Id="rId3" Type="http://schemas.openxmlformats.org/officeDocument/2006/relationships/hyperlink" Target="https://www.youtube.com/watch?v=UZ5ltCLqeM4" TargetMode="External"/><Relationship Id="rId2" Type="http://schemas.openxmlformats.org/officeDocument/2006/relationships/image" Target="../media/image4.jpeg"/><Relationship Id="rId1" Type="http://schemas.openxmlformats.org/officeDocument/2006/relationships/slideLayout" Target="../slideLayouts/slideLayout2.xml"/><Relationship Id="rId4" Type="http://schemas.openxmlformats.org/officeDocument/2006/relationships/image" Target="../media/image27.jpeg"/></Relationships>
</file>

<file path=ppt/slides/_rels/slide16.xml.rels><?xml version="1.0" encoding="UTF-8" standalone="yes"?>
<Relationships xmlns="http://schemas.openxmlformats.org/package/2006/relationships"><Relationship Id="rId3" Type="http://schemas.openxmlformats.org/officeDocument/2006/relationships/image" Target="../media/image28.jpeg"/><Relationship Id="rId2" Type="http://schemas.openxmlformats.org/officeDocument/2006/relationships/image" Target="../media/image4.jpe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29.jpeg"/><Relationship Id="rId2" Type="http://schemas.openxmlformats.org/officeDocument/2006/relationships/image" Target="../media/image4.jpeg"/><Relationship Id="rId1" Type="http://schemas.openxmlformats.org/officeDocument/2006/relationships/slideLayout" Target="../slideLayouts/slideLayout2.xml"/><Relationship Id="rId5" Type="http://schemas.openxmlformats.org/officeDocument/2006/relationships/image" Target="../media/image31.jpeg"/><Relationship Id="rId4" Type="http://schemas.openxmlformats.org/officeDocument/2006/relationships/image" Target="../media/image30.jpeg"/></Relationships>
</file>

<file path=ppt/slides/_rels/slide18.xml.rels><?xml version="1.0" encoding="UTF-8" standalone="yes"?>
<Relationships xmlns="http://schemas.openxmlformats.org/package/2006/relationships"><Relationship Id="rId3" Type="http://schemas.openxmlformats.org/officeDocument/2006/relationships/image" Target="../media/image32.jpeg"/><Relationship Id="rId2" Type="http://schemas.openxmlformats.org/officeDocument/2006/relationships/image" Target="../media/image4.jpeg"/><Relationship Id="rId1" Type="http://schemas.openxmlformats.org/officeDocument/2006/relationships/slideLayout" Target="../slideLayouts/slideLayout2.xml"/><Relationship Id="rId5" Type="http://schemas.openxmlformats.org/officeDocument/2006/relationships/image" Target="../media/image34.jpeg"/><Relationship Id="rId4" Type="http://schemas.openxmlformats.org/officeDocument/2006/relationships/image" Target="../media/image33.jpeg"/></Relationships>
</file>

<file path=ppt/slides/_rels/slide19.xml.rels><?xml version="1.0" encoding="UTF-8" standalone="yes"?>
<Relationships xmlns="http://schemas.openxmlformats.org/package/2006/relationships"><Relationship Id="rId3" Type="http://schemas.openxmlformats.org/officeDocument/2006/relationships/image" Target="../media/image35.png"/><Relationship Id="rId2" Type="http://schemas.openxmlformats.org/officeDocument/2006/relationships/image" Target="../media/image4.jpe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hyperlink" Target="https://www.youtube.com/watch?v=N0y3C_8vzEg" TargetMode="External"/><Relationship Id="rId2" Type="http://schemas.openxmlformats.org/officeDocument/2006/relationships/image" Target="../media/image4.jpe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image" Target="../media/image4.jpe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3" Type="http://schemas.openxmlformats.org/officeDocument/2006/relationships/image" Target="../media/image37.png"/><Relationship Id="rId2" Type="http://schemas.openxmlformats.org/officeDocument/2006/relationships/image" Target="../media/image4.jpeg"/><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3" Type="http://schemas.openxmlformats.org/officeDocument/2006/relationships/hyperlink" Target="https://www.youtube.com/watch?v=qPje5oxbjsw" TargetMode="External"/><Relationship Id="rId2" Type="http://schemas.openxmlformats.org/officeDocument/2006/relationships/image" Target="../media/image4.jpeg"/><Relationship Id="rId1" Type="http://schemas.openxmlformats.org/officeDocument/2006/relationships/slideLayout" Target="../slideLayouts/slideLayout2.xml"/><Relationship Id="rId5" Type="http://schemas.openxmlformats.org/officeDocument/2006/relationships/image" Target="../media/image39.png"/><Relationship Id="rId4" Type="http://schemas.openxmlformats.org/officeDocument/2006/relationships/image" Target="../media/image38.png"/></Relationships>
</file>

<file path=ppt/slides/_rels/slide24.xml.rels><?xml version="1.0" encoding="UTF-8" standalone="yes"?>
<Relationships xmlns="http://schemas.openxmlformats.org/package/2006/relationships"><Relationship Id="rId3" Type="http://schemas.openxmlformats.org/officeDocument/2006/relationships/hyperlink" Target="https://www.youtube.com/watch?v=kVQ8b_OTATo&amp;t=4s" TargetMode="External"/><Relationship Id="rId2" Type="http://schemas.openxmlformats.org/officeDocument/2006/relationships/image" Target="../media/image4.jpeg"/><Relationship Id="rId1" Type="http://schemas.openxmlformats.org/officeDocument/2006/relationships/slideLayout" Target="../slideLayouts/slideLayout2.xml"/><Relationship Id="rId6" Type="http://schemas.openxmlformats.org/officeDocument/2006/relationships/image" Target="../media/image39.png"/><Relationship Id="rId5" Type="http://schemas.openxmlformats.org/officeDocument/2006/relationships/image" Target="../media/image38.png"/><Relationship Id="rId4" Type="http://schemas.openxmlformats.org/officeDocument/2006/relationships/hyperlink" Target="https://www.youtube.com/watch?v=674PIKQ6r3s" TargetMode="External"/></Relationships>
</file>

<file path=ppt/slides/_rels/slide25.xml.rels><?xml version="1.0" encoding="UTF-8" standalone="yes"?>
<Relationships xmlns="http://schemas.openxmlformats.org/package/2006/relationships"><Relationship Id="rId3" Type="http://schemas.openxmlformats.org/officeDocument/2006/relationships/image" Target="../media/image40.jpeg"/><Relationship Id="rId2" Type="http://schemas.openxmlformats.org/officeDocument/2006/relationships/image" Target="../media/image4.jpeg"/><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3" Type="http://schemas.openxmlformats.org/officeDocument/2006/relationships/image" Target="../media/image41.png"/><Relationship Id="rId2" Type="http://schemas.openxmlformats.org/officeDocument/2006/relationships/image" Target="../media/image4.jpeg"/><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3" Type="http://schemas.openxmlformats.org/officeDocument/2006/relationships/image" Target="../media/image42.png"/><Relationship Id="rId2" Type="http://schemas.openxmlformats.org/officeDocument/2006/relationships/image" Target="../media/image4.jpeg"/><Relationship Id="rId1" Type="http://schemas.openxmlformats.org/officeDocument/2006/relationships/slideLayout" Target="../slideLayouts/slideLayout2.xml"/><Relationship Id="rId5" Type="http://schemas.openxmlformats.org/officeDocument/2006/relationships/image" Target="../media/image44.png"/><Relationship Id="rId4" Type="http://schemas.openxmlformats.org/officeDocument/2006/relationships/image" Target="../media/image43.png"/></Relationships>
</file>

<file path=ppt/slides/_rels/slide28.xml.rels><?xml version="1.0" encoding="UTF-8" standalone="yes"?>
<Relationships xmlns="http://schemas.openxmlformats.org/package/2006/relationships"><Relationship Id="rId3" Type="http://schemas.openxmlformats.org/officeDocument/2006/relationships/hyperlink" Target="mailto:crabinowitz@communityaccess.org" TargetMode="External"/><Relationship Id="rId2" Type="http://schemas.openxmlformats.org/officeDocument/2006/relationships/image" Target="../media/image2.jpeg"/><Relationship Id="rId1" Type="http://schemas.openxmlformats.org/officeDocument/2006/relationships/slideLayout" Target="../slideLayouts/slideLayout1.xml"/><Relationship Id="rId5" Type="http://schemas.openxmlformats.org/officeDocument/2006/relationships/hyperlink" Target="mailto:Eugenesmith09@yahoo.com" TargetMode="External"/><Relationship Id="rId4" Type="http://schemas.openxmlformats.org/officeDocument/2006/relationships/hyperlink" Target="mailto:mjennings@communityaccess.org" TargetMode="External"/></Relationships>
</file>

<file path=ppt/slides/slide1.xml><?xml version="1.0" encoding="utf-8"?>
<p:sld xmlns:a="http://schemas.openxmlformats.org/drawingml/2006/main" xmlns:r="http://schemas.openxmlformats.org/officeDocument/2006/relationships" xmlns:p="http://schemas.openxmlformats.org/presentationml/2006/main">
  <p:cSld>
    <p:bg>
      <p:bgPr>
        <a:blipFill dpi="0" rotWithShape="0">
          <a:blip r:embed="rId2"/>
          <a:srcRect/>
          <a:stretch>
            <a:fillRect/>
          </a:stretch>
        </a:blipFill>
        <a:effectLst/>
      </p:bgPr>
    </p:bg>
    <p:spTree>
      <p:nvGrpSpPr>
        <p:cNvPr id="1" name=""/>
        <p:cNvGrpSpPr/>
        <p:nvPr/>
      </p:nvGrpSpPr>
      <p:grpSpPr>
        <a:xfrm>
          <a:off x="0" y="0"/>
          <a:ext cx="0" cy="0"/>
          <a:chOff x="0" y="0"/>
          <a:chExt cx="0" cy="0"/>
        </a:xfrm>
      </p:grpSpPr>
      <p:pic>
        <p:nvPicPr>
          <p:cNvPr id="5" name="Picture 4"/>
          <p:cNvPicPr>
            <a:picLocks noChangeAspect="1"/>
          </p:cNvPicPr>
          <p:nvPr/>
        </p:nvPicPr>
        <p:blipFill>
          <a:blip r:embed="rId3"/>
          <a:stretch>
            <a:fillRect/>
          </a:stretch>
        </p:blipFill>
        <p:spPr>
          <a:xfrm>
            <a:off x="2124803" y="2077997"/>
            <a:ext cx="4978372" cy="3172221"/>
          </a:xfrm>
          <a:prstGeom prst="rect">
            <a:avLst/>
          </a:prstGeom>
          <a:effectLst>
            <a:glow rad="127000">
              <a:schemeClr val="bg2">
                <a:alpha val="51000"/>
              </a:schemeClr>
            </a:glow>
            <a:outerShdw blurRad="50800" dist="50800" dir="5400000" algn="ctr" rotWithShape="0">
              <a:srgbClr val="000000">
                <a:alpha val="24000"/>
              </a:srgbClr>
            </a:outerShdw>
            <a:softEdge rad="228600"/>
          </a:effectLst>
        </p:spPr>
      </p:pic>
      <p:sp>
        <p:nvSpPr>
          <p:cNvPr id="2" name="Title 1"/>
          <p:cNvSpPr>
            <a:spLocks noGrp="1"/>
          </p:cNvSpPr>
          <p:nvPr>
            <p:ph type="ctrTitle"/>
          </p:nvPr>
        </p:nvSpPr>
        <p:spPr>
          <a:xfrm>
            <a:off x="-177280" y="5090"/>
            <a:ext cx="9582539" cy="2387600"/>
          </a:xfrm>
        </p:spPr>
        <p:txBody>
          <a:bodyPr rtlCol="0">
            <a:normAutofit/>
          </a:bodyPr>
          <a:lstStyle/>
          <a:p>
            <a:pPr fontAlgn="auto">
              <a:spcAft>
                <a:spcPts val="0"/>
              </a:spcAft>
              <a:defRPr/>
            </a:pPr>
            <a:r>
              <a:rPr lang="en-US" sz="4800" b="1" dirty="0"/>
              <a:t>Community Access presents: </a:t>
            </a:r>
            <a:br>
              <a:rPr lang="en-US" sz="4800" b="1" dirty="0"/>
            </a:br>
            <a:r>
              <a:rPr lang="en-US" sz="4400" b="1" dirty="0"/>
              <a:t>Program Participants Guiding an Agency</a:t>
            </a:r>
            <a:endParaRPr lang="en-US" sz="4800" b="1" dirty="0"/>
          </a:p>
        </p:txBody>
      </p:sp>
      <p:sp>
        <p:nvSpPr>
          <p:cNvPr id="13315" name="Subtitle 2"/>
          <p:cNvSpPr>
            <a:spLocks noGrp="1"/>
          </p:cNvSpPr>
          <p:nvPr>
            <p:ph type="subTitle" idx="1"/>
          </p:nvPr>
        </p:nvSpPr>
        <p:spPr>
          <a:xfrm>
            <a:off x="1325929" y="5189991"/>
            <a:ext cx="6858000" cy="1655762"/>
          </a:xfrm>
        </p:spPr>
        <p:txBody>
          <a:bodyPr/>
          <a:lstStyle/>
          <a:p>
            <a:r>
              <a:rPr lang="en-US" altLang="en-US" dirty="0"/>
              <a:t>Lessons learned from Community Access Program Participant Advisory Group (PPAG), the tenant and program participant advisory council.</a:t>
            </a: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14338" name="Title 1"/>
          <p:cNvSpPr>
            <a:spLocks noGrp="1"/>
          </p:cNvSpPr>
          <p:nvPr>
            <p:ph type="title"/>
          </p:nvPr>
        </p:nvSpPr>
        <p:spPr>
          <a:xfrm>
            <a:off x="673100" y="222250"/>
            <a:ext cx="7886700" cy="1073150"/>
          </a:xfrm>
        </p:spPr>
        <p:txBody>
          <a:bodyPr/>
          <a:lstStyle/>
          <a:p>
            <a:r>
              <a:rPr lang="en-US" altLang="en-US" sz="4000" b="1" dirty="0"/>
              <a:t>Building Homes, Hopes and Dreams</a:t>
            </a:r>
          </a:p>
        </p:txBody>
      </p:sp>
      <p:sp>
        <p:nvSpPr>
          <p:cNvPr id="3" name="Content Placeholder 2"/>
          <p:cNvSpPr>
            <a:spLocks noGrp="1"/>
          </p:cNvSpPr>
          <p:nvPr>
            <p:ph idx="1"/>
          </p:nvPr>
        </p:nvSpPr>
        <p:spPr>
          <a:xfrm>
            <a:off x="595539" y="1295401"/>
            <a:ext cx="3220681" cy="5208912"/>
          </a:xfrm>
        </p:spPr>
        <p:txBody>
          <a:bodyPr rtlCol="0">
            <a:normAutofit fontScale="85000" lnSpcReduction="20000"/>
          </a:bodyPr>
          <a:lstStyle/>
          <a:p>
            <a:pPr fontAlgn="auto">
              <a:spcAft>
                <a:spcPts val="0"/>
              </a:spcAft>
              <a:defRPr/>
            </a:pPr>
            <a:r>
              <a:rPr lang="en-US" sz="2900" dirty="0"/>
              <a:t>Community Access was founded in 1974 </a:t>
            </a:r>
          </a:p>
          <a:p>
            <a:pPr fontAlgn="auto">
              <a:spcAft>
                <a:spcPts val="0"/>
              </a:spcAft>
              <a:defRPr/>
            </a:pPr>
            <a:r>
              <a:rPr lang="en-US" sz="2900" dirty="0"/>
              <a:t>Founders pooled their energies, monies and efforts to assist residents in obtaining housing, reconnecting with the community, finding work and rebuilding social ties.</a:t>
            </a:r>
          </a:p>
          <a:p>
            <a:pPr fontAlgn="auto">
              <a:spcAft>
                <a:spcPts val="0"/>
              </a:spcAft>
              <a:defRPr/>
            </a:pPr>
            <a:r>
              <a:rPr lang="en-US" sz="2900" dirty="0"/>
              <a:t>These early efforts became the prototype for one of the nation's first supportive housing programs.</a:t>
            </a:r>
          </a:p>
          <a:p>
            <a:pPr fontAlgn="auto">
              <a:spcAft>
                <a:spcPts val="0"/>
              </a:spcAft>
              <a:defRPr/>
            </a:pPr>
            <a:endParaRPr lang="en-US" dirty="0"/>
          </a:p>
        </p:txBody>
      </p:sp>
      <p:pic>
        <p:nvPicPr>
          <p:cNvPr id="6" name="Picture 1" descr="GC Before.JPG"/>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3893781" y="1295401"/>
            <a:ext cx="3829504" cy="2675118"/>
          </a:xfrm>
          <a:prstGeom prst="rect">
            <a:avLst/>
          </a:prstGeom>
          <a:noFill/>
          <a:ln>
            <a:noFill/>
          </a:ln>
          <a:effectLst>
            <a:softEdge rad="393700"/>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 name="Picture 1" descr="GC After.JPG"/>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4973054" y="3405338"/>
            <a:ext cx="3829504" cy="2668488"/>
          </a:xfrm>
          <a:prstGeom prst="rect">
            <a:avLst/>
          </a:prstGeom>
          <a:noFill/>
          <a:ln>
            <a:noFill/>
          </a:ln>
          <a:effectLst>
            <a:softEdge rad="304800"/>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6"/>
                                        </p:tgtEl>
                                        <p:attrNameLst>
                                          <p:attrName>style.visibility</p:attrName>
                                        </p:attrNameLst>
                                      </p:cBhvr>
                                      <p:to>
                                        <p:strVal val="visible"/>
                                      </p:to>
                                    </p:set>
                                    <p:anim calcmode="lin" valueType="num">
                                      <p:cBhvr additive="base">
                                        <p:cTn id="7" dur="500" fill="hold"/>
                                        <p:tgtEl>
                                          <p:spTgt spid="6"/>
                                        </p:tgtEl>
                                        <p:attrNameLst>
                                          <p:attrName>ppt_x</p:attrName>
                                        </p:attrNameLst>
                                      </p:cBhvr>
                                      <p:tavLst>
                                        <p:tav tm="0">
                                          <p:val>
                                            <p:strVal val="#ppt_x"/>
                                          </p:val>
                                        </p:tav>
                                        <p:tav tm="100000">
                                          <p:val>
                                            <p:strVal val="#ppt_x"/>
                                          </p:val>
                                        </p:tav>
                                      </p:tavLst>
                                    </p:anim>
                                    <p:anim calcmode="lin" valueType="num">
                                      <p:cBhvr additive="base">
                                        <p:cTn id="8" dur="500" fill="hold"/>
                                        <p:tgtEl>
                                          <p:spTgt spid="6"/>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10" presetClass="entr" presetSubtype="0" fill="hold" nodeType="clickEffect">
                                  <p:stCondLst>
                                    <p:cond delay="0"/>
                                  </p:stCondLst>
                                  <p:childTnLst>
                                    <p:set>
                                      <p:cBhvr>
                                        <p:cTn id="12" dur="1" fill="hold">
                                          <p:stCondLst>
                                            <p:cond delay="0"/>
                                          </p:stCondLst>
                                        </p:cTn>
                                        <p:tgtEl>
                                          <p:spTgt spid="7"/>
                                        </p:tgtEl>
                                        <p:attrNameLst>
                                          <p:attrName>style.visibility</p:attrName>
                                        </p:attrNameLst>
                                      </p:cBhvr>
                                      <p:to>
                                        <p:strVal val="visible"/>
                                      </p:to>
                                    </p:set>
                                    <p:animEffect transition="in" filter="fade">
                                      <p:cBhvr>
                                        <p:cTn id="13" dur="5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15362" name="Title 1"/>
          <p:cNvSpPr>
            <a:spLocks noGrp="1"/>
          </p:cNvSpPr>
          <p:nvPr>
            <p:ph type="title"/>
          </p:nvPr>
        </p:nvSpPr>
        <p:spPr>
          <a:xfrm>
            <a:off x="628650" y="326734"/>
            <a:ext cx="7886700" cy="1038225"/>
          </a:xfrm>
        </p:spPr>
        <p:txBody>
          <a:bodyPr/>
          <a:lstStyle/>
          <a:p>
            <a:r>
              <a:rPr lang="en-US" altLang="en-US" sz="4000" b="1" dirty="0"/>
              <a:t>Mission and Values</a:t>
            </a:r>
            <a:endParaRPr lang="en-US" altLang="en-US" sz="2800" b="1" dirty="0"/>
          </a:p>
        </p:txBody>
      </p:sp>
      <p:sp>
        <p:nvSpPr>
          <p:cNvPr id="5" name="Content Placeholder 3"/>
          <p:cNvSpPr txBox="1">
            <a:spLocks/>
          </p:cNvSpPr>
          <p:nvPr/>
        </p:nvSpPr>
        <p:spPr>
          <a:xfrm>
            <a:off x="328872" y="1494453"/>
            <a:ext cx="5257800" cy="3962400"/>
          </a:xfrm>
          <a:prstGeom prst="rect">
            <a:avLst/>
          </a:prstGeom>
        </p:spPr>
        <p:txBody>
          <a:bodyPr>
            <a:normAutofit fontScale="47500" lnSpcReduction="20000"/>
          </a:bodyPr>
          <a:lstStyle>
            <a:lvl1pPr marL="228600" indent="-228600" algn="l" rtl="0" fontAlgn="base">
              <a:lnSpc>
                <a:spcPct val="90000"/>
              </a:lnSpc>
              <a:spcBef>
                <a:spcPts val="1000"/>
              </a:spcBef>
              <a:spcAft>
                <a:spcPct val="0"/>
              </a:spcAft>
              <a:buFont typeface="Arial" panose="020B0604020202020204" pitchFamily="34" charset="0"/>
              <a:buChar char="•"/>
              <a:defRPr sz="2800" kern="1200">
                <a:solidFill>
                  <a:schemeClr val="tx1"/>
                </a:solidFill>
                <a:latin typeface="+mn-lt"/>
                <a:ea typeface="+mn-ea"/>
                <a:cs typeface="+mn-cs"/>
              </a:defRPr>
            </a:lvl1pPr>
            <a:lvl2pPr marL="685800" indent="-228600" algn="l" rtl="0" fontAlgn="base">
              <a:lnSpc>
                <a:spcPct val="90000"/>
              </a:lnSpc>
              <a:spcBef>
                <a:spcPts val="500"/>
              </a:spcBef>
              <a:spcAft>
                <a:spcPct val="0"/>
              </a:spcAft>
              <a:buFont typeface="Arial" panose="020B0604020202020204" pitchFamily="34" charset="0"/>
              <a:buChar char="•"/>
              <a:defRPr sz="2400" kern="1200">
                <a:solidFill>
                  <a:schemeClr val="tx1"/>
                </a:solidFill>
                <a:latin typeface="+mn-lt"/>
                <a:ea typeface="+mn-ea"/>
                <a:cs typeface="+mn-cs"/>
              </a:defRPr>
            </a:lvl2pPr>
            <a:lvl3pPr marL="1143000" indent="-228600" algn="l" rtl="0" fontAlgn="base">
              <a:lnSpc>
                <a:spcPct val="90000"/>
              </a:lnSpc>
              <a:spcBef>
                <a:spcPts val="500"/>
              </a:spcBef>
              <a:spcAft>
                <a:spcPct val="0"/>
              </a:spcAft>
              <a:buFont typeface="Arial" panose="020B0604020202020204" pitchFamily="34" charset="0"/>
              <a:buChar char="•"/>
              <a:defRPr sz="2000" kern="1200">
                <a:solidFill>
                  <a:schemeClr val="tx1"/>
                </a:solidFill>
                <a:latin typeface="+mn-lt"/>
                <a:ea typeface="+mn-ea"/>
                <a:cs typeface="+mn-cs"/>
              </a:defRPr>
            </a:lvl3pPr>
            <a:lvl4pPr marL="1600200" indent="-228600" algn="l" rtl="0" fontAlgn="base">
              <a:lnSpc>
                <a:spcPct val="90000"/>
              </a:lnSpc>
              <a:spcBef>
                <a:spcPts val="500"/>
              </a:spcBef>
              <a:spcAft>
                <a:spcPct val="0"/>
              </a:spcAft>
              <a:buFont typeface="Arial" panose="020B0604020202020204" pitchFamily="34" charset="0"/>
              <a:buChar char="•"/>
              <a:defRPr kern="1200">
                <a:solidFill>
                  <a:schemeClr val="tx1"/>
                </a:solidFill>
                <a:latin typeface="+mn-lt"/>
                <a:ea typeface="+mn-ea"/>
                <a:cs typeface="+mn-cs"/>
              </a:defRPr>
            </a:lvl4pPr>
            <a:lvl5pPr marL="2057400" indent="-228600" algn="l" rtl="0" fontAlgn="base">
              <a:lnSpc>
                <a:spcPct val="90000"/>
              </a:lnSpc>
              <a:spcBef>
                <a:spcPts val="500"/>
              </a:spcBef>
              <a:spcAft>
                <a:spcPct val="0"/>
              </a:spcAft>
              <a:buFont typeface="Arial" panose="020B0604020202020204" pitchFamily="34" charset="0"/>
              <a:buChar char="•"/>
              <a:defRPr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274320" indent="-274320" fontAlgn="auto">
              <a:spcAft>
                <a:spcPts val="0"/>
              </a:spcAft>
              <a:buFont typeface="Wingdings 2"/>
              <a:buNone/>
              <a:defRPr/>
            </a:pPr>
            <a:endParaRPr lang="en-US" dirty="0"/>
          </a:p>
          <a:p>
            <a:pPr marL="274320" indent="-274320" fontAlgn="auto">
              <a:spcAft>
                <a:spcPts val="0"/>
              </a:spcAft>
              <a:buFont typeface="Wingdings 2"/>
              <a:buNone/>
              <a:defRPr/>
            </a:pPr>
            <a:endParaRPr lang="en-US" sz="3294" dirty="0">
              <a:latin typeface="Baskerville"/>
            </a:endParaRPr>
          </a:p>
          <a:p>
            <a:pPr marL="274320" indent="-274320" fontAlgn="auto">
              <a:spcAft>
                <a:spcPts val="0"/>
              </a:spcAft>
              <a:buFont typeface="Wingdings 2"/>
              <a:buNone/>
              <a:defRPr/>
            </a:pPr>
            <a:r>
              <a:rPr lang="en-US" sz="3294" dirty="0">
                <a:latin typeface="Baskerville"/>
              </a:rPr>
              <a:t>Community Access expands</a:t>
            </a:r>
          </a:p>
          <a:p>
            <a:pPr marL="274320" indent="-274320" fontAlgn="auto">
              <a:spcAft>
                <a:spcPts val="0"/>
              </a:spcAft>
              <a:buFont typeface="Wingdings 2"/>
              <a:buNone/>
              <a:defRPr/>
            </a:pPr>
            <a:r>
              <a:rPr lang="en-US" sz="3294" dirty="0">
                <a:latin typeface="Baskerville"/>
              </a:rPr>
              <a:t>opportunities for people</a:t>
            </a:r>
          </a:p>
          <a:p>
            <a:pPr marL="274320" indent="-274320" fontAlgn="auto">
              <a:spcAft>
                <a:spcPts val="0"/>
              </a:spcAft>
              <a:buFont typeface="Wingdings 2"/>
              <a:buNone/>
              <a:defRPr/>
            </a:pPr>
            <a:r>
              <a:rPr lang="en-US" sz="3294" dirty="0">
                <a:latin typeface="Baskerville"/>
              </a:rPr>
              <a:t>living with mental health</a:t>
            </a:r>
          </a:p>
          <a:p>
            <a:pPr marL="274320" indent="-274320" fontAlgn="auto">
              <a:spcAft>
                <a:spcPts val="0"/>
              </a:spcAft>
              <a:buFont typeface="Wingdings 2"/>
              <a:buNone/>
              <a:defRPr/>
            </a:pPr>
            <a:r>
              <a:rPr lang="en-US" sz="3294" dirty="0">
                <a:latin typeface="Baskerville"/>
              </a:rPr>
              <a:t>concerns to recover from</a:t>
            </a:r>
          </a:p>
          <a:p>
            <a:pPr marL="274320" indent="-274320" fontAlgn="auto">
              <a:spcAft>
                <a:spcPts val="0"/>
              </a:spcAft>
              <a:buFont typeface="Wingdings 2"/>
              <a:buNone/>
              <a:defRPr/>
            </a:pPr>
            <a:r>
              <a:rPr lang="en-US" sz="3294" dirty="0">
                <a:latin typeface="Baskerville"/>
              </a:rPr>
              <a:t>trauma and discrimination</a:t>
            </a:r>
          </a:p>
          <a:p>
            <a:pPr marL="274320" indent="-274320" fontAlgn="auto">
              <a:spcAft>
                <a:spcPts val="0"/>
              </a:spcAft>
              <a:buFont typeface="Wingdings 2"/>
              <a:buNone/>
              <a:defRPr/>
            </a:pPr>
            <a:r>
              <a:rPr lang="en-US" sz="3294" dirty="0">
                <a:latin typeface="Baskerville"/>
              </a:rPr>
              <a:t>through affordable housing,</a:t>
            </a:r>
          </a:p>
          <a:p>
            <a:pPr marL="274320" indent="-274320" fontAlgn="auto">
              <a:spcAft>
                <a:spcPts val="0"/>
              </a:spcAft>
              <a:buFont typeface="Wingdings 2"/>
              <a:buNone/>
              <a:defRPr/>
            </a:pPr>
            <a:r>
              <a:rPr lang="en-US" sz="3294" dirty="0">
                <a:latin typeface="Baskerville"/>
              </a:rPr>
              <a:t>training, advocacy and healing</a:t>
            </a:r>
          </a:p>
          <a:p>
            <a:pPr marL="274320" indent="-274320" fontAlgn="auto">
              <a:spcAft>
                <a:spcPts val="0"/>
              </a:spcAft>
              <a:buFont typeface="Wingdings 2"/>
              <a:buNone/>
              <a:defRPr/>
            </a:pPr>
            <a:r>
              <a:rPr lang="en-US" sz="3294" dirty="0">
                <a:latin typeface="Baskerville"/>
              </a:rPr>
              <a:t>focused services. </a:t>
            </a:r>
          </a:p>
          <a:p>
            <a:pPr marL="274320" indent="-274320" fontAlgn="auto">
              <a:spcAft>
                <a:spcPts val="0"/>
              </a:spcAft>
              <a:buFont typeface="Wingdings 2"/>
              <a:buNone/>
              <a:defRPr/>
            </a:pPr>
            <a:r>
              <a:rPr lang="en-US" sz="3294" dirty="0">
                <a:latin typeface="Baskerville"/>
              </a:rPr>
              <a:t>We are built upon the simple </a:t>
            </a:r>
          </a:p>
          <a:p>
            <a:pPr marL="274320" indent="-274320" fontAlgn="auto">
              <a:spcAft>
                <a:spcPts val="0"/>
              </a:spcAft>
              <a:buFont typeface="Wingdings 2"/>
              <a:buNone/>
              <a:defRPr/>
            </a:pPr>
            <a:r>
              <a:rPr lang="en-US" sz="3294" dirty="0">
                <a:latin typeface="Baskerville"/>
              </a:rPr>
              <a:t>truth that people are experts </a:t>
            </a:r>
          </a:p>
          <a:p>
            <a:pPr marL="274320" indent="-274320" fontAlgn="auto">
              <a:spcAft>
                <a:spcPts val="0"/>
              </a:spcAft>
              <a:buFont typeface="Wingdings 2"/>
              <a:buNone/>
              <a:defRPr/>
            </a:pPr>
            <a:r>
              <a:rPr lang="en-US" sz="3294" dirty="0">
                <a:latin typeface="Baskerville"/>
              </a:rPr>
              <a:t>in their own lives.</a:t>
            </a:r>
          </a:p>
          <a:p>
            <a:pPr marL="274320" indent="-274320" fontAlgn="auto">
              <a:spcAft>
                <a:spcPts val="0"/>
              </a:spcAft>
              <a:buFont typeface="Wingdings 2"/>
              <a:buChar char=""/>
              <a:defRPr/>
            </a:pPr>
            <a:endParaRPr lang="en-US" dirty="0"/>
          </a:p>
        </p:txBody>
      </p:sp>
      <p:sp>
        <p:nvSpPr>
          <p:cNvPr id="8" name="Content Placeholder 5"/>
          <p:cNvSpPr>
            <a:spLocks noGrp="1"/>
          </p:cNvSpPr>
          <p:nvPr>
            <p:ph sz="quarter" idx="4294967295"/>
          </p:nvPr>
        </p:nvSpPr>
        <p:spPr>
          <a:xfrm>
            <a:off x="5705475" y="1364959"/>
            <a:ext cx="3438525" cy="4656138"/>
          </a:xfrm>
          <a:prstGeom prst="rect">
            <a:avLst/>
          </a:prstGeom>
        </p:spPr>
        <p:txBody>
          <a:bodyPr/>
          <a:lstStyle/>
          <a:p>
            <a:pPr eaLnBrk="1" hangingPunct="1">
              <a:buFont typeface="Wingdings 2" panose="05020102010507070707" pitchFamily="18" charset="2"/>
              <a:buNone/>
            </a:pPr>
            <a:endParaRPr lang="en-US" altLang="en-US" dirty="0"/>
          </a:p>
          <a:p>
            <a:pPr eaLnBrk="1" hangingPunct="1"/>
            <a:r>
              <a:rPr lang="en-US" altLang="en-US" sz="3200" dirty="0">
                <a:latin typeface="Baskerville" pitchFamily="4" charset="0"/>
              </a:rPr>
              <a:t>Human Rights</a:t>
            </a:r>
          </a:p>
          <a:p>
            <a:pPr eaLnBrk="1" hangingPunct="1"/>
            <a:r>
              <a:rPr lang="en-US" altLang="en-US" sz="3200" dirty="0">
                <a:latin typeface="Baskerville" pitchFamily="4" charset="0"/>
              </a:rPr>
              <a:t>Harm Reduction</a:t>
            </a:r>
          </a:p>
          <a:p>
            <a:pPr eaLnBrk="1" hangingPunct="1"/>
            <a:r>
              <a:rPr lang="en-US" altLang="en-US" sz="3200" dirty="0">
                <a:latin typeface="Baskerville" pitchFamily="4" charset="0"/>
              </a:rPr>
              <a:t>Self-Determination</a:t>
            </a:r>
          </a:p>
          <a:p>
            <a:pPr eaLnBrk="1" hangingPunct="1"/>
            <a:r>
              <a:rPr lang="en-US" altLang="en-US" sz="3200" dirty="0">
                <a:latin typeface="Baskerville" pitchFamily="4" charset="0"/>
              </a:rPr>
              <a:t>Healing and Recovery</a:t>
            </a:r>
          </a:p>
          <a:p>
            <a:pPr eaLnBrk="1" hangingPunct="1"/>
            <a:r>
              <a:rPr lang="en-US" altLang="en-US" sz="3200" dirty="0">
                <a:latin typeface="Baskerville" pitchFamily="4" charset="0"/>
              </a:rPr>
              <a:t>Peer Expertise</a:t>
            </a:r>
          </a:p>
          <a:p>
            <a:pPr eaLnBrk="1" hangingPunct="1"/>
            <a:endParaRPr lang="en-US" altLang="en-US" dirty="0"/>
          </a:p>
        </p:txBody>
      </p:sp>
      <p:pic>
        <p:nvPicPr>
          <p:cNvPr id="9" name="Picture 9" descr="Image result for mission and values 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080727" y="1986571"/>
            <a:ext cx="4348259" cy="450649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65770985"/>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15362" name="Title 1"/>
          <p:cNvSpPr>
            <a:spLocks noGrp="1"/>
          </p:cNvSpPr>
          <p:nvPr>
            <p:ph type="title"/>
          </p:nvPr>
        </p:nvSpPr>
        <p:spPr>
          <a:xfrm>
            <a:off x="628650" y="326734"/>
            <a:ext cx="7886700" cy="1038225"/>
          </a:xfrm>
        </p:spPr>
        <p:txBody>
          <a:bodyPr/>
          <a:lstStyle/>
          <a:p>
            <a:r>
              <a:rPr lang="en-US" altLang="en-US" sz="4000" b="1" dirty="0"/>
              <a:t>Housing &amp; More….</a:t>
            </a:r>
          </a:p>
        </p:txBody>
      </p:sp>
      <p:sp>
        <p:nvSpPr>
          <p:cNvPr id="4" name="Content Placeholder 9"/>
          <p:cNvSpPr txBox="1">
            <a:spLocks/>
          </p:cNvSpPr>
          <p:nvPr/>
        </p:nvSpPr>
        <p:spPr>
          <a:xfrm>
            <a:off x="5019869" y="1579563"/>
            <a:ext cx="3906028" cy="4903237"/>
          </a:xfrm>
          <a:prstGeom prst="rect">
            <a:avLst/>
          </a:prstGeom>
        </p:spPr>
        <p:txBody>
          <a:bodyPr rtlCol="0">
            <a:normAutofit fontScale="70000" lnSpcReduction="20000"/>
          </a:bodyPr>
          <a:lstStyle>
            <a:lvl1pPr marL="228600" indent="-228600" algn="l" rtl="0" fontAlgn="base">
              <a:lnSpc>
                <a:spcPct val="90000"/>
              </a:lnSpc>
              <a:spcBef>
                <a:spcPts val="1000"/>
              </a:spcBef>
              <a:spcAft>
                <a:spcPct val="0"/>
              </a:spcAft>
              <a:buFont typeface="Arial" panose="020B0604020202020204" pitchFamily="34" charset="0"/>
              <a:buChar char="•"/>
              <a:defRPr sz="2800" kern="1200">
                <a:solidFill>
                  <a:schemeClr val="tx1"/>
                </a:solidFill>
                <a:latin typeface="+mn-lt"/>
                <a:ea typeface="+mn-ea"/>
                <a:cs typeface="+mn-cs"/>
              </a:defRPr>
            </a:lvl1pPr>
            <a:lvl2pPr marL="685800" indent="-228600" algn="l" rtl="0" fontAlgn="base">
              <a:lnSpc>
                <a:spcPct val="90000"/>
              </a:lnSpc>
              <a:spcBef>
                <a:spcPts val="500"/>
              </a:spcBef>
              <a:spcAft>
                <a:spcPct val="0"/>
              </a:spcAft>
              <a:buFont typeface="Arial" panose="020B0604020202020204" pitchFamily="34" charset="0"/>
              <a:buChar char="•"/>
              <a:defRPr sz="2400" kern="1200">
                <a:solidFill>
                  <a:schemeClr val="tx1"/>
                </a:solidFill>
                <a:latin typeface="+mn-lt"/>
                <a:ea typeface="+mn-ea"/>
                <a:cs typeface="+mn-cs"/>
              </a:defRPr>
            </a:lvl2pPr>
            <a:lvl3pPr marL="1143000" indent="-228600" algn="l" rtl="0" fontAlgn="base">
              <a:lnSpc>
                <a:spcPct val="90000"/>
              </a:lnSpc>
              <a:spcBef>
                <a:spcPts val="500"/>
              </a:spcBef>
              <a:spcAft>
                <a:spcPct val="0"/>
              </a:spcAft>
              <a:buFont typeface="Arial" panose="020B0604020202020204" pitchFamily="34" charset="0"/>
              <a:buChar char="•"/>
              <a:defRPr sz="2000" kern="1200">
                <a:solidFill>
                  <a:schemeClr val="tx1"/>
                </a:solidFill>
                <a:latin typeface="+mn-lt"/>
                <a:ea typeface="+mn-ea"/>
                <a:cs typeface="+mn-cs"/>
              </a:defRPr>
            </a:lvl3pPr>
            <a:lvl4pPr marL="1600200" indent="-228600" algn="l" rtl="0" fontAlgn="base">
              <a:lnSpc>
                <a:spcPct val="90000"/>
              </a:lnSpc>
              <a:spcBef>
                <a:spcPts val="500"/>
              </a:spcBef>
              <a:spcAft>
                <a:spcPct val="0"/>
              </a:spcAft>
              <a:buFont typeface="Arial" panose="020B0604020202020204" pitchFamily="34" charset="0"/>
              <a:buChar char="•"/>
              <a:defRPr kern="1200">
                <a:solidFill>
                  <a:schemeClr val="tx1"/>
                </a:solidFill>
                <a:latin typeface="+mn-lt"/>
                <a:ea typeface="+mn-ea"/>
                <a:cs typeface="+mn-cs"/>
              </a:defRPr>
            </a:lvl4pPr>
            <a:lvl5pPr marL="2057400" indent="-228600" algn="l" rtl="0" fontAlgn="base">
              <a:lnSpc>
                <a:spcPct val="90000"/>
              </a:lnSpc>
              <a:spcBef>
                <a:spcPts val="500"/>
              </a:spcBef>
              <a:spcAft>
                <a:spcPct val="0"/>
              </a:spcAft>
              <a:buFont typeface="Arial" panose="020B0604020202020204" pitchFamily="34" charset="0"/>
              <a:buChar char="•"/>
              <a:defRPr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274320" indent="-274320" fontAlgn="auto">
              <a:spcAft>
                <a:spcPts val="0"/>
              </a:spcAft>
              <a:buFont typeface="Wingdings 2" panose="05020102010507070707" pitchFamily="18" charset="2"/>
              <a:buChar char=""/>
              <a:defRPr/>
            </a:pPr>
            <a:r>
              <a:rPr lang="en-US" dirty="0">
                <a:latin typeface="Baskerville"/>
              </a:rPr>
              <a:t>1,600 Participants</a:t>
            </a:r>
          </a:p>
          <a:p>
            <a:pPr marL="274320" indent="-274320" fontAlgn="auto">
              <a:spcAft>
                <a:spcPts val="0"/>
              </a:spcAft>
              <a:buFont typeface="Wingdings 2" panose="05020102010507070707" pitchFamily="18" charset="2"/>
              <a:buChar char=""/>
              <a:defRPr/>
            </a:pPr>
            <a:r>
              <a:rPr lang="en-US" dirty="0">
                <a:latin typeface="Baskerville"/>
              </a:rPr>
              <a:t>350+ Employees</a:t>
            </a:r>
          </a:p>
          <a:p>
            <a:pPr marL="274320" indent="-274320" fontAlgn="auto">
              <a:spcAft>
                <a:spcPts val="0"/>
              </a:spcAft>
              <a:buFont typeface="Wingdings 2" panose="05020102010507070707" pitchFamily="18" charset="2"/>
              <a:buChar char=""/>
              <a:defRPr/>
            </a:pPr>
            <a:r>
              <a:rPr lang="en-US" dirty="0">
                <a:latin typeface="Baskerville"/>
              </a:rPr>
              <a:t>Healing-Focused Services</a:t>
            </a:r>
          </a:p>
          <a:p>
            <a:pPr marL="274320" indent="-274320" fontAlgn="auto">
              <a:spcAft>
                <a:spcPts val="0"/>
              </a:spcAft>
              <a:buFont typeface="Wingdings 2" panose="05020102010507070707" pitchFamily="18" charset="2"/>
              <a:buChar char=""/>
              <a:defRPr/>
            </a:pPr>
            <a:r>
              <a:rPr lang="en-US" dirty="0">
                <a:latin typeface="Baskerville"/>
              </a:rPr>
              <a:t>23 Housing Locations in 3 NYC Boroughs</a:t>
            </a:r>
          </a:p>
          <a:p>
            <a:pPr marL="274320" indent="-274320" fontAlgn="auto">
              <a:spcAft>
                <a:spcPts val="0"/>
              </a:spcAft>
              <a:buFont typeface="Wingdings 2" panose="05020102010507070707" pitchFamily="18" charset="2"/>
              <a:buChar char=""/>
              <a:defRPr/>
            </a:pPr>
            <a:r>
              <a:rPr lang="en-US" dirty="0">
                <a:latin typeface="Baskerville"/>
              </a:rPr>
              <a:t>Howie the Harp Advocacy Center</a:t>
            </a:r>
          </a:p>
          <a:p>
            <a:pPr marL="274320" indent="-274320" fontAlgn="auto">
              <a:spcAft>
                <a:spcPts val="0"/>
              </a:spcAft>
              <a:buFont typeface="Wingdings 2" panose="05020102010507070707" pitchFamily="18" charset="2"/>
              <a:buChar char=""/>
              <a:defRPr/>
            </a:pPr>
            <a:r>
              <a:rPr lang="en-US" dirty="0">
                <a:latin typeface="Baskerville"/>
              </a:rPr>
              <a:t>Crisis Respite Center</a:t>
            </a:r>
          </a:p>
          <a:p>
            <a:pPr marL="274320" indent="-274320" fontAlgn="auto">
              <a:spcAft>
                <a:spcPts val="0"/>
              </a:spcAft>
              <a:buFont typeface="Wingdings 2" panose="05020102010507070707" pitchFamily="18" charset="2"/>
              <a:buChar char=""/>
              <a:defRPr/>
            </a:pPr>
            <a:r>
              <a:rPr lang="en-US" dirty="0">
                <a:latin typeface="Baskerville"/>
              </a:rPr>
              <a:t>Blueprint Supported Education</a:t>
            </a:r>
          </a:p>
          <a:p>
            <a:pPr marL="274320" indent="-274320" fontAlgn="auto">
              <a:spcAft>
                <a:spcPts val="0"/>
              </a:spcAft>
              <a:buFont typeface="Wingdings 2" panose="05020102010507070707" pitchFamily="18" charset="2"/>
              <a:buChar char=""/>
              <a:defRPr/>
            </a:pPr>
            <a:r>
              <a:rPr lang="en-US" dirty="0">
                <a:latin typeface="Baskerville"/>
              </a:rPr>
              <a:t>Art Collective</a:t>
            </a:r>
          </a:p>
          <a:p>
            <a:pPr marL="274320" indent="-274320" fontAlgn="auto">
              <a:spcAft>
                <a:spcPts val="0"/>
              </a:spcAft>
              <a:buFont typeface="Wingdings 2" panose="05020102010507070707" pitchFamily="18" charset="2"/>
              <a:buChar char=""/>
              <a:defRPr/>
            </a:pPr>
            <a:r>
              <a:rPr lang="en-US" dirty="0">
                <a:latin typeface="Baskerville"/>
              </a:rPr>
              <a:t>Act Team</a:t>
            </a:r>
          </a:p>
          <a:p>
            <a:pPr marL="274320" indent="-274320" fontAlgn="auto">
              <a:spcAft>
                <a:spcPts val="0"/>
              </a:spcAft>
              <a:buFont typeface="Wingdings 2" panose="05020102010507070707" pitchFamily="18" charset="2"/>
              <a:buChar char=""/>
              <a:defRPr/>
            </a:pPr>
            <a:r>
              <a:rPr lang="en-US" dirty="0">
                <a:latin typeface="Baskerville"/>
              </a:rPr>
              <a:t>Care Coordination</a:t>
            </a:r>
          </a:p>
          <a:p>
            <a:pPr marL="274320" indent="-274320" fontAlgn="auto">
              <a:spcAft>
                <a:spcPts val="0"/>
              </a:spcAft>
              <a:buFont typeface="Wingdings 2" panose="05020102010507070707" pitchFamily="18" charset="2"/>
              <a:buChar char=""/>
              <a:defRPr/>
            </a:pPr>
            <a:r>
              <a:rPr lang="en-US" dirty="0">
                <a:latin typeface="Baskerville"/>
              </a:rPr>
              <a:t>Thrive NYC Peer Training</a:t>
            </a:r>
          </a:p>
          <a:p>
            <a:pPr marL="274320" indent="-274320" fontAlgn="auto">
              <a:spcAft>
                <a:spcPts val="0"/>
              </a:spcAft>
              <a:buFont typeface="Wingdings 2" panose="05020102010507070707" pitchFamily="18" charset="2"/>
              <a:buChar char=""/>
              <a:defRPr/>
            </a:pPr>
            <a:r>
              <a:rPr lang="en-US" dirty="0">
                <a:latin typeface="Baskerville"/>
              </a:rPr>
              <a:t>Film Festival</a:t>
            </a:r>
          </a:p>
          <a:p>
            <a:pPr marL="274320" indent="-274320" fontAlgn="auto">
              <a:spcAft>
                <a:spcPts val="0"/>
              </a:spcAft>
              <a:buFont typeface="Wingdings 2" panose="05020102010507070707" pitchFamily="18" charset="2"/>
              <a:buChar char=""/>
              <a:defRPr/>
            </a:pPr>
            <a:r>
              <a:rPr lang="en-US" dirty="0">
                <a:latin typeface="Baskerville"/>
              </a:rPr>
              <a:t>Pet Access</a:t>
            </a:r>
          </a:p>
          <a:p>
            <a:pPr marL="274320" indent="-274320" fontAlgn="auto">
              <a:spcAft>
                <a:spcPts val="0"/>
              </a:spcAft>
              <a:buFont typeface="Wingdings 2" panose="05020102010507070707" pitchFamily="18" charset="2"/>
              <a:buChar char=""/>
              <a:defRPr/>
            </a:pPr>
            <a:endParaRPr lang="en-US" dirty="0">
              <a:solidFill>
                <a:schemeClr val="tx1">
                  <a:lumMod val="65000"/>
                  <a:lumOff val="35000"/>
                </a:schemeClr>
              </a:solidFill>
            </a:endParaRPr>
          </a:p>
        </p:txBody>
      </p:sp>
      <p:pic>
        <p:nvPicPr>
          <p:cNvPr id="7" name="Picture 8" descr="Image may contain: 6 people, people smiling, people standing and shoes"/>
          <p:cNvPicPr>
            <a:picLocks noGrp="1" noChangeAspect="1" noChangeArrowheads="1"/>
          </p:cNvPicPr>
          <p:nvPr>
            <p:ph sz="half" idx="1"/>
          </p:nvPr>
        </p:nvPicPr>
        <p:blipFill>
          <a:blip r:embed="rId3">
            <a:extLst>
              <a:ext uri="{28A0092B-C50C-407E-A947-70E740481C1C}">
                <a14:useLocalDpi xmlns:a14="http://schemas.microsoft.com/office/drawing/2010/main" val="0"/>
              </a:ext>
            </a:extLst>
          </a:blip>
          <a:srcRect/>
          <a:stretch>
            <a:fillRect/>
          </a:stretch>
        </p:blipFill>
        <p:spPr>
          <a:xfrm>
            <a:off x="737119" y="1579563"/>
            <a:ext cx="3321697" cy="4763804"/>
          </a:xfrm>
          <a:noFill/>
          <a:effectLst>
            <a:softEdge rad="152400"/>
          </a:effectLst>
        </p:spPr>
      </p:pic>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16386" name="Title 1"/>
          <p:cNvSpPr>
            <a:spLocks noGrp="1"/>
          </p:cNvSpPr>
          <p:nvPr>
            <p:ph type="title"/>
          </p:nvPr>
        </p:nvSpPr>
        <p:spPr>
          <a:xfrm>
            <a:off x="597159" y="365125"/>
            <a:ext cx="7886700" cy="1325563"/>
          </a:xfrm>
        </p:spPr>
        <p:txBody>
          <a:bodyPr/>
          <a:lstStyle/>
          <a:p>
            <a:r>
              <a:rPr lang="en-US" altLang="en-US" sz="4000" b="1" dirty="0"/>
              <a:t>CA In Pictures</a:t>
            </a:r>
            <a:br>
              <a:rPr lang="en-US" altLang="en-US" dirty="0"/>
            </a:br>
            <a:r>
              <a:rPr lang="en-US" altLang="en-US" sz="2400" dirty="0"/>
              <a:t>West 108</a:t>
            </a:r>
            <a:r>
              <a:rPr lang="en-US" altLang="en-US" sz="2400" baseline="30000" dirty="0"/>
              <a:t>th</a:t>
            </a:r>
            <a:r>
              <a:rPr lang="en-US" altLang="en-US" sz="2400" dirty="0"/>
              <a:t> Street (Manhattan) / Davidson Avenue (Bronx)</a:t>
            </a:r>
          </a:p>
        </p:txBody>
      </p:sp>
      <p:pic>
        <p:nvPicPr>
          <p:cNvPr id="16387" name="Content Placeholder 4"/>
          <p:cNvPicPr>
            <a:picLocks noGrp="1" noChangeAspect="1"/>
          </p:cNvPicPr>
          <p:nvPr>
            <p:ph idx="1"/>
          </p:nvPr>
        </p:nvPicPr>
        <p:blipFill>
          <a:blip r:embed="rId3">
            <a:extLst>
              <a:ext uri="{28A0092B-C50C-407E-A947-70E740481C1C}">
                <a14:useLocalDpi xmlns:a14="http://schemas.microsoft.com/office/drawing/2010/main" val="0"/>
              </a:ext>
            </a:extLst>
          </a:blip>
          <a:srcRect/>
          <a:stretch>
            <a:fillRect/>
          </a:stretch>
        </p:blipFill>
        <p:spPr>
          <a:xfrm>
            <a:off x="162507" y="1584839"/>
            <a:ext cx="5124061" cy="3402387"/>
          </a:xfrm>
          <a:effectLst>
            <a:softEdge rad="228600"/>
          </a:effectLst>
        </p:spPr>
      </p:pic>
      <p:pic>
        <p:nvPicPr>
          <p:cNvPr id="4" name="Content Placeholder 4"/>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3956179" y="2814112"/>
            <a:ext cx="4991877" cy="3327514"/>
          </a:xfrm>
          <a:prstGeom prst="rect">
            <a:avLst/>
          </a:prstGeom>
          <a:noFill/>
          <a:ln>
            <a:noFill/>
          </a:ln>
          <a:effectLst>
            <a:softEdge rad="165100"/>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17410" name="Title 1"/>
          <p:cNvSpPr>
            <a:spLocks noGrp="1"/>
          </p:cNvSpPr>
          <p:nvPr>
            <p:ph type="title"/>
          </p:nvPr>
        </p:nvSpPr>
        <p:spPr>
          <a:xfrm>
            <a:off x="628650" y="197174"/>
            <a:ext cx="7886700" cy="1325563"/>
          </a:xfrm>
        </p:spPr>
        <p:txBody>
          <a:bodyPr/>
          <a:lstStyle/>
          <a:p>
            <a:r>
              <a:rPr lang="en-US" altLang="en-US" sz="4000" b="1" dirty="0">
                <a:solidFill>
                  <a:prstClr val="white"/>
                </a:solidFill>
              </a:rPr>
              <a:t>CA In Pictures</a:t>
            </a:r>
            <a:br>
              <a:rPr lang="en-US" altLang="en-US" dirty="0">
                <a:solidFill>
                  <a:prstClr val="white"/>
                </a:solidFill>
              </a:rPr>
            </a:br>
            <a:r>
              <a:rPr lang="en-US" altLang="en-US" sz="2400" dirty="0">
                <a:solidFill>
                  <a:prstClr val="white"/>
                </a:solidFill>
              </a:rPr>
              <a:t>Lobby Areas, Community Rooms and an Apartment</a:t>
            </a:r>
            <a:endParaRPr lang="en-US" altLang="en-US" sz="2400" dirty="0"/>
          </a:p>
        </p:txBody>
      </p:sp>
      <p:pic>
        <p:nvPicPr>
          <p:cNvPr id="6" name="Picture 2"/>
          <p:cNvPicPr>
            <a:picLocks noGrp="1" noChangeAspect="1" noChangeArrowheads="1"/>
          </p:cNvPicPr>
          <p:nvPr>
            <p:ph idx="1"/>
          </p:nvPr>
        </p:nvPicPr>
        <p:blipFill>
          <a:blip r:embed="rId3">
            <a:extLst>
              <a:ext uri="{28A0092B-C50C-407E-A947-70E740481C1C}">
                <a14:useLocalDpi xmlns:a14="http://schemas.microsoft.com/office/drawing/2010/main" val="0"/>
              </a:ext>
            </a:extLst>
          </a:blip>
          <a:srcRect/>
          <a:stretch>
            <a:fillRect/>
          </a:stretch>
        </p:blipFill>
        <p:spPr bwMode="auto">
          <a:xfrm>
            <a:off x="485191" y="1261325"/>
            <a:ext cx="3843284" cy="2882463"/>
          </a:xfrm>
          <a:prstGeom prst="rect">
            <a:avLst/>
          </a:prstGeom>
          <a:noFill/>
          <a:ln>
            <a:noFill/>
          </a:ln>
          <a:effectLst>
            <a:softEdge rad="177800"/>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 name="Picture 4" descr="community room"/>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328475" y="1291760"/>
            <a:ext cx="3935303" cy="2951478"/>
          </a:xfrm>
          <a:prstGeom prst="rect">
            <a:avLst/>
          </a:prstGeom>
          <a:noFill/>
          <a:ln>
            <a:noFill/>
          </a:ln>
          <a:effectLst>
            <a:softEdge rad="215900"/>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 name="Picture 5"/>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205848" y="3844309"/>
            <a:ext cx="3248413" cy="2401291"/>
          </a:xfrm>
          <a:prstGeom prst="rect">
            <a:avLst/>
          </a:prstGeom>
          <a:noFill/>
          <a:ln>
            <a:noFill/>
          </a:ln>
          <a:effectLst>
            <a:softEdge rad="63500"/>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9" name="Picture 3" descr="258-11"/>
          <p:cNvPicPr>
            <a:picLocks noChangeAspect="1" noChangeArrowheads="1"/>
          </p:cNvPicPr>
          <p:nvPr/>
        </p:nvPicPr>
        <p:blipFill>
          <a:blip r:embed="rId6">
            <a:extLst>
              <a:ext uri="{28A0092B-C50C-407E-A947-70E740481C1C}">
                <a14:useLocalDpi xmlns:a14="http://schemas.microsoft.com/office/drawing/2010/main" val="0"/>
              </a:ext>
            </a:extLst>
          </a:blip>
          <a:srcRect l="3787" r="7576"/>
          <a:stretch>
            <a:fillRect/>
          </a:stretch>
        </p:blipFill>
        <p:spPr bwMode="auto">
          <a:xfrm>
            <a:off x="4454261" y="3844309"/>
            <a:ext cx="3176382" cy="2422665"/>
          </a:xfrm>
          <a:prstGeom prst="rect">
            <a:avLst/>
          </a:prstGeom>
          <a:noFill/>
          <a:ln>
            <a:noFill/>
          </a:ln>
          <a:effectLst>
            <a:softEdge rad="127000"/>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randombar(horizontal)">
                                      <p:cBhvr>
                                        <p:cTn id="7" dur="500"/>
                                        <p:tgtEl>
                                          <p:spTgt spid="6"/>
                                        </p:tgtEl>
                                      </p:cBhvr>
                                    </p:animEffect>
                                  </p:childTnLst>
                                </p:cTn>
                              </p:par>
                            </p:childTnLst>
                          </p:cTn>
                        </p:par>
                      </p:childTnLst>
                    </p:cTn>
                  </p:par>
                  <p:par>
                    <p:cTn id="8" fill="hold">
                      <p:stCondLst>
                        <p:cond delay="indefinite"/>
                      </p:stCondLst>
                      <p:childTnLst>
                        <p:par>
                          <p:cTn id="9" fill="hold">
                            <p:stCondLst>
                              <p:cond delay="0"/>
                            </p:stCondLst>
                            <p:childTnLst>
                              <p:par>
                                <p:cTn id="10" presetID="31" presetClass="entr" presetSubtype="0" fill="hold" nodeType="clickEffect">
                                  <p:stCondLst>
                                    <p:cond delay="0"/>
                                  </p:stCondLst>
                                  <p:childTnLst>
                                    <p:set>
                                      <p:cBhvr>
                                        <p:cTn id="11" dur="1" fill="hold">
                                          <p:stCondLst>
                                            <p:cond delay="0"/>
                                          </p:stCondLst>
                                        </p:cTn>
                                        <p:tgtEl>
                                          <p:spTgt spid="7"/>
                                        </p:tgtEl>
                                        <p:attrNameLst>
                                          <p:attrName>style.visibility</p:attrName>
                                        </p:attrNameLst>
                                      </p:cBhvr>
                                      <p:to>
                                        <p:strVal val="visible"/>
                                      </p:to>
                                    </p:set>
                                    <p:anim calcmode="lin" valueType="num">
                                      <p:cBhvr>
                                        <p:cTn id="12" dur="1000" fill="hold"/>
                                        <p:tgtEl>
                                          <p:spTgt spid="7"/>
                                        </p:tgtEl>
                                        <p:attrNameLst>
                                          <p:attrName>ppt_w</p:attrName>
                                        </p:attrNameLst>
                                      </p:cBhvr>
                                      <p:tavLst>
                                        <p:tav tm="0">
                                          <p:val>
                                            <p:fltVal val="0"/>
                                          </p:val>
                                        </p:tav>
                                        <p:tav tm="100000">
                                          <p:val>
                                            <p:strVal val="#ppt_w"/>
                                          </p:val>
                                        </p:tav>
                                      </p:tavLst>
                                    </p:anim>
                                    <p:anim calcmode="lin" valueType="num">
                                      <p:cBhvr>
                                        <p:cTn id="13" dur="1000" fill="hold"/>
                                        <p:tgtEl>
                                          <p:spTgt spid="7"/>
                                        </p:tgtEl>
                                        <p:attrNameLst>
                                          <p:attrName>ppt_h</p:attrName>
                                        </p:attrNameLst>
                                      </p:cBhvr>
                                      <p:tavLst>
                                        <p:tav tm="0">
                                          <p:val>
                                            <p:fltVal val="0"/>
                                          </p:val>
                                        </p:tav>
                                        <p:tav tm="100000">
                                          <p:val>
                                            <p:strVal val="#ppt_h"/>
                                          </p:val>
                                        </p:tav>
                                      </p:tavLst>
                                    </p:anim>
                                    <p:anim calcmode="lin" valueType="num">
                                      <p:cBhvr>
                                        <p:cTn id="14" dur="1000" fill="hold"/>
                                        <p:tgtEl>
                                          <p:spTgt spid="7"/>
                                        </p:tgtEl>
                                        <p:attrNameLst>
                                          <p:attrName>style.rotation</p:attrName>
                                        </p:attrNameLst>
                                      </p:cBhvr>
                                      <p:tavLst>
                                        <p:tav tm="0">
                                          <p:val>
                                            <p:fltVal val="90"/>
                                          </p:val>
                                        </p:tav>
                                        <p:tav tm="100000">
                                          <p:val>
                                            <p:fltVal val="0"/>
                                          </p:val>
                                        </p:tav>
                                      </p:tavLst>
                                    </p:anim>
                                    <p:animEffect transition="in" filter="fade">
                                      <p:cBhvr>
                                        <p:cTn id="15" dur="1000"/>
                                        <p:tgtEl>
                                          <p:spTgt spid="7"/>
                                        </p:tgtEl>
                                      </p:cBhvr>
                                    </p:animEffect>
                                  </p:childTnLst>
                                </p:cTn>
                              </p:par>
                            </p:childTnLst>
                          </p:cTn>
                        </p:par>
                      </p:childTnLst>
                    </p:cTn>
                  </p:par>
                  <p:par>
                    <p:cTn id="16" fill="hold">
                      <p:stCondLst>
                        <p:cond delay="indefinite"/>
                      </p:stCondLst>
                      <p:childTnLst>
                        <p:par>
                          <p:cTn id="17" fill="hold">
                            <p:stCondLst>
                              <p:cond delay="0"/>
                            </p:stCondLst>
                            <p:childTnLst>
                              <p:par>
                                <p:cTn id="18" presetID="10" presetClass="entr" presetSubtype="0" fill="hold" nodeType="clickEffect">
                                  <p:stCondLst>
                                    <p:cond delay="0"/>
                                  </p:stCondLst>
                                  <p:childTnLst>
                                    <p:set>
                                      <p:cBhvr>
                                        <p:cTn id="19" dur="1" fill="hold">
                                          <p:stCondLst>
                                            <p:cond delay="0"/>
                                          </p:stCondLst>
                                        </p:cTn>
                                        <p:tgtEl>
                                          <p:spTgt spid="8"/>
                                        </p:tgtEl>
                                        <p:attrNameLst>
                                          <p:attrName>style.visibility</p:attrName>
                                        </p:attrNameLst>
                                      </p:cBhvr>
                                      <p:to>
                                        <p:strVal val="visible"/>
                                      </p:to>
                                    </p:set>
                                    <p:animEffect transition="in" filter="fade">
                                      <p:cBhvr>
                                        <p:cTn id="20" dur="500"/>
                                        <p:tgtEl>
                                          <p:spTgt spid="8"/>
                                        </p:tgtEl>
                                      </p:cBhvr>
                                    </p:animEffect>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nodeType="clickEffect">
                                  <p:stCondLst>
                                    <p:cond delay="0"/>
                                  </p:stCondLst>
                                  <p:childTnLst>
                                    <p:set>
                                      <p:cBhvr>
                                        <p:cTn id="24" dur="1" fill="hold">
                                          <p:stCondLst>
                                            <p:cond delay="0"/>
                                          </p:stCondLst>
                                        </p:cTn>
                                        <p:tgtEl>
                                          <p:spTgt spid="9"/>
                                        </p:tgtEl>
                                        <p:attrNameLst>
                                          <p:attrName>style.visibility</p:attrName>
                                        </p:attrNameLst>
                                      </p:cBhvr>
                                      <p:to>
                                        <p:strVal val="visible"/>
                                      </p:to>
                                    </p:set>
                                    <p:anim calcmode="lin" valueType="num">
                                      <p:cBhvr additive="base">
                                        <p:cTn id="25" dur="500" fill="hold"/>
                                        <p:tgtEl>
                                          <p:spTgt spid="9"/>
                                        </p:tgtEl>
                                        <p:attrNameLst>
                                          <p:attrName>ppt_x</p:attrName>
                                        </p:attrNameLst>
                                      </p:cBhvr>
                                      <p:tavLst>
                                        <p:tav tm="0">
                                          <p:val>
                                            <p:strVal val="#ppt_x"/>
                                          </p:val>
                                        </p:tav>
                                        <p:tav tm="100000">
                                          <p:val>
                                            <p:strVal val="#ppt_x"/>
                                          </p:val>
                                        </p:tav>
                                      </p:tavLst>
                                    </p:anim>
                                    <p:anim calcmode="lin" valueType="num">
                                      <p:cBhvr additive="base">
                                        <p:cTn id="26" dur="500" fill="hold"/>
                                        <p:tgtEl>
                                          <p:spTgt spid="9"/>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18434" name="Title 1"/>
          <p:cNvSpPr>
            <a:spLocks noGrp="1"/>
          </p:cNvSpPr>
          <p:nvPr>
            <p:ph type="title"/>
          </p:nvPr>
        </p:nvSpPr>
        <p:spPr/>
        <p:txBody>
          <a:bodyPr/>
          <a:lstStyle/>
          <a:p>
            <a:r>
              <a:rPr lang="en-US" altLang="en-US" sz="5400" b="1" dirty="0"/>
              <a:t>CA In Pictures</a:t>
            </a:r>
            <a:br>
              <a:rPr lang="en-US" altLang="en-US" sz="3600" dirty="0"/>
            </a:br>
            <a:r>
              <a:rPr lang="en-US" altLang="en-US" sz="3600" dirty="0"/>
              <a:t>Backyard Spaces in NYC!</a:t>
            </a:r>
            <a:endParaRPr lang="en-US" altLang="en-US" dirty="0"/>
          </a:p>
        </p:txBody>
      </p:sp>
      <p:pic>
        <p:nvPicPr>
          <p:cNvPr id="18435" name="Content Placeholder 4"/>
          <p:cNvPicPr>
            <a:picLocks noGrp="1" noChangeAspect="1"/>
          </p:cNvPicPr>
          <p:nvPr>
            <p:ph idx="1"/>
          </p:nvPr>
        </p:nvPicPr>
        <p:blipFill>
          <a:blip r:embed="rId3">
            <a:extLst>
              <a:ext uri="{28A0092B-C50C-407E-A947-70E740481C1C}">
                <a14:useLocalDpi xmlns:a14="http://schemas.microsoft.com/office/drawing/2010/main" val="0"/>
              </a:ext>
            </a:extLst>
          </a:blip>
          <a:srcRect/>
          <a:stretch>
            <a:fillRect/>
          </a:stretch>
        </p:blipFill>
        <p:spPr>
          <a:xfrm>
            <a:off x="873398" y="1690688"/>
            <a:ext cx="7539316" cy="4500465"/>
          </a:xfrm>
          <a:effectLst>
            <a:softEdge rad="228600"/>
          </a:effectLst>
        </p:spPr>
      </p:pic>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19458" name="Title 1"/>
          <p:cNvSpPr>
            <a:spLocks noGrp="1"/>
          </p:cNvSpPr>
          <p:nvPr>
            <p:ph type="title"/>
          </p:nvPr>
        </p:nvSpPr>
        <p:spPr/>
        <p:txBody>
          <a:bodyPr/>
          <a:lstStyle/>
          <a:p>
            <a:r>
              <a:rPr lang="en-US" altLang="en-US" sz="4000" b="1" dirty="0">
                <a:solidFill>
                  <a:prstClr val="white"/>
                </a:solidFill>
              </a:rPr>
              <a:t>CA In Pictures</a:t>
            </a:r>
            <a:br>
              <a:rPr lang="en-US" altLang="en-US" dirty="0">
                <a:solidFill>
                  <a:prstClr val="white"/>
                </a:solidFill>
              </a:rPr>
            </a:br>
            <a:r>
              <a:rPr lang="en-US" altLang="en-US" sz="2400" dirty="0">
                <a:solidFill>
                  <a:prstClr val="white"/>
                </a:solidFill>
              </a:rPr>
              <a:t>Community Rooms for </a:t>
            </a:r>
            <a:r>
              <a:rPr lang="en-US" altLang="en-US" sz="2400" dirty="0" err="1">
                <a:solidFill>
                  <a:prstClr val="white"/>
                </a:solidFill>
              </a:rPr>
              <a:t>Activites</a:t>
            </a:r>
            <a:endParaRPr lang="en-US" altLang="en-US" sz="2800" dirty="0"/>
          </a:p>
        </p:txBody>
      </p:sp>
      <p:pic>
        <p:nvPicPr>
          <p:cNvPr id="19459" name="Content Placeholder 4"/>
          <p:cNvPicPr>
            <a:picLocks noGrp="1" noChangeAspect="1"/>
          </p:cNvPicPr>
          <p:nvPr>
            <p:ph idx="1"/>
          </p:nvPr>
        </p:nvPicPr>
        <p:blipFill>
          <a:blip r:embed="rId3">
            <a:extLst>
              <a:ext uri="{28A0092B-C50C-407E-A947-70E740481C1C}">
                <a14:useLocalDpi xmlns:a14="http://schemas.microsoft.com/office/drawing/2010/main" val="0"/>
              </a:ext>
            </a:extLst>
          </a:blip>
          <a:srcRect/>
          <a:stretch>
            <a:fillRect/>
          </a:stretch>
        </p:blipFill>
        <p:spPr>
          <a:xfrm>
            <a:off x="1308100" y="1825625"/>
            <a:ext cx="6527800" cy="4351338"/>
          </a:xfrm>
          <a:effectLst>
            <a:softEdge rad="444500"/>
          </a:effectLst>
        </p:spPr>
      </p:pic>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22530" name="Title 1"/>
          <p:cNvSpPr>
            <a:spLocks noGrp="1"/>
          </p:cNvSpPr>
          <p:nvPr>
            <p:ph type="title"/>
          </p:nvPr>
        </p:nvSpPr>
        <p:spPr>
          <a:xfrm>
            <a:off x="628650" y="160338"/>
            <a:ext cx="7886700" cy="976312"/>
          </a:xfrm>
        </p:spPr>
        <p:txBody>
          <a:bodyPr/>
          <a:lstStyle/>
          <a:p>
            <a:r>
              <a:rPr lang="en-US" altLang="en-US" sz="4000" b="1" dirty="0"/>
              <a:t>PPAG Humble Beginnings….</a:t>
            </a:r>
          </a:p>
        </p:txBody>
      </p:sp>
      <p:sp>
        <p:nvSpPr>
          <p:cNvPr id="3" name="Content Placeholder 2"/>
          <p:cNvSpPr>
            <a:spLocks noGrp="1"/>
          </p:cNvSpPr>
          <p:nvPr>
            <p:ph idx="1"/>
          </p:nvPr>
        </p:nvSpPr>
        <p:spPr>
          <a:xfrm>
            <a:off x="4338735" y="1238250"/>
            <a:ext cx="4176615" cy="4821238"/>
          </a:xfrm>
        </p:spPr>
        <p:txBody>
          <a:bodyPr rtlCol="0">
            <a:normAutofit fontScale="70000" lnSpcReduction="20000"/>
          </a:bodyPr>
          <a:lstStyle/>
          <a:p>
            <a:pPr fontAlgn="auto">
              <a:spcAft>
                <a:spcPts val="0"/>
              </a:spcAft>
              <a:defRPr/>
            </a:pPr>
            <a:r>
              <a:rPr lang="en-US" sz="3300" dirty="0"/>
              <a:t>In the beginning the Program Participant Advisory Group was just an idea in the minds of Community Access executives.</a:t>
            </a:r>
          </a:p>
          <a:p>
            <a:pPr fontAlgn="auto">
              <a:spcAft>
                <a:spcPts val="0"/>
              </a:spcAft>
              <a:defRPr/>
            </a:pPr>
            <a:endParaRPr lang="en-US" sz="3300" dirty="0"/>
          </a:p>
          <a:p>
            <a:pPr fontAlgn="auto">
              <a:spcAft>
                <a:spcPts val="0"/>
              </a:spcAft>
              <a:defRPr/>
            </a:pPr>
            <a:r>
              <a:rPr lang="en-US" sz="3300" dirty="0"/>
              <a:t>This video was made to encourage Community Access tenants and program participants to join PPAG: </a:t>
            </a:r>
            <a:r>
              <a:rPr lang="en-US" sz="3300" dirty="0">
                <a:hlinkClick r:id="rId3"/>
              </a:rPr>
              <a:t>http://www.youtube.com/watch?v=9-xiwmfii_I&amp;feature=youtu.be</a:t>
            </a:r>
            <a:endParaRPr lang="en-US" sz="3300" dirty="0"/>
          </a:p>
          <a:p>
            <a:pPr fontAlgn="auto">
              <a:spcAft>
                <a:spcPts val="0"/>
              </a:spcAft>
              <a:defRPr/>
            </a:pPr>
            <a:endParaRPr lang="en-US" sz="3300" dirty="0"/>
          </a:p>
          <a:p>
            <a:pPr fontAlgn="auto">
              <a:spcAft>
                <a:spcPts val="0"/>
              </a:spcAft>
              <a:defRPr/>
            </a:pPr>
            <a:r>
              <a:rPr lang="en-US" sz="3300" dirty="0"/>
              <a:t>The thought was who to best advise a supportive housing agency than its tenants and program participants.</a:t>
            </a:r>
          </a:p>
          <a:p>
            <a:pPr fontAlgn="auto">
              <a:spcAft>
                <a:spcPts val="0"/>
              </a:spcAft>
              <a:defRPr/>
            </a:pPr>
            <a:endParaRPr lang="en-US" dirty="0"/>
          </a:p>
        </p:txBody>
      </p:sp>
      <p:sp>
        <p:nvSpPr>
          <p:cNvPr id="22532" name="TextBox 3"/>
          <p:cNvSpPr txBox="1">
            <a:spLocks noChangeArrowheads="1"/>
          </p:cNvSpPr>
          <p:nvPr/>
        </p:nvSpPr>
        <p:spPr bwMode="auto">
          <a:xfrm>
            <a:off x="2343150" y="1238250"/>
            <a:ext cx="2965450"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Calibri" panose="020F0502020204030204" pitchFamily="34" charset="0"/>
                <a:cs typeface="Arial" panose="020B0604020202020204" pitchFamily="34" charset="0"/>
              </a:defRPr>
            </a:lvl1pPr>
            <a:lvl2pPr marL="742950" indent="-285750">
              <a:defRPr>
                <a:solidFill>
                  <a:schemeClr val="tx1"/>
                </a:solidFill>
                <a:latin typeface="Calibri" panose="020F0502020204030204" pitchFamily="34" charset="0"/>
                <a:cs typeface="Arial" panose="020B0604020202020204" pitchFamily="34" charset="0"/>
              </a:defRPr>
            </a:lvl2pPr>
            <a:lvl3pPr marL="1143000" indent="-228600">
              <a:defRPr>
                <a:solidFill>
                  <a:schemeClr val="tx1"/>
                </a:solidFill>
                <a:latin typeface="Calibri" panose="020F0502020204030204" pitchFamily="34" charset="0"/>
                <a:cs typeface="Arial" panose="020B0604020202020204" pitchFamily="34" charset="0"/>
              </a:defRPr>
            </a:lvl3pPr>
            <a:lvl4pPr marL="1600200" indent="-228600">
              <a:defRPr>
                <a:solidFill>
                  <a:schemeClr val="tx1"/>
                </a:solidFill>
                <a:latin typeface="Calibri" panose="020F0502020204030204" pitchFamily="34" charset="0"/>
                <a:cs typeface="Arial" panose="020B0604020202020204" pitchFamily="34" charset="0"/>
              </a:defRPr>
            </a:lvl4pPr>
            <a:lvl5pPr marL="2057400" indent="-228600">
              <a:defRPr>
                <a:solidFill>
                  <a:schemeClr val="tx1"/>
                </a:solidFill>
                <a:latin typeface="Calibri" panose="020F050202020403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9pPr>
          </a:lstStyle>
          <a:p>
            <a:endParaRPr lang="en-US" altLang="en-US"/>
          </a:p>
        </p:txBody>
      </p:sp>
      <p:pic>
        <p:nvPicPr>
          <p:cNvPr id="59394" name="Picture 2" descr="Image result for idea, pn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90191" y="1422400"/>
            <a:ext cx="4248543" cy="4248543"/>
          </a:xfrm>
          <a:prstGeom prst="rect">
            <a:avLst/>
          </a:prstGeom>
          <a:noFill/>
          <a:effectLst>
            <a:softEdge rad="152400"/>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13528111"/>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bg>
      <p:bgPr>
        <a:blipFill dpi="0" rotWithShape="0">
          <a:blip r:embed="rId2"/>
          <a:srcRect/>
          <a:stretch>
            <a:fillRect/>
          </a:stretch>
        </a:blipFill>
        <a:effectLst/>
      </p:bgPr>
    </p:bg>
    <p:spTree>
      <p:nvGrpSpPr>
        <p:cNvPr id="1" name=""/>
        <p:cNvGrpSpPr/>
        <p:nvPr/>
      </p:nvGrpSpPr>
      <p:grpSpPr>
        <a:xfrm>
          <a:off x="0" y="0"/>
          <a:ext cx="0" cy="0"/>
          <a:chOff x="0" y="0"/>
          <a:chExt cx="0" cy="0"/>
        </a:xfrm>
      </p:grpSpPr>
      <p:pic>
        <p:nvPicPr>
          <p:cNvPr id="22535" name="Picture 7" descr="No automatic alt text availabl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618399" y="1005746"/>
            <a:ext cx="4896951" cy="3672713"/>
          </a:xfrm>
          <a:prstGeom prst="rect">
            <a:avLst/>
          </a:prstGeom>
          <a:noFill/>
          <a:effectLst>
            <a:softEdge rad="330200"/>
          </a:effectLst>
          <a:extLst>
            <a:ext uri="{909E8E84-426E-40DD-AFC4-6F175D3DCCD1}">
              <a14:hiddenFill xmlns:a14="http://schemas.microsoft.com/office/drawing/2010/main">
                <a:solidFill>
                  <a:srgbClr val="FFFFFF"/>
                </a:solidFill>
              </a14:hiddenFill>
            </a:ext>
          </a:extLst>
        </p:spPr>
      </p:pic>
      <p:sp>
        <p:nvSpPr>
          <p:cNvPr id="22530" name="Title 1"/>
          <p:cNvSpPr>
            <a:spLocks noGrp="1"/>
          </p:cNvSpPr>
          <p:nvPr>
            <p:ph type="title"/>
          </p:nvPr>
        </p:nvSpPr>
        <p:spPr>
          <a:xfrm>
            <a:off x="628650" y="160338"/>
            <a:ext cx="7886700" cy="976312"/>
          </a:xfrm>
        </p:spPr>
        <p:txBody>
          <a:bodyPr/>
          <a:lstStyle/>
          <a:p>
            <a:r>
              <a:rPr lang="en-US" altLang="en-US" sz="4000" b="1" dirty="0"/>
              <a:t>PPAG Humble Beginnings….</a:t>
            </a:r>
          </a:p>
        </p:txBody>
      </p:sp>
      <p:sp>
        <p:nvSpPr>
          <p:cNvPr id="3" name="Content Placeholder 2"/>
          <p:cNvSpPr>
            <a:spLocks noGrp="1"/>
          </p:cNvSpPr>
          <p:nvPr>
            <p:ph idx="1"/>
          </p:nvPr>
        </p:nvSpPr>
        <p:spPr>
          <a:xfrm>
            <a:off x="126742" y="1272446"/>
            <a:ext cx="2806958" cy="5355723"/>
          </a:xfrm>
        </p:spPr>
        <p:txBody>
          <a:bodyPr rtlCol="0">
            <a:normAutofit fontScale="55000" lnSpcReduction="20000"/>
          </a:bodyPr>
          <a:lstStyle/>
          <a:p>
            <a:pPr fontAlgn="auto">
              <a:spcAft>
                <a:spcPts val="0"/>
              </a:spcAft>
              <a:defRPr/>
            </a:pPr>
            <a:r>
              <a:rPr lang="en-US" sz="3300" dirty="0"/>
              <a:t>Community Access held meetings for residents and program participants  to suggest the idea and hear concerns.</a:t>
            </a:r>
          </a:p>
          <a:p>
            <a:pPr fontAlgn="auto">
              <a:spcAft>
                <a:spcPts val="0"/>
              </a:spcAft>
              <a:defRPr/>
            </a:pPr>
            <a:r>
              <a:rPr lang="en-US" sz="3300" dirty="0"/>
              <a:t>This idea morphed into a democratically elected tenant and program participant body that would not only give advice to Community Access senior management but would create new programs and educational videos for both tenants and staff thereby opening up channels of communication.</a:t>
            </a:r>
          </a:p>
          <a:p>
            <a:pPr fontAlgn="auto">
              <a:spcAft>
                <a:spcPts val="0"/>
              </a:spcAft>
              <a:defRPr/>
            </a:pPr>
            <a:r>
              <a:rPr lang="en-US" sz="3300" dirty="0"/>
              <a:t>Each program and each building held elections for representatives, complete with ballots and “</a:t>
            </a:r>
            <a:r>
              <a:rPr lang="en-US" sz="3300" i="1" dirty="0"/>
              <a:t>ballot stuffing”.</a:t>
            </a:r>
          </a:p>
          <a:p>
            <a:pPr fontAlgn="auto">
              <a:spcAft>
                <a:spcPts val="0"/>
              </a:spcAft>
              <a:defRPr/>
            </a:pPr>
            <a:endParaRPr lang="en-US" dirty="0"/>
          </a:p>
        </p:txBody>
      </p:sp>
      <p:sp>
        <p:nvSpPr>
          <p:cNvPr id="22532" name="TextBox 3"/>
          <p:cNvSpPr txBox="1">
            <a:spLocks noChangeArrowheads="1"/>
          </p:cNvSpPr>
          <p:nvPr/>
        </p:nvSpPr>
        <p:spPr bwMode="auto">
          <a:xfrm>
            <a:off x="2343150" y="1238250"/>
            <a:ext cx="2965450"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Calibri" panose="020F0502020204030204" pitchFamily="34" charset="0"/>
                <a:cs typeface="Arial" panose="020B0604020202020204" pitchFamily="34" charset="0"/>
              </a:defRPr>
            </a:lvl1pPr>
            <a:lvl2pPr marL="742950" indent="-285750">
              <a:defRPr>
                <a:solidFill>
                  <a:schemeClr val="tx1"/>
                </a:solidFill>
                <a:latin typeface="Calibri" panose="020F0502020204030204" pitchFamily="34" charset="0"/>
                <a:cs typeface="Arial" panose="020B0604020202020204" pitchFamily="34" charset="0"/>
              </a:defRPr>
            </a:lvl2pPr>
            <a:lvl3pPr marL="1143000" indent="-228600">
              <a:defRPr>
                <a:solidFill>
                  <a:schemeClr val="tx1"/>
                </a:solidFill>
                <a:latin typeface="Calibri" panose="020F0502020204030204" pitchFamily="34" charset="0"/>
                <a:cs typeface="Arial" panose="020B0604020202020204" pitchFamily="34" charset="0"/>
              </a:defRPr>
            </a:lvl3pPr>
            <a:lvl4pPr marL="1600200" indent="-228600">
              <a:defRPr>
                <a:solidFill>
                  <a:schemeClr val="tx1"/>
                </a:solidFill>
                <a:latin typeface="Calibri" panose="020F0502020204030204" pitchFamily="34" charset="0"/>
                <a:cs typeface="Arial" panose="020B0604020202020204" pitchFamily="34" charset="0"/>
              </a:defRPr>
            </a:lvl4pPr>
            <a:lvl5pPr marL="2057400" indent="-228600">
              <a:defRPr>
                <a:solidFill>
                  <a:schemeClr val="tx1"/>
                </a:solidFill>
                <a:latin typeface="Calibri" panose="020F050202020403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9pPr>
          </a:lstStyle>
          <a:p>
            <a:endParaRPr lang="en-US" altLang="en-US"/>
          </a:p>
        </p:txBody>
      </p:sp>
      <p:pic>
        <p:nvPicPr>
          <p:cNvPr id="22539" name="Picture 11" descr="Image may contain: 1 person"/>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rot="20609081">
            <a:off x="3026689" y="3029697"/>
            <a:ext cx="3487556" cy="2615667"/>
          </a:xfrm>
          <a:prstGeom prst="rect">
            <a:avLst/>
          </a:prstGeom>
          <a:noFill/>
          <a:effectLst>
            <a:softEdge rad="127000"/>
          </a:effectLst>
          <a:extLst>
            <a:ext uri="{909E8E84-426E-40DD-AFC4-6F175D3DCCD1}">
              <a14:hiddenFill xmlns:a14="http://schemas.microsoft.com/office/drawing/2010/main">
                <a:solidFill>
                  <a:srgbClr val="FFFFFF"/>
                </a:solidFill>
              </a14:hiddenFill>
            </a:ext>
          </a:extLst>
        </p:spPr>
      </p:pic>
      <p:pic>
        <p:nvPicPr>
          <p:cNvPr id="22537" name="Picture 9" descr="Image may contain: 1 person"/>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rot="1035910">
            <a:off x="5967816" y="3019231"/>
            <a:ext cx="3392563" cy="2544422"/>
          </a:xfrm>
          <a:prstGeom prst="rect">
            <a:avLst/>
          </a:prstGeom>
          <a:noFill/>
          <a:effectLst>
            <a:softEdge rad="254000"/>
          </a:effectLst>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199442" y="212725"/>
            <a:ext cx="7886700" cy="563563"/>
          </a:xfrm>
        </p:spPr>
        <p:txBody>
          <a:bodyPr rtlCol="0">
            <a:normAutofit fontScale="90000"/>
          </a:bodyPr>
          <a:lstStyle/>
          <a:p>
            <a:pPr fontAlgn="auto">
              <a:spcAft>
                <a:spcPts val="0"/>
              </a:spcAft>
              <a:defRPr/>
            </a:pPr>
            <a:r>
              <a:rPr lang="en-US" altLang="en-US" sz="4000" b="1" dirty="0">
                <a:solidFill>
                  <a:prstClr val="white"/>
                </a:solidFill>
              </a:rPr>
              <a:t>PPAG Humble Beginnings….</a:t>
            </a:r>
            <a:endParaRPr lang="en-US" sz="2000" dirty="0"/>
          </a:p>
        </p:txBody>
      </p:sp>
      <p:sp>
        <p:nvSpPr>
          <p:cNvPr id="3" name="Content Placeholder 2"/>
          <p:cNvSpPr>
            <a:spLocks noGrp="1"/>
          </p:cNvSpPr>
          <p:nvPr>
            <p:ph idx="1"/>
          </p:nvPr>
        </p:nvSpPr>
        <p:spPr>
          <a:xfrm>
            <a:off x="628650" y="2481943"/>
            <a:ext cx="7886700" cy="3695019"/>
          </a:xfrm>
        </p:spPr>
        <p:txBody>
          <a:bodyPr rtlCol="0">
            <a:normAutofit fontScale="62500" lnSpcReduction="20000"/>
          </a:bodyPr>
          <a:lstStyle/>
          <a:p>
            <a:pPr fontAlgn="auto">
              <a:spcAft>
                <a:spcPts val="0"/>
              </a:spcAft>
              <a:defRPr/>
            </a:pPr>
            <a:r>
              <a:rPr lang="en-US" dirty="0"/>
              <a:t>Early days of PPAG were filled with tension and lack of progress. Buildings elected a representative and these were all leaders in their buildings and programs. But some were not used to working with other leaders who took charge.</a:t>
            </a:r>
          </a:p>
          <a:p>
            <a:pPr fontAlgn="auto">
              <a:spcAft>
                <a:spcPts val="0"/>
              </a:spcAft>
              <a:defRPr/>
            </a:pPr>
            <a:r>
              <a:rPr lang="en-US" dirty="0"/>
              <a:t>At one meeting the Community Access CEO asked staff to leave the room so the PPAG could organize themselves. Staff remained out of the room for one year.</a:t>
            </a:r>
          </a:p>
          <a:p>
            <a:pPr fontAlgn="auto">
              <a:spcAft>
                <a:spcPts val="0"/>
              </a:spcAft>
              <a:defRPr/>
            </a:pPr>
            <a:r>
              <a:rPr lang="en-US" dirty="0"/>
              <a:t>PPAG members were getting started organizing themselves. They used a gavel and a timer for people to limit their speech.</a:t>
            </a:r>
          </a:p>
          <a:p>
            <a:pPr fontAlgn="auto">
              <a:spcAft>
                <a:spcPts val="0"/>
              </a:spcAft>
              <a:defRPr/>
            </a:pPr>
            <a:r>
              <a:rPr lang="en-US" dirty="0"/>
              <a:t>Fortunately some PPAG members realized they were just holding the group up and left.</a:t>
            </a:r>
          </a:p>
          <a:p>
            <a:pPr fontAlgn="auto">
              <a:spcAft>
                <a:spcPts val="0"/>
              </a:spcAft>
              <a:defRPr/>
            </a:pPr>
            <a:r>
              <a:rPr lang="en-US" dirty="0"/>
              <a:t>And those PPAG members who really wanted to make progress stayed and got down to the business of guiding an agency.</a:t>
            </a:r>
          </a:p>
          <a:p>
            <a:pPr fontAlgn="auto">
              <a:spcAft>
                <a:spcPts val="0"/>
              </a:spcAft>
              <a:defRPr/>
            </a:pPr>
            <a:r>
              <a:rPr lang="en-US" dirty="0"/>
              <a:t>The PPAG now  works together, supports each other, relays tenants concerns to senior management, and comes up with ideas and initiatives for the agency.</a:t>
            </a:r>
          </a:p>
        </p:txBody>
      </p:sp>
      <p:sp>
        <p:nvSpPr>
          <p:cNvPr id="23556" name="TextBox 3"/>
          <p:cNvSpPr txBox="1">
            <a:spLocks noChangeArrowheads="1"/>
          </p:cNvSpPr>
          <p:nvPr/>
        </p:nvSpPr>
        <p:spPr bwMode="auto">
          <a:xfrm>
            <a:off x="4560842" y="-276604"/>
            <a:ext cx="1832014" cy="26632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a:solidFill>
                  <a:schemeClr val="tx1"/>
                </a:solidFill>
                <a:latin typeface="Calibri" panose="020F0502020204030204" pitchFamily="34" charset="0"/>
                <a:cs typeface="Arial" panose="020B0604020202020204" pitchFamily="34" charset="0"/>
              </a:defRPr>
            </a:lvl1pPr>
            <a:lvl2pPr marL="742950" indent="-285750">
              <a:defRPr>
                <a:solidFill>
                  <a:schemeClr val="tx1"/>
                </a:solidFill>
                <a:latin typeface="Calibri" panose="020F0502020204030204" pitchFamily="34" charset="0"/>
                <a:cs typeface="Arial" panose="020B0604020202020204" pitchFamily="34" charset="0"/>
              </a:defRPr>
            </a:lvl2pPr>
            <a:lvl3pPr marL="1143000" indent="-228600">
              <a:defRPr>
                <a:solidFill>
                  <a:schemeClr val="tx1"/>
                </a:solidFill>
                <a:latin typeface="Calibri" panose="020F0502020204030204" pitchFamily="34" charset="0"/>
                <a:cs typeface="Arial" panose="020B0604020202020204" pitchFamily="34" charset="0"/>
              </a:defRPr>
            </a:lvl3pPr>
            <a:lvl4pPr marL="1600200" indent="-228600">
              <a:defRPr>
                <a:solidFill>
                  <a:schemeClr val="tx1"/>
                </a:solidFill>
                <a:latin typeface="Calibri" panose="020F0502020204030204" pitchFamily="34" charset="0"/>
                <a:cs typeface="Arial" panose="020B0604020202020204" pitchFamily="34" charset="0"/>
              </a:defRPr>
            </a:lvl4pPr>
            <a:lvl5pPr marL="2057400" indent="-228600">
              <a:defRPr>
                <a:solidFill>
                  <a:schemeClr val="tx1"/>
                </a:solidFill>
                <a:latin typeface="Calibri" panose="020F050202020403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9pPr>
          </a:lstStyle>
          <a:p>
            <a:endParaRPr lang="en-US" altLang="en-US"/>
          </a:p>
        </p:txBody>
      </p:sp>
      <p:pic>
        <p:nvPicPr>
          <p:cNvPr id="23561" name="Picture 9" descr="Image result for conflict"/>
          <p:cNvPicPr>
            <a:picLocks noChangeAspect="1" noChangeArrowheads="1" noCrop="1"/>
          </p:cNvPicPr>
          <p:nvPr/>
        </p:nvPicPr>
        <p:blipFill>
          <a:blip r:embed="rId3">
            <a:extLst>
              <a:ext uri="{28A0092B-C50C-407E-A947-70E740481C1C}">
                <a14:useLocalDpi xmlns:a14="http://schemas.microsoft.com/office/drawing/2010/main" val="0"/>
              </a:ext>
            </a:extLst>
          </a:blip>
          <a:srcRect/>
          <a:stretch>
            <a:fillRect/>
          </a:stretch>
        </p:blipFill>
        <p:spPr bwMode="auto">
          <a:xfrm>
            <a:off x="4805265" y="302312"/>
            <a:ext cx="3405674" cy="2179631"/>
          </a:xfrm>
          <a:prstGeom prst="rect">
            <a:avLst/>
          </a:prstGeom>
          <a:noFill/>
          <a:effectLst>
            <a:softEdge rad="0"/>
          </a:effectLst>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bg>
      <p:bgPr>
        <a:blipFill dpi="0" rotWithShape="0">
          <a:blip r:embed="rId3"/>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rtlCol="0">
            <a:normAutofit/>
          </a:bodyPr>
          <a:lstStyle/>
          <a:p>
            <a:pPr fontAlgn="auto">
              <a:spcAft>
                <a:spcPts val="0"/>
              </a:spcAft>
              <a:defRPr/>
            </a:pPr>
            <a:r>
              <a:rPr lang="en-US" sz="4000" b="1" dirty="0"/>
              <a:t>Storming, Forming, and Norming….</a:t>
            </a:r>
            <a:endParaRPr lang="en-US" sz="2000" b="1" dirty="0"/>
          </a:p>
        </p:txBody>
      </p:sp>
      <p:sp>
        <p:nvSpPr>
          <p:cNvPr id="24579" name="Content Placeholder 2"/>
          <p:cNvSpPr>
            <a:spLocks noGrp="1"/>
          </p:cNvSpPr>
          <p:nvPr>
            <p:ph idx="1"/>
          </p:nvPr>
        </p:nvSpPr>
        <p:spPr>
          <a:xfrm>
            <a:off x="703295" y="3498980"/>
            <a:ext cx="7886700" cy="3359020"/>
          </a:xfrm>
        </p:spPr>
        <p:txBody>
          <a:bodyPr/>
          <a:lstStyle/>
          <a:p>
            <a:r>
              <a:rPr lang="en-US" altLang="en-US" sz="2400" dirty="0"/>
              <a:t>Community Access invested $12,000 to have the Peace Institute create a two day workshop to help the group focus on communication and conflict resolution.</a:t>
            </a:r>
          </a:p>
          <a:p>
            <a:r>
              <a:rPr lang="en-US" altLang="en-US" sz="2400" dirty="0"/>
              <a:t>PPAG members used their personal skills and new communication skills to bond and be able to work together.</a:t>
            </a:r>
          </a:p>
          <a:p>
            <a:r>
              <a:rPr lang="en-US" altLang="en-US" sz="2400" dirty="0"/>
              <a:t>PPAG created four major projects within two and a half years.</a:t>
            </a:r>
          </a:p>
          <a:p>
            <a:endParaRPr lang="en-US" altLang="en-US" dirty="0"/>
          </a:p>
        </p:txBody>
      </p:sp>
      <p:sp>
        <p:nvSpPr>
          <p:cNvPr id="24580" name="TextBox 3"/>
          <p:cNvSpPr txBox="1">
            <a:spLocks noChangeArrowheads="1"/>
          </p:cNvSpPr>
          <p:nvPr/>
        </p:nvSpPr>
        <p:spPr bwMode="auto">
          <a:xfrm>
            <a:off x="1956116" y="512099"/>
            <a:ext cx="1852491" cy="10292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a:solidFill>
                  <a:schemeClr val="tx1"/>
                </a:solidFill>
                <a:latin typeface="Calibri" panose="020F0502020204030204" pitchFamily="34" charset="0"/>
                <a:cs typeface="Arial" panose="020B0604020202020204" pitchFamily="34" charset="0"/>
              </a:defRPr>
            </a:lvl1pPr>
            <a:lvl2pPr marL="742950" indent="-285750">
              <a:defRPr>
                <a:solidFill>
                  <a:schemeClr val="tx1"/>
                </a:solidFill>
                <a:latin typeface="Calibri" panose="020F0502020204030204" pitchFamily="34" charset="0"/>
                <a:cs typeface="Arial" panose="020B0604020202020204" pitchFamily="34" charset="0"/>
              </a:defRPr>
            </a:lvl2pPr>
            <a:lvl3pPr marL="1143000" indent="-228600">
              <a:defRPr>
                <a:solidFill>
                  <a:schemeClr val="tx1"/>
                </a:solidFill>
                <a:latin typeface="Calibri" panose="020F0502020204030204" pitchFamily="34" charset="0"/>
                <a:cs typeface="Arial" panose="020B0604020202020204" pitchFamily="34" charset="0"/>
              </a:defRPr>
            </a:lvl3pPr>
            <a:lvl4pPr marL="1600200" indent="-228600">
              <a:defRPr>
                <a:solidFill>
                  <a:schemeClr val="tx1"/>
                </a:solidFill>
                <a:latin typeface="Calibri" panose="020F0502020204030204" pitchFamily="34" charset="0"/>
                <a:cs typeface="Arial" panose="020B0604020202020204" pitchFamily="34" charset="0"/>
              </a:defRPr>
            </a:lvl4pPr>
            <a:lvl5pPr marL="2057400" indent="-228600">
              <a:defRPr>
                <a:solidFill>
                  <a:schemeClr val="tx1"/>
                </a:solidFill>
                <a:latin typeface="Calibri" panose="020F050202020403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9pPr>
          </a:lstStyle>
          <a:p>
            <a:endParaRPr lang="en-US" altLang="en-US"/>
          </a:p>
        </p:txBody>
      </p:sp>
      <p:pic>
        <p:nvPicPr>
          <p:cNvPr id="24583" name="Picture 7" descr="Image result for ny peace institute pn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388636" y="1460831"/>
            <a:ext cx="4002832" cy="1924973"/>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21506" name="Title 1"/>
          <p:cNvSpPr>
            <a:spLocks noGrp="1"/>
          </p:cNvSpPr>
          <p:nvPr>
            <p:ph type="title"/>
          </p:nvPr>
        </p:nvSpPr>
        <p:spPr>
          <a:xfrm>
            <a:off x="628650" y="195263"/>
            <a:ext cx="7886700" cy="900112"/>
          </a:xfrm>
        </p:spPr>
        <p:txBody>
          <a:bodyPr/>
          <a:lstStyle/>
          <a:p>
            <a:r>
              <a:rPr lang="en-US" altLang="en-US" sz="4000" b="1" dirty="0"/>
              <a:t>Look at us now!</a:t>
            </a:r>
          </a:p>
        </p:txBody>
      </p:sp>
      <p:sp>
        <p:nvSpPr>
          <p:cNvPr id="21507" name="Content Placeholder 2"/>
          <p:cNvSpPr>
            <a:spLocks noGrp="1"/>
          </p:cNvSpPr>
          <p:nvPr>
            <p:ph idx="1"/>
          </p:nvPr>
        </p:nvSpPr>
        <p:spPr>
          <a:xfrm>
            <a:off x="495301" y="1222465"/>
            <a:ext cx="3527298" cy="4708525"/>
          </a:xfrm>
        </p:spPr>
        <p:txBody>
          <a:bodyPr/>
          <a:lstStyle/>
          <a:p>
            <a:r>
              <a:rPr lang="en-US" altLang="en-US" sz="1600" dirty="0">
                <a:latin typeface="Verdana" panose="020B0604030504040204" pitchFamily="34" charset="0"/>
                <a:ea typeface="Verdana" panose="020B0604030504040204" pitchFamily="34" charset="0"/>
                <a:cs typeface="Verdana" panose="020B0604030504040204" pitchFamily="34" charset="0"/>
              </a:rPr>
              <a:t>PPAG meets monthly. About 13 to 18 PPAG members participate in each meeting. </a:t>
            </a:r>
          </a:p>
          <a:p>
            <a:r>
              <a:rPr lang="en-US" altLang="en-US" sz="1600" dirty="0">
                <a:latin typeface="Verdana" panose="020B0604030504040204" pitchFamily="34" charset="0"/>
                <a:ea typeface="Verdana" panose="020B0604030504040204" pitchFamily="34" charset="0"/>
                <a:cs typeface="Verdana" panose="020B0604030504040204" pitchFamily="34" charset="0"/>
              </a:rPr>
              <a:t>A core group of 12 PPAG members attend every meeting.</a:t>
            </a:r>
          </a:p>
          <a:p>
            <a:r>
              <a:rPr lang="en-US" altLang="en-US" sz="1600" dirty="0">
                <a:latin typeface="Verdana" panose="020B0604030504040204" pitchFamily="34" charset="0"/>
                <a:ea typeface="Verdana" panose="020B0604030504040204" pitchFamily="34" charset="0"/>
                <a:cs typeface="Verdana" panose="020B0604030504040204" pitchFamily="34" charset="0"/>
              </a:rPr>
              <a:t>PPAG chooses a facilitator for each meeting. We read minutes of last meeting. PPAG makes changes to Agenda suggested by staff.</a:t>
            </a:r>
          </a:p>
          <a:p>
            <a:r>
              <a:rPr lang="en-US" altLang="en-US" sz="1600" dirty="0">
                <a:latin typeface="Verdana" panose="020B0604030504040204" pitchFamily="34" charset="0"/>
                <a:ea typeface="Verdana" panose="020B0604030504040204" pitchFamily="34" charset="0"/>
                <a:cs typeface="Verdana" panose="020B0604030504040204" pitchFamily="34" charset="0"/>
              </a:rPr>
              <a:t>PPAG generally works on a decision until everyone agrees.</a:t>
            </a:r>
          </a:p>
          <a:p>
            <a:r>
              <a:rPr lang="en-US" altLang="en-US" sz="1600" dirty="0">
                <a:latin typeface="Verdana" panose="020B0604030504040204" pitchFamily="34" charset="0"/>
                <a:ea typeface="Verdana" panose="020B0604030504040204" pitchFamily="34" charset="0"/>
                <a:cs typeface="Verdana" panose="020B0604030504040204" pitchFamily="34" charset="0"/>
              </a:rPr>
              <a:t>We may be filmed for a video with staff help. Such as video clips for the staff tenant communication video PPAG suggested and designed.</a:t>
            </a:r>
          </a:p>
        </p:txBody>
      </p:sp>
      <p:pic>
        <p:nvPicPr>
          <p:cNvPr id="3" name="Picture 2"/>
          <p:cNvPicPr>
            <a:picLocks noChangeAspect="1"/>
          </p:cNvPicPr>
          <p:nvPr/>
        </p:nvPicPr>
        <p:blipFill>
          <a:blip r:embed="rId3"/>
          <a:stretch>
            <a:fillRect/>
          </a:stretch>
        </p:blipFill>
        <p:spPr>
          <a:xfrm>
            <a:off x="4022599" y="1213970"/>
            <a:ext cx="4492751" cy="3091237"/>
          </a:xfrm>
          <a:prstGeom prst="rect">
            <a:avLst/>
          </a:prstGeom>
          <a:effectLst>
            <a:softEdge rad="431800"/>
          </a:effectLst>
        </p:spPr>
      </p:pic>
      <p:pic>
        <p:nvPicPr>
          <p:cNvPr id="6" name="Picture 5"/>
          <p:cNvPicPr>
            <a:picLocks noChangeAspect="1"/>
          </p:cNvPicPr>
          <p:nvPr/>
        </p:nvPicPr>
        <p:blipFill>
          <a:blip r:embed="rId4"/>
          <a:stretch>
            <a:fillRect/>
          </a:stretch>
        </p:blipFill>
        <p:spPr>
          <a:xfrm>
            <a:off x="4489837" y="3576727"/>
            <a:ext cx="3710676" cy="2476434"/>
          </a:xfrm>
          <a:prstGeom prst="rect">
            <a:avLst/>
          </a:prstGeom>
          <a:effectLst>
            <a:softEdge rad="254000"/>
          </a:effectLst>
        </p:spPr>
      </p:pic>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21506" name="Title 1"/>
          <p:cNvSpPr>
            <a:spLocks noGrp="1"/>
          </p:cNvSpPr>
          <p:nvPr>
            <p:ph type="title"/>
          </p:nvPr>
        </p:nvSpPr>
        <p:spPr>
          <a:xfrm>
            <a:off x="628650" y="195263"/>
            <a:ext cx="7886700" cy="900112"/>
          </a:xfrm>
        </p:spPr>
        <p:txBody>
          <a:bodyPr/>
          <a:lstStyle/>
          <a:p>
            <a:r>
              <a:rPr lang="en-US" altLang="en-US" sz="4000" b="1" dirty="0"/>
              <a:t>Look at us now!</a:t>
            </a:r>
          </a:p>
        </p:txBody>
      </p:sp>
      <p:sp>
        <p:nvSpPr>
          <p:cNvPr id="21507" name="Content Placeholder 2"/>
          <p:cNvSpPr>
            <a:spLocks noGrp="1"/>
          </p:cNvSpPr>
          <p:nvPr>
            <p:ph idx="1"/>
          </p:nvPr>
        </p:nvSpPr>
        <p:spPr>
          <a:xfrm>
            <a:off x="468394" y="1018096"/>
            <a:ext cx="3519144" cy="4887356"/>
          </a:xfrm>
        </p:spPr>
        <p:txBody>
          <a:bodyPr/>
          <a:lstStyle/>
          <a:p>
            <a:endParaRPr lang="en-US" altLang="en-US" sz="1600" dirty="0">
              <a:latin typeface="Verdana" panose="020B0604030504040204" pitchFamily="34" charset="0"/>
              <a:ea typeface="Verdana" panose="020B0604030504040204" pitchFamily="34" charset="0"/>
              <a:cs typeface="Verdana" panose="020B0604030504040204" pitchFamily="34" charset="0"/>
            </a:endParaRPr>
          </a:p>
          <a:p>
            <a:r>
              <a:rPr lang="en-US" altLang="en-US" sz="1400" dirty="0">
                <a:latin typeface="Verdana" panose="020B0604030504040204" pitchFamily="34" charset="0"/>
                <a:ea typeface="Verdana" panose="020B0604030504040204" pitchFamily="34" charset="0"/>
                <a:cs typeface="Verdana" panose="020B0604030504040204" pitchFamily="34" charset="0"/>
              </a:rPr>
              <a:t>PPAG may listen to speakers from Community Access staff, like what is CA Harm Reduction Policy all about. Speakers are chosen by PPAG.</a:t>
            </a:r>
            <a:endParaRPr lang="en-US" altLang="en-US" sz="1400" dirty="0"/>
          </a:p>
          <a:p>
            <a:r>
              <a:rPr lang="en-US" altLang="en-US" sz="1400" dirty="0">
                <a:latin typeface="Verdana" panose="020B0604030504040204" pitchFamily="34" charset="0"/>
                <a:ea typeface="Verdana" panose="020B0604030504040204" pitchFamily="34" charset="0"/>
                <a:cs typeface="Verdana" panose="020B0604030504040204" pitchFamily="34" charset="0"/>
              </a:rPr>
              <a:t>At the end of the meeting PPAG shares concerns of tenants in their buildings and participants in other programs and we brainstorm on how to resolve issues. </a:t>
            </a:r>
          </a:p>
          <a:p>
            <a:r>
              <a:rPr lang="en-US" altLang="en-US" sz="1400" dirty="0">
                <a:latin typeface="Verdana" panose="020B0604030504040204" pitchFamily="34" charset="0"/>
                <a:ea typeface="Verdana" panose="020B0604030504040204" pitchFamily="34" charset="0"/>
                <a:cs typeface="Verdana" panose="020B0604030504040204" pitchFamily="34" charset="0"/>
              </a:rPr>
              <a:t>PPAG meet with senior management 3 or 4 times a year to get the okay for PPAG programs and hear what senior management is working on.</a:t>
            </a:r>
          </a:p>
          <a:p>
            <a:r>
              <a:rPr lang="en-US" altLang="en-US" sz="1400" dirty="0">
                <a:latin typeface="Verdana" panose="020B0604030504040204" pitchFamily="34" charset="0"/>
                <a:ea typeface="Verdana" panose="020B0604030504040204" pitchFamily="34" charset="0"/>
                <a:cs typeface="Verdana" panose="020B0604030504040204" pitchFamily="34" charset="0"/>
              </a:rPr>
              <a:t>PPAG often meets an additional time a month to work on a project, like filming a video or making decisions on applicants for one of our programs.</a:t>
            </a:r>
          </a:p>
          <a:p>
            <a:endParaRPr lang="en-US" altLang="en-US" sz="1400" dirty="0">
              <a:latin typeface="Verdana" panose="020B0604030504040204" pitchFamily="34" charset="0"/>
              <a:ea typeface="Verdana" panose="020B0604030504040204" pitchFamily="34" charset="0"/>
              <a:cs typeface="Verdana" panose="020B0604030504040204" pitchFamily="34" charset="0"/>
            </a:endParaRPr>
          </a:p>
        </p:txBody>
      </p:sp>
      <p:pic>
        <p:nvPicPr>
          <p:cNvPr id="3" name="Picture 2"/>
          <p:cNvPicPr>
            <a:picLocks noChangeAspect="1"/>
          </p:cNvPicPr>
          <p:nvPr/>
        </p:nvPicPr>
        <p:blipFill>
          <a:blip r:embed="rId3"/>
          <a:stretch>
            <a:fillRect/>
          </a:stretch>
        </p:blipFill>
        <p:spPr>
          <a:xfrm>
            <a:off x="4506012" y="1259628"/>
            <a:ext cx="4201222" cy="2803816"/>
          </a:xfrm>
          <a:prstGeom prst="rect">
            <a:avLst/>
          </a:prstGeom>
          <a:effectLst>
            <a:softEdge rad="139700"/>
          </a:effectLst>
        </p:spPr>
      </p:pic>
      <p:pic>
        <p:nvPicPr>
          <p:cNvPr id="7" name="Picture 6"/>
          <p:cNvPicPr>
            <a:picLocks noChangeAspect="1"/>
          </p:cNvPicPr>
          <p:nvPr/>
        </p:nvPicPr>
        <p:blipFill>
          <a:blip r:embed="rId4"/>
          <a:stretch>
            <a:fillRect/>
          </a:stretch>
        </p:blipFill>
        <p:spPr>
          <a:xfrm>
            <a:off x="4858093" y="3461774"/>
            <a:ext cx="3497059" cy="2333870"/>
          </a:xfrm>
          <a:prstGeom prst="rect">
            <a:avLst/>
          </a:prstGeom>
          <a:effectLst>
            <a:softEdge rad="266700"/>
          </a:effectLst>
        </p:spPr>
      </p:pic>
    </p:spTree>
    <p:extLst>
      <p:ext uri="{BB962C8B-B14F-4D97-AF65-F5344CB8AC3E}">
        <p14:creationId xmlns:p14="http://schemas.microsoft.com/office/powerpoint/2010/main" val="1823349603"/>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25602" name="Title 1"/>
          <p:cNvSpPr>
            <a:spLocks noGrp="1"/>
          </p:cNvSpPr>
          <p:nvPr>
            <p:ph type="title"/>
          </p:nvPr>
        </p:nvSpPr>
        <p:spPr>
          <a:xfrm>
            <a:off x="628650" y="338138"/>
            <a:ext cx="7886700" cy="617537"/>
          </a:xfrm>
        </p:spPr>
        <p:txBody>
          <a:bodyPr/>
          <a:lstStyle/>
          <a:p>
            <a:r>
              <a:rPr lang="en-US" altLang="en-US" sz="4000" b="1" dirty="0"/>
              <a:t>Acting as Liaisons</a:t>
            </a:r>
          </a:p>
        </p:txBody>
      </p:sp>
      <p:sp>
        <p:nvSpPr>
          <p:cNvPr id="3" name="Content Placeholder 2"/>
          <p:cNvSpPr>
            <a:spLocks noGrp="1"/>
          </p:cNvSpPr>
          <p:nvPr>
            <p:ph idx="1"/>
          </p:nvPr>
        </p:nvSpPr>
        <p:spPr>
          <a:xfrm>
            <a:off x="537709" y="1641702"/>
            <a:ext cx="4531179" cy="4544170"/>
          </a:xfrm>
        </p:spPr>
        <p:txBody>
          <a:bodyPr rtlCol="0">
            <a:normAutofit fontScale="62500" lnSpcReduction="20000"/>
          </a:bodyPr>
          <a:lstStyle/>
          <a:p>
            <a:pPr fontAlgn="auto">
              <a:spcAft>
                <a:spcPts val="0"/>
              </a:spcAft>
              <a:defRPr/>
            </a:pPr>
            <a:r>
              <a:rPr lang="en-US" dirty="0"/>
              <a:t>PPAG members act as liaisons between Tenants/Program Participants and Community Access’ Senior Management.</a:t>
            </a:r>
          </a:p>
          <a:p>
            <a:pPr fontAlgn="auto">
              <a:spcAft>
                <a:spcPts val="0"/>
              </a:spcAft>
              <a:defRPr/>
            </a:pPr>
            <a:r>
              <a:rPr lang="en-US" dirty="0"/>
              <a:t>PPAG invites various Community Access staff to join PPAG meetings to explain what is happening in the agency.</a:t>
            </a:r>
          </a:p>
          <a:p>
            <a:pPr fontAlgn="auto">
              <a:spcAft>
                <a:spcPts val="0"/>
              </a:spcAft>
              <a:defRPr/>
            </a:pPr>
            <a:r>
              <a:rPr lang="en-US" dirty="0"/>
              <a:t>PPAG members take information back to other tenants through presenting at tenant meetings in each building and sharing information one on one with other tenants.</a:t>
            </a:r>
          </a:p>
          <a:p>
            <a:pPr fontAlgn="auto">
              <a:spcAft>
                <a:spcPts val="0"/>
              </a:spcAft>
              <a:defRPr/>
            </a:pPr>
            <a:r>
              <a:rPr lang="en-US" dirty="0"/>
              <a:t>PPAG members also collect information from tenants and programs  and bring that back to their PPAG meetings which gets shared with Community Access Senior Management.</a:t>
            </a:r>
          </a:p>
          <a:p>
            <a:pPr fontAlgn="auto">
              <a:spcAft>
                <a:spcPts val="0"/>
              </a:spcAft>
              <a:defRPr/>
            </a:pPr>
            <a:r>
              <a:rPr lang="en-US" dirty="0"/>
              <a:t>Here are PPAG in their own words: </a:t>
            </a:r>
            <a:r>
              <a:rPr lang="en-US" dirty="0">
                <a:hlinkClick r:id="rId3"/>
              </a:rPr>
              <a:t>https://www.youtube.com/watch?v=UZ5ltCLqeM4</a:t>
            </a:r>
            <a:endParaRPr lang="en-US" dirty="0"/>
          </a:p>
          <a:p>
            <a:pPr fontAlgn="auto">
              <a:spcAft>
                <a:spcPts val="0"/>
              </a:spcAft>
              <a:defRPr/>
            </a:pPr>
            <a:endParaRPr lang="en-US" dirty="0"/>
          </a:p>
        </p:txBody>
      </p:sp>
      <p:sp>
        <p:nvSpPr>
          <p:cNvPr id="25605" name="TextBox 4"/>
          <p:cNvSpPr txBox="1">
            <a:spLocks noChangeArrowheads="1"/>
          </p:cNvSpPr>
          <p:nvPr/>
        </p:nvSpPr>
        <p:spPr bwMode="auto">
          <a:xfrm>
            <a:off x="5068888" y="1660525"/>
            <a:ext cx="2476500"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Calibri" panose="020F0502020204030204" pitchFamily="34" charset="0"/>
                <a:cs typeface="Arial" panose="020B0604020202020204" pitchFamily="34" charset="0"/>
              </a:defRPr>
            </a:lvl1pPr>
            <a:lvl2pPr marL="742950" indent="-285750">
              <a:defRPr>
                <a:solidFill>
                  <a:schemeClr val="tx1"/>
                </a:solidFill>
                <a:latin typeface="Calibri" panose="020F0502020204030204" pitchFamily="34" charset="0"/>
                <a:cs typeface="Arial" panose="020B0604020202020204" pitchFamily="34" charset="0"/>
              </a:defRPr>
            </a:lvl2pPr>
            <a:lvl3pPr marL="1143000" indent="-228600">
              <a:defRPr>
                <a:solidFill>
                  <a:schemeClr val="tx1"/>
                </a:solidFill>
                <a:latin typeface="Calibri" panose="020F0502020204030204" pitchFamily="34" charset="0"/>
                <a:cs typeface="Arial" panose="020B0604020202020204" pitchFamily="34" charset="0"/>
              </a:defRPr>
            </a:lvl3pPr>
            <a:lvl4pPr marL="1600200" indent="-228600">
              <a:defRPr>
                <a:solidFill>
                  <a:schemeClr val="tx1"/>
                </a:solidFill>
                <a:latin typeface="Calibri" panose="020F0502020204030204" pitchFamily="34" charset="0"/>
                <a:cs typeface="Arial" panose="020B0604020202020204" pitchFamily="34" charset="0"/>
              </a:defRPr>
            </a:lvl4pPr>
            <a:lvl5pPr marL="2057400" indent="-228600">
              <a:defRPr>
                <a:solidFill>
                  <a:schemeClr val="tx1"/>
                </a:solidFill>
                <a:latin typeface="Calibri" panose="020F050202020403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9pPr>
          </a:lstStyle>
          <a:p>
            <a:endParaRPr lang="en-US" altLang="en-US"/>
          </a:p>
        </p:txBody>
      </p:sp>
      <p:pic>
        <p:nvPicPr>
          <p:cNvPr id="25608" name="Picture 8" descr="Image result for entech boile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431561" y="736632"/>
            <a:ext cx="2935375" cy="5216298"/>
          </a:xfrm>
          <a:prstGeom prst="rect">
            <a:avLst/>
          </a:prstGeom>
          <a:noFill/>
          <a:effectLst>
            <a:softEdge rad="241300"/>
          </a:effectLst>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20482" name="Title 1"/>
          <p:cNvSpPr>
            <a:spLocks noGrp="1"/>
          </p:cNvSpPr>
          <p:nvPr>
            <p:ph type="title"/>
          </p:nvPr>
        </p:nvSpPr>
        <p:spPr>
          <a:xfrm>
            <a:off x="628650" y="365125"/>
            <a:ext cx="7886700" cy="1055688"/>
          </a:xfrm>
        </p:spPr>
        <p:txBody>
          <a:bodyPr/>
          <a:lstStyle/>
          <a:p>
            <a:r>
              <a:rPr lang="en-US" altLang="en-US" sz="4000" b="1" dirty="0"/>
              <a:t>Who benefits from a Program Participant Advisory Group?</a:t>
            </a:r>
          </a:p>
        </p:txBody>
      </p:sp>
      <p:sp>
        <p:nvSpPr>
          <p:cNvPr id="3" name="Content Placeholder 2"/>
          <p:cNvSpPr>
            <a:spLocks noGrp="1"/>
          </p:cNvSpPr>
          <p:nvPr>
            <p:ph idx="1"/>
          </p:nvPr>
        </p:nvSpPr>
        <p:spPr>
          <a:xfrm>
            <a:off x="628650" y="1825625"/>
            <a:ext cx="3878036" cy="4351338"/>
          </a:xfrm>
        </p:spPr>
        <p:txBody>
          <a:bodyPr rtlCol="0">
            <a:normAutofit/>
          </a:bodyPr>
          <a:lstStyle/>
          <a:p>
            <a:pPr marL="0" indent="0" fontAlgn="auto">
              <a:spcAft>
                <a:spcPts val="0"/>
              </a:spcAft>
              <a:buNone/>
              <a:defRPr/>
            </a:pPr>
            <a:r>
              <a:rPr lang="en-US" sz="2400" b="1" dirty="0"/>
              <a:t>PPAG members</a:t>
            </a:r>
          </a:p>
          <a:p>
            <a:pPr lvl="1" fontAlgn="auto">
              <a:spcAft>
                <a:spcPts val="0"/>
              </a:spcAft>
              <a:defRPr/>
            </a:pPr>
            <a:r>
              <a:rPr lang="en-US" sz="1800" dirty="0"/>
              <a:t>Feeling of empowerment  -Reading minutes of meetings and being personally enriched by giving us , the PPAG, self-confidence</a:t>
            </a:r>
          </a:p>
          <a:p>
            <a:pPr lvl="1" fontAlgn="auto">
              <a:spcAft>
                <a:spcPts val="0"/>
              </a:spcAft>
              <a:defRPr/>
            </a:pPr>
            <a:r>
              <a:rPr lang="en-US" sz="1800" dirty="0"/>
              <a:t>Learning to brainstorm and create new programs</a:t>
            </a:r>
          </a:p>
          <a:p>
            <a:pPr lvl="1" fontAlgn="auto">
              <a:spcAft>
                <a:spcPts val="0"/>
              </a:spcAft>
              <a:defRPr/>
            </a:pPr>
            <a:r>
              <a:rPr lang="en-US" sz="1800" dirty="0"/>
              <a:t>Participating in an agency coming together, together anything is possible.</a:t>
            </a:r>
          </a:p>
          <a:p>
            <a:pPr lvl="1" fontAlgn="auto">
              <a:spcAft>
                <a:spcPts val="0"/>
              </a:spcAft>
              <a:defRPr/>
            </a:pPr>
            <a:r>
              <a:rPr lang="en-US" sz="1800" dirty="0"/>
              <a:t>Gives us a direct line to senior management.</a:t>
            </a:r>
          </a:p>
          <a:p>
            <a:pPr marL="0" indent="0" fontAlgn="auto">
              <a:spcAft>
                <a:spcPts val="0"/>
              </a:spcAft>
              <a:buNone/>
              <a:defRPr/>
            </a:pPr>
            <a:endParaRPr lang="en-US" dirty="0"/>
          </a:p>
        </p:txBody>
      </p:sp>
      <p:sp>
        <p:nvSpPr>
          <p:cNvPr id="20484" name="TextBox 3"/>
          <p:cNvSpPr txBox="1">
            <a:spLocks noChangeArrowheads="1"/>
          </p:cNvSpPr>
          <p:nvPr/>
        </p:nvSpPr>
        <p:spPr bwMode="auto">
          <a:xfrm>
            <a:off x="2654300" y="1304925"/>
            <a:ext cx="2489200"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Calibri" panose="020F0502020204030204" pitchFamily="34" charset="0"/>
                <a:cs typeface="Arial" panose="020B0604020202020204" pitchFamily="34" charset="0"/>
              </a:defRPr>
            </a:lvl1pPr>
            <a:lvl2pPr marL="742950" indent="-285750">
              <a:defRPr>
                <a:solidFill>
                  <a:schemeClr val="tx1"/>
                </a:solidFill>
                <a:latin typeface="Calibri" panose="020F0502020204030204" pitchFamily="34" charset="0"/>
                <a:cs typeface="Arial" panose="020B0604020202020204" pitchFamily="34" charset="0"/>
              </a:defRPr>
            </a:lvl2pPr>
            <a:lvl3pPr marL="1143000" indent="-228600">
              <a:defRPr>
                <a:solidFill>
                  <a:schemeClr val="tx1"/>
                </a:solidFill>
                <a:latin typeface="Calibri" panose="020F0502020204030204" pitchFamily="34" charset="0"/>
                <a:cs typeface="Arial" panose="020B0604020202020204" pitchFamily="34" charset="0"/>
              </a:defRPr>
            </a:lvl3pPr>
            <a:lvl4pPr marL="1600200" indent="-228600">
              <a:defRPr>
                <a:solidFill>
                  <a:schemeClr val="tx1"/>
                </a:solidFill>
                <a:latin typeface="Calibri" panose="020F0502020204030204" pitchFamily="34" charset="0"/>
                <a:cs typeface="Arial" panose="020B0604020202020204" pitchFamily="34" charset="0"/>
              </a:defRPr>
            </a:lvl4pPr>
            <a:lvl5pPr marL="2057400" indent="-228600">
              <a:defRPr>
                <a:solidFill>
                  <a:schemeClr val="tx1"/>
                </a:solidFill>
                <a:latin typeface="Calibri" panose="020F050202020403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9pPr>
          </a:lstStyle>
          <a:p>
            <a:endParaRPr lang="en-US" altLang="en-US"/>
          </a:p>
        </p:txBody>
      </p:sp>
      <p:pic>
        <p:nvPicPr>
          <p:cNvPr id="20487" name="Picture 7" descr="Image may contain: 1 person, smiling, outdoor and natur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305425" y="1489869"/>
            <a:ext cx="3048000" cy="4572000"/>
          </a:xfrm>
          <a:prstGeom prst="rect">
            <a:avLst/>
          </a:prstGeom>
          <a:noFill/>
          <a:effectLst>
            <a:softEdge rad="165100"/>
          </a:effectLst>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20482" name="Title 1"/>
          <p:cNvSpPr>
            <a:spLocks noGrp="1"/>
          </p:cNvSpPr>
          <p:nvPr>
            <p:ph type="title"/>
          </p:nvPr>
        </p:nvSpPr>
        <p:spPr>
          <a:xfrm>
            <a:off x="628650" y="111521"/>
            <a:ext cx="7886700" cy="1055688"/>
          </a:xfrm>
        </p:spPr>
        <p:txBody>
          <a:bodyPr/>
          <a:lstStyle/>
          <a:p>
            <a:r>
              <a:rPr lang="en-US" altLang="en-US" sz="4000" b="1" dirty="0"/>
              <a:t>Who benefits from a Program Participant Advisory Group?</a:t>
            </a:r>
          </a:p>
        </p:txBody>
      </p:sp>
      <p:sp>
        <p:nvSpPr>
          <p:cNvPr id="3" name="Content Placeholder 2"/>
          <p:cNvSpPr>
            <a:spLocks noGrp="1"/>
          </p:cNvSpPr>
          <p:nvPr>
            <p:ph idx="1"/>
          </p:nvPr>
        </p:nvSpPr>
        <p:spPr>
          <a:xfrm>
            <a:off x="5647196" y="1304925"/>
            <a:ext cx="3340504" cy="6181724"/>
          </a:xfrm>
        </p:spPr>
        <p:txBody>
          <a:bodyPr rtlCol="0">
            <a:normAutofit/>
          </a:bodyPr>
          <a:lstStyle/>
          <a:p>
            <a:pPr marL="0" indent="0" fontAlgn="auto">
              <a:spcAft>
                <a:spcPts val="0"/>
              </a:spcAft>
              <a:buNone/>
              <a:defRPr/>
            </a:pPr>
            <a:r>
              <a:rPr lang="en-US" sz="2400" b="1" dirty="0"/>
              <a:t>Community Access: </a:t>
            </a:r>
          </a:p>
          <a:p>
            <a:pPr marL="0" indent="0" fontAlgn="auto">
              <a:spcAft>
                <a:spcPts val="0"/>
              </a:spcAft>
              <a:buNone/>
              <a:defRPr/>
            </a:pPr>
            <a:r>
              <a:rPr lang="en-US" sz="1800" dirty="0"/>
              <a:t>Having liaisons to program participants in most buildings and programs</a:t>
            </a:r>
          </a:p>
          <a:p>
            <a:pPr lvl="1" fontAlgn="auto">
              <a:spcAft>
                <a:spcPts val="0"/>
              </a:spcAft>
              <a:defRPr/>
            </a:pPr>
            <a:r>
              <a:rPr lang="en-US" sz="1800" dirty="0"/>
              <a:t>Gaining information on what is happening in buildings and programs</a:t>
            </a:r>
          </a:p>
          <a:p>
            <a:pPr lvl="1" fontAlgn="auto">
              <a:spcAft>
                <a:spcPts val="0"/>
              </a:spcAft>
              <a:defRPr/>
            </a:pPr>
            <a:r>
              <a:rPr lang="en-US" sz="1800" dirty="0"/>
              <a:t>Community Access senior management gets sounding board on new ideas</a:t>
            </a:r>
          </a:p>
          <a:p>
            <a:pPr lvl="1" fontAlgn="auto">
              <a:spcAft>
                <a:spcPts val="0"/>
              </a:spcAft>
              <a:defRPr/>
            </a:pPr>
            <a:r>
              <a:rPr lang="en-US" sz="1800" dirty="0"/>
              <a:t>Programs get created by PPAG that  staff never imagined</a:t>
            </a:r>
          </a:p>
          <a:p>
            <a:pPr lvl="1" fontAlgn="auto">
              <a:spcAft>
                <a:spcPts val="0"/>
              </a:spcAft>
              <a:defRPr/>
            </a:pPr>
            <a:r>
              <a:rPr lang="en-US" sz="1800" dirty="0"/>
              <a:t>Creating bonds, rapport and trust between PPAG members and senior management.</a:t>
            </a:r>
          </a:p>
          <a:p>
            <a:pPr fontAlgn="auto">
              <a:spcAft>
                <a:spcPts val="0"/>
              </a:spcAft>
              <a:defRPr/>
            </a:pPr>
            <a:endParaRPr lang="en-US" dirty="0"/>
          </a:p>
        </p:txBody>
      </p:sp>
      <p:sp>
        <p:nvSpPr>
          <p:cNvPr id="20484" name="TextBox 3"/>
          <p:cNvSpPr txBox="1">
            <a:spLocks noChangeArrowheads="1"/>
          </p:cNvSpPr>
          <p:nvPr/>
        </p:nvSpPr>
        <p:spPr bwMode="auto">
          <a:xfrm>
            <a:off x="2654300" y="1304925"/>
            <a:ext cx="2489200"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Calibri" panose="020F0502020204030204" pitchFamily="34" charset="0"/>
                <a:cs typeface="Arial" panose="020B0604020202020204" pitchFamily="34" charset="0"/>
              </a:defRPr>
            </a:lvl1pPr>
            <a:lvl2pPr marL="742950" indent="-285750">
              <a:defRPr>
                <a:solidFill>
                  <a:schemeClr val="tx1"/>
                </a:solidFill>
                <a:latin typeface="Calibri" panose="020F0502020204030204" pitchFamily="34" charset="0"/>
                <a:cs typeface="Arial" panose="020B0604020202020204" pitchFamily="34" charset="0"/>
              </a:defRPr>
            </a:lvl2pPr>
            <a:lvl3pPr marL="1143000" indent="-228600">
              <a:defRPr>
                <a:solidFill>
                  <a:schemeClr val="tx1"/>
                </a:solidFill>
                <a:latin typeface="Calibri" panose="020F0502020204030204" pitchFamily="34" charset="0"/>
                <a:cs typeface="Arial" panose="020B0604020202020204" pitchFamily="34" charset="0"/>
              </a:defRPr>
            </a:lvl3pPr>
            <a:lvl4pPr marL="1600200" indent="-228600">
              <a:defRPr>
                <a:solidFill>
                  <a:schemeClr val="tx1"/>
                </a:solidFill>
                <a:latin typeface="Calibri" panose="020F0502020204030204" pitchFamily="34" charset="0"/>
                <a:cs typeface="Arial" panose="020B0604020202020204" pitchFamily="34" charset="0"/>
              </a:defRPr>
            </a:lvl4pPr>
            <a:lvl5pPr marL="2057400" indent="-228600">
              <a:defRPr>
                <a:solidFill>
                  <a:schemeClr val="tx1"/>
                </a:solidFill>
                <a:latin typeface="Calibri" panose="020F050202020403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9pPr>
          </a:lstStyle>
          <a:p>
            <a:endParaRPr lang="en-US" altLang="en-US"/>
          </a:p>
        </p:txBody>
      </p:sp>
      <p:pic>
        <p:nvPicPr>
          <p:cNvPr id="56330" name="Picture 10" descr="No automatic alt text available."/>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28370" y="2811029"/>
            <a:ext cx="2654463" cy="3416431"/>
          </a:xfrm>
          <a:prstGeom prst="rect">
            <a:avLst/>
          </a:prstGeom>
          <a:noFill/>
          <a:effectLst>
            <a:softEdge rad="254000"/>
          </a:effectLst>
          <a:extLst>
            <a:ext uri="{909E8E84-426E-40DD-AFC4-6F175D3DCCD1}">
              <a14:hiddenFill xmlns:a14="http://schemas.microsoft.com/office/drawing/2010/main">
                <a:solidFill>
                  <a:srgbClr val="FFFFFF"/>
                </a:solidFill>
              </a14:hiddenFill>
            </a:ext>
          </a:extLst>
        </p:spPr>
      </p:pic>
      <p:pic>
        <p:nvPicPr>
          <p:cNvPr id="56326" name="Picture 6" descr="Image may contain: 2 people, people sitting and closeup"/>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rot="726585">
            <a:off x="165972" y="1572715"/>
            <a:ext cx="5124143" cy="2995376"/>
          </a:xfrm>
          <a:prstGeom prst="rect">
            <a:avLst/>
          </a:prstGeom>
          <a:noFill/>
          <a:effectLst>
            <a:softEdge rad="381000"/>
          </a:effectLst>
          <a:extLst>
            <a:ext uri="{909E8E84-426E-40DD-AFC4-6F175D3DCCD1}">
              <a14:hiddenFill xmlns:a14="http://schemas.microsoft.com/office/drawing/2010/main">
                <a:solidFill>
                  <a:srgbClr val="FFFFFF"/>
                </a:solidFill>
              </a14:hiddenFill>
            </a:ext>
          </a:extLst>
        </p:spPr>
      </p:pic>
      <p:pic>
        <p:nvPicPr>
          <p:cNvPr id="56328" name="Picture 8" descr="Image may contain: 2 people"/>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381338" y="2811029"/>
            <a:ext cx="2762162" cy="4005285"/>
          </a:xfrm>
          <a:prstGeom prst="rect">
            <a:avLst/>
          </a:prstGeom>
          <a:noFill/>
          <a:effectLst>
            <a:softEdge rad="812800"/>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182668443"/>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bg>
      <p:bgPr>
        <a:blipFill dpi="0" rotWithShape="0">
          <a:blip r:embed="rId2"/>
          <a:srcRect/>
          <a:stretch>
            <a:fillRect/>
          </a:stretch>
        </a:blipFill>
        <a:effectLst/>
      </p:bgPr>
    </p:bg>
    <p:spTree>
      <p:nvGrpSpPr>
        <p:cNvPr id="1" name=""/>
        <p:cNvGrpSpPr/>
        <p:nvPr/>
      </p:nvGrpSpPr>
      <p:grpSpPr>
        <a:xfrm>
          <a:off x="0" y="0"/>
          <a:ext cx="0" cy="0"/>
          <a:chOff x="0" y="0"/>
          <a:chExt cx="0" cy="0"/>
        </a:xfrm>
      </p:grpSpPr>
      <p:pic>
        <p:nvPicPr>
          <p:cNvPr id="55298" name="Picture 2" descr="Image may contain: one or more people and text"/>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139619" y="1420813"/>
            <a:ext cx="4578922" cy="3148700"/>
          </a:xfrm>
          <a:prstGeom prst="rect">
            <a:avLst/>
          </a:prstGeom>
          <a:noFill/>
          <a:effectLst>
            <a:softEdge rad="279400"/>
          </a:effectLst>
          <a:extLst>
            <a:ext uri="{909E8E84-426E-40DD-AFC4-6F175D3DCCD1}">
              <a14:hiddenFill xmlns:a14="http://schemas.microsoft.com/office/drawing/2010/main">
                <a:solidFill>
                  <a:srgbClr val="FFFFFF"/>
                </a:solidFill>
              </a14:hiddenFill>
            </a:ext>
          </a:extLst>
        </p:spPr>
      </p:pic>
      <p:pic>
        <p:nvPicPr>
          <p:cNvPr id="55302" name="Picture 6" descr="Image may contain: 1 person, standing, suit and indoo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429080" y="3261745"/>
            <a:ext cx="2261837" cy="3083072"/>
          </a:xfrm>
          <a:prstGeom prst="rect">
            <a:avLst/>
          </a:prstGeom>
          <a:noFill/>
          <a:effectLst>
            <a:softEdge rad="63500"/>
          </a:effectLst>
          <a:extLst>
            <a:ext uri="{909E8E84-426E-40DD-AFC4-6F175D3DCCD1}">
              <a14:hiddenFill xmlns:a14="http://schemas.microsoft.com/office/drawing/2010/main">
                <a:solidFill>
                  <a:srgbClr val="FFFFFF"/>
                </a:solidFill>
              </a14:hiddenFill>
            </a:ext>
          </a:extLst>
        </p:spPr>
      </p:pic>
      <p:sp>
        <p:nvSpPr>
          <p:cNvPr id="20482" name="Title 1"/>
          <p:cNvSpPr>
            <a:spLocks noGrp="1"/>
          </p:cNvSpPr>
          <p:nvPr>
            <p:ph type="title"/>
          </p:nvPr>
        </p:nvSpPr>
        <p:spPr>
          <a:xfrm>
            <a:off x="628650" y="365125"/>
            <a:ext cx="7886700" cy="1055688"/>
          </a:xfrm>
        </p:spPr>
        <p:txBody>
          <a:bodyPr/>
          <a:lstStyle/>
          <a:p>
            <a:r>
              <a:rPr lang="en-US" altLang="en-US" sz="4000" b="1" dirty="0"/>
              <a:t>Who benefits from a Program Participant Advisory Group?</a:t>
            </a:r>
          </a:p>
        </p:txBody>
      </p:sp>
      <p:sp>
        <p:nvSpPr>
          <p:cNvPr id="3" name="Content Placeholder 2"/>
          <p:cNvSpPr>
            <a:spLocks noGrp="1"/>
          </p:cNvSpPr>
          <p:nvPr>
            <p:ph idx="1"/>
          </p:nvPr>
        </p:nvSpPr>
        <p:spPr>
          <a:xfrm>
            <a:off x="628650" y="1825625"/>
            <a:ext cx="3411505" cy="4351338"/>
          </a:xfrm>
        </p:spPr>
        <p:txBody>
          <a:bodyPr rtlCol="0">
            <a:normAutofit/>
          </a:bodyPr>
          <a:lstStyle/>
          <a:p>
            <a:pPr marL="0" indent="0" fontAlgn="auto">
              <a:spcAft>
                <a:spcPts val="0"/>
              </a:spcAft>
              <a:buNone/>
              <a:defRPr/>
            </a:pPr>
            <a:r>
              <a:rPr lang="en-US" sz="2400" b="1" dirty="0"/>
              <a:t>Tenants/program participants and staff</a:t>
            </a:r>
          </a:p>
          <a:p>
            <a:pPr fontAlgn="auto">
              <a:spcAft>
                <a:spcPts val="0"/>
              </a:spcAft>
              <a:defRPr/>
            </a:pPr>
            <a:r>
              <a:rPr lang="en-US" sz="1600" dirty="0"/>
              <a:t>Participants/tenants and direct line staff get vital information about agency initiatives from PPAG</a:t>
            </a:r>
          </a:p>
          <a:p>
            <a:pPr lvl="1" fontAlgn="auto">
              <a:spcAft>
                <a:spcPts val="0"/>
              </a:spcAft>
              <a:defRPr/>
            </a:pPr>
            <a:r>
              <a:rPr lang="en-US" sz="1600" dirty="0"/>
              <a:t>Tenants /participants get a gateway to talk to PPAG representatives in their buildings and programs.</a:t>
            </a:r>
          </a:p>
          <a:p>
            <a:pPr lvl="1" fontAlgn="auto">
              <a:spcAft>
                <a:spcPts val="0"/>
              </a:spcAft>
              <a:defRPr/>
            </a:pPr>
            <a:r>
              <a:rPr lang="en-US" sz="1600" dirty="0"/>
              <a:t>Participants/tenants get to partake in new programs PPAG starts to benefit tenants.</a:t>
            </a:r>
          </a:p>
          <a:p>
            <a:pPr lvl="1" fontAlgn="auto">
              <a:spcAft>
                <a:spcPts val="0"/>
              </a:spcAft>
              <a:defRPr/>
            </a:pPr>
            <a:r>
              <a:rPr lang="en-US" sz="1800" dirty="0"/>
              <a:t>Phyllis’ story</a:t>
            </a:r>
          </a:p>
          <a:p>
            <a:pPr fontAlgn="auto">
              <a:spcAft>
                <a:spcPts val="0"/>
              </a:spcAft>
              <a:defRPr/>
            </a:pPr>
            <a:endParaRPr lang="en-US" dirty="0"/>
          </a:p>
        </p:txBody>
      </p:sp>
      <p:sp>
        <p:nvSpPr>
          <p:cNvPr id="20484" name="TextBox 3"/>
          <p:cNvSpPr txBox="1">
            <a:spLocks noChangeArrowheads="1"/>
          </p:cNvSpPr>
          <p:nvPr/>
        </p:nvSpPr>
        <p:spPr bwMode="auto">
          <a:xfrm>
            <a:off x="2654300" y="1304925"/>
            <a:ext cx="2489200"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Calibri" panose="020F0502020204030204" pitchFamily="34" charset="0"/>
                <a:cs typeface="Arial" panose="020B0604020202020204" pitchFamily="34" charset="0"/>
              </a:defRPr>
            </a:lvl1pPr>
            <a:lvl2pPr marL="742950" indent="-285750">
              <a:defRPr>
                <a:solidFill>
                  <a:schemeClr val="tx1"/>
                </a:solidFill>
                <a:latin typeface="Calibri" panose="020F0502020204030204" pitchFamily="34" charset="0"/>
                <a:cs typeface="Arial" panose="020B0604020202020204" pitchFamily="34" charset="0"/>
              </a:defRPr>
            </a:lvl2pPr>
            <a:lvl3pPr marL="1143000" indent="-228600">
              <a:defRPr>
                <a:solidFill>
                  <a:schemeClr val="tx1"/>
                </a:solidFill>
                <a:latin typeface="Calibri" panose="020F0502020204030204" pitchFamily="34" charset="0"/>
                <a:cs typeface="Arial" panose="020B0604020202020204" pitchFamily="34" charset="0"/>
              </a:defRPr>
            </a:lvl3pPr>
            <a:lvl4pPr marL="1600200" indent="-228600">
              <a:defRPr>
                <a:solidFill>
                  <a:schemeClr val="tx1"/>
                </a:solidFill>
                <a:latin typeface="Calibri" panose="020F0502020204030204" pitchFamily="34" charset="0"/>
                <a:cs typeface="Arial" panose="020B0604020202020204" pitchFamily="34" charset="0"/>
              </a:defRPr>
            </a:lvl4pPr>
            <a:lvl5pPr marL="2057400" indent="-228600">
              <a:defRPr>
                <a:solidFill>
                  <a:schemeClr val="tx1"/>
                </a:solidFill>
                <a:latin typeface="Calibri" panose="020F050202020403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9pPr>
          </a:lstStyle>
          <a:p>
            <a:endParaRPr lang="en-US" altLang="en-US"/>
          </a:p>
        </p:txBody>
      </p:sp>
      <p:pic>
        <p:nvPicPr>
          <p:cNvPr id="55300" name="Picture 4" descr="Image may contain: 2 people, people standin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120622" y="3261744"/>
            <a:ext cx="2421580" cy="3083073"/>
          </a:xfrm>
          <a:prstGeom prst="rect">
            <a:avLst/>
          </a:prstGeom>
          <a:noFill/>
          <a:effectLst>
            <a:softEdge rad="139700"/>
          </a:effectLst>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314189331"/>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26626" name="Title 1"/>
          <p:cNvSpPr>
            <a:spLocks noGrp="1"/>
          </p:cNvSpPr>
          <p:nvPr>
            <p:ph type="title"/>
          </p:nvPr>
        </p:nvSpPr>
        <p:spPr>
          <a:xfrm>
            <a:off x="628650" y="365125"/>
            <a:ext cx="7886700" cy="1082675"/>
          </a:xfrm>
        </p:spPr>
        <p:txBody>
          <a:bodyPr/>
          <a:lstStyle/>
          <a:p>
            <a:r>
              <a:rPr lang="en-US" altLang="en-US" sz="4000" b="1" dirty="0"/>
              <a:t>PPAG Projects—Supplementary Assistance Program (SAP)</a:t>
            </a:r>
          </a:p>
        </p:txBody>
      </p:sp>
      <p:sp>
        <p:nvSpPr>
          <p:cNvPr id="3" name="Content Placeholder 2"/>
          <p:cNvSpPr>
            <a:spLocks noGrp="1"/>
          </p:cNvSpPr>
          <p:nvPr>
            <p:ph idx="1"/>
          </p:nvPr>
        </p:nvSpPr>
        <p:spPr>
          <a:xfrm>
            <a:off x="227432" y="1818074"/>
            <a:ext cx="4839089" cy="4582718"/>
          </a:xfrm>
        </p:spPr>
        <p:txBody>
          <a:bodyPr rtlCol="0">
            <a:normAutofit fontScale="55000" lnSpcReduction="20000"/>
          </a:bodyPr>
          <a:lstStyle/>
          <a:p>
            <a:pPr fontAlgn="auto">
              <a:spcAft>
                <a:spcPts val="0"/>
              </a:spcAft>
              <a:defRPr/>
            </a:pPr>
            <a:r>
              <a:rPr lang="en-US" dirty="0"/>
              <a:t>PPAG wanted to show tenants that they were capable of doing more with their lives.</a:t>
            </a:r>
          </a:p>
          <a:p>
            <a:pPr fontAlgn="auto">
              <a:spcAft>
                <a:spcPts val="0"/>
              </a:spcAft>
              <a:defRPr/>
            </a:pPr>
            <a:r>
              <a:rPr lang="en-US" dirty="0"/>
              <a:t>PPAG created a detailed proposal for Community Access’ Senior Management.</a:t>
            </a:r>
          </a:p>
          <a:p>
            <a:pPr fontAlgn="auto">
              <a:spcAft>
                <a:spcPts val="0"/>
              </a:spcAft>
              <a:defRPr/>
            </a:pPr>
            <a:r>
              <a:rPr lang="en-US" dirty="0"/>
              <a:t>It took more than an entire year of the PPAG’s time. PPAG shouted out ideas and staff typed them in. PPAG edited and added and subtracted for a year.</a:t>
            </a:r>
          </a:p>
          <a:p>
            <a:pPr fontAlgn="auto">
              <a:spcAft>
                <a:spcPts val="0"/>
              </a:spcAft>
              <a:defRPr/>
            </a:pPr>
            <a:r>
              <a:rPr lang="en-US" dirty="0"/>
              <a:t>PPAG created a budget, decided how they would allocate the funds, how money would be given to tenants, ways to prevent fraud etc.</a:t>
            </a:r>
          </a:p>
          <a:p>
            <a:pPr fontAlgn="auto">
              <a:spcAft>
                <a:spcPts val="0"/>
              </a:spcAft>
              <a:defRPr/>
            </a:pPr>
            <a:r>
              <a:rPr lang="en-US" dirty="0"/>
              <a:t> Community Access Senior Management agreed and gave PPAG $2,500 for the first year.</a:t>
            </a:r>
          </a:p>
          <a:p>
            <a:r>
              <a:rPr lang="en-US" altLang="en-US" dirty="0"/>
              <a:t>Community Access PPAG SAP gives program participants funds to offset cost of job training or short term educational training leading to a job.</a:t>
            </a:r>
          </a:p>
          <a:p>
            <a:r>
              <a:rPr lang="en-US" altLang="en-US" dirty="0"/>
              <a:t>PPAG SAP can cover cost of books, clothes, transportation, food outside home or small tuition cost.</a:t>
            </a:r>
          </a:p>
          <a:p>
            <a:pPr fontAlgn="auto">
              <a:spcAft>
                <a:spcPts val="0"/>
              </a:spcAft>
              <a:defRPr/>
            </a:pPr>
            <a:endParaRPr lang="en-US" dirty="0"/>
          </a:p>
          <a:p>
            <a:pPr fontAlgn="auto">
              <a:spcAft>
                <a:spcPts val="0"/>
              </a:spcAft>
              <a:defRPr/>
            </a:pPr>
            <a:endParaRPr lang="en-US" dirty="0"/>
          </a:p>
        </p:txBody>
      </p:sp>
      <p:sp>
        <p:nvSpPr>
          <p:cNvPr id="26629" name="TextBox 4"/>
          <p:cNvSpPr txBox="1">
            <a:spLocks noChangeArrowheads="1"/>
          </p:cNvSpPr>
          <p:nvPr/>
        </p:nvSpPr>
        <p:spPr bwMode="auto">
          <a:xfrm>
            <a:off x="6045200" y="1658938"/>
            <a:ext cx="1420813"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Calibri" panose="020F0502020204030204" pitchFamily="34" charset="0"/>
                <a:cs typeface="Arial" panose="020B0604020202020204" pitchFamily="34" charset="0"/>
              </a:defRPr>
            </a:lvl1pPr>
            <a:lvl2pPr marL="742950" indent="-285750">
              <a:defRPr>
                <a:solidFill>
                  <a:schemeClr val="tx1"/>
                </a:solidFill>
                <a:latin typeface="Calibri" panose="020F0502020204030204" pitchFamily="34" charset="0"/>
                <a:cs typeface="Arial" panose="020B0604020202020204" pitchFamily="34" charset="0"/>
              </a:defRPr>
            </a:lvl2pPr>
            <a:lvl3pPr marL="1143000" indent="-228600">
              <a:defRPr>
                <a:solidFill>
                  <a:schemeClr val="tx1"/>
                </a:solidFill>
                <a:latin typeface="Calibri" panose="020F0502020204030204" pitchFamily="34" charset="0"/>
                <a:cs typeface="Arial" panose="020B0604020202020204" pitchFamily="34" charset="0"/>
              </a:defRPr>
            </a:lvl3pPr>
            <a:lvl4pPr marL="1600200" indent="-228600">
              <a:defRPr>
                <a:solidFill>
                  <a:schemeClr val="tx1"/>
                </a:solidFill>
                <a:latin typeface="Calibri" panose="020F0502020204030204" pitchFamily="34" charset="0"/>
                <a:cs typeface="Arial" panose="020B0604020202020204" pitchFamily="34" charset="0"/>
              </a:defRPr>
            </a:lvl4pPr>
            <a:lvl5pPr marL="2057400" indent="-228600">
              <a:defRPr>
                <a:solidFill>
                  <a:schemeClr val="tx1"/>
                </a:solidFill>
                <a:latin typeface="Calibri" panose="020F050202020403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9pPr>
          </a:lstStyle>
          <a:p>
            <a:endParaRPr lang="en-US" altLang="en-US"/>
          </a:p>
        </p:txBody>
      </p:sp>
      <p:pic>
        <p:nvPicPr>
          <p:cNvPr id="26634" name="Picture 10" descr="Image result for training programs, 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0" y="4109433"/>
            <a:ext cx="4544008" cy="2317760"/>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628650" y="338138"/>
            <a:ext cx="7886700" cy="447675"/>
          </a:xfrm>
        </p:spPr>
        <p:txBody>
          <a:bodyPr rtlCol="0">
            <a:noAutofit/>
          </a:bodyPr>
          <a:lstStyle/>
          <a:p>
            <a:pPr fontAlgn="auto">
              <a:spcAft>
                <a:spcPts val="0"/>
              </a:spcAft>
              <a:defRPr/>
            </a:pPr>
            <a:r>
              <a:rPr lang="en-US" altLang="en-US" sz="4000" b="1" dirty="0"/>
              <a:t>PPAG Projects—Supplementary Assistance Program (SAP)</a:t>
            </a:r>
            <a:endParaRPr lang="en-US" sz="4000" b="1" dirty="0"/>
          </a:p>
        </p:txBody>
      </p:sp>
      <p:sp>
        <p:nvSpPr>
          <p:cNvPr id="27651" name="Content Placeholder 2"/>
          <p:cNvSpPr>
            <a:spLocks noGrp="1"/>
          </p:cNvSpPr>
          <p:nvPr>
            <p:ph idx="1"/>
          </p:nvPr>
        </p:nvSpPr>
        <p:spPr>
          <a:xfrm>
            <a:off x="526014" y="1443038"/>
            <a:ext cx="7886700" cy="4259263"/>
          </a:xfrm>
        </p:spPr>
        <p:txBody>
          <a:bodyPr/>
          <a:lstStyle/>
          <a:p>
            <a:r>
              <a:rPr lang="en-US" altLang="en-US" sz="2000" dirty="0"/>
              <a:t>Community Access PPAG SAP gives program participants funds to offset cost of job training or short term educational training leading to a job.</a:t>
            </a:r>
          </a:p>
          <a:p>
            <a:r>
              <a:rPr lang="en-US" altLang="en-US" sz="2000" dirty="0"/>
              <a:t>PPAG SAP can cover cost of books, clothes, transportation, food outside home or small tuition cost.</a:t>
            </a:r>
          </a:p>
          <a:p>
            <a:r>
              <a:rPr lang="en-US" altLang="en-US" sz="2000" dirty="0"/>
              <a:t>In 2015 Community Access’ SAP paid for:</a:t>
            </a:r>
          </a:p>
          <a:p>
            <a:pPr lvl="1"/>
            <a:r>
              <a:rPr lang="en-US" altLang="en-US" sz="1900" dirty="0"/>
              <a:t>Tuition for a non-profit management certificate; cost of clothes and transportation for someone in a work program at a supermarket; Training costs of Commercial Drivers License and an OSHA (Occupational Safety &amp; Health Administration) certificate and cooking courses.</a:t>
            </a:r>
          </a:p>
          <a:p>
            <a:r>
              <a:rPr lang="en-US" altLang="en-US" sz="2000" dirty="0"/>
              <a:t>The program was so successful Community Access recently renewed funding.</a:t>
            </a:r>
          </a:p>
          <a:p>
            <a:r>
              <a:rPr lang="en-US" altLang="en-US" sz="2000" dirty="0"/>
              <a:t>See video on SAP </a:t>
            </a:r>
            <a:r>
              <a:rPr lang="en-US" altLang="en-US" sz="2000" dirty="0">
                <a:hlinkClick r:id="rId3"/>
              </a:rPr>
              <a:t>https://www.youtube.com/watch?v=N0y3C_8vzEg</a:t>
            </a:r>
            <a:endParaRPr lang="en-US" altLang="en-US" sz="2000" dirty="0"/>
          </a:p>
          <a:p>
            <a:endParaRPr lang="en-US" altLang="en-US" dirty="0"/>
          </a:p>
        </p:txBody>
      </p:sp>
      <p:sp>
        <p:nvSpPr>
          <p:cNvPr id="27652" name="TextBox 3"/>
          <p:cNvSpPr txBox="1">
            <a:spLocks noChangeArrowheads="1"/>
          </p:cNvSpPr>
          <p:nvPr/>
        </p:nvSpPr>
        <p:spPr bwMode="auto">
          <a:xfrm>
            <a:off x="6657975" y="1074738"/>
            <a:ext cx="1109663" cy="368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Calibri" panose="020F0502020204030204" pitchFamily="34" charset="0"/>
                <a:cs typeface="Arial" panose="020B0604020202020204" pitchFamily="34" charset="0"/>
              </a:defRPr>
            </a:lvl1pPr>
            <a:lvl2pPr marL="742950" indent="-285750">
              <a:defRPr>
                <a:solidFill>
                  <a:schemeClr val="tx1"/>
                </a:solidFill>
                <a:latin typeface="Calibri" panose="020F0502020204030204" pitchFamily="34" charset="0"/>
                <a:cs typeface="Arial" panose="020B0604020202020204" pitchFamily="34" charset="0"/>
              </a:defRPr>
            </a:lvl2pPr>
            <a:lvl3pPr marL="1143000" indent="-228600">
              <a:defRPr>
                <a:solidFill>
                  <a:schemeClr val="tx1"/>
                </a:solidFill>
                <a:latin typeface="Calibri" panose="020F0502020204030204" pitchFamily="34" charset="0"/>
                <a:cs typeface="Arial" panose="020B0604020202020204" pitchFamily="34" charset="0"/>
              </a:defRPr>
            </a:lvl3pPr>
            <a:lvl4pPr marL="1600200" indent="-228600">
              <a:defRPr>
                <a:solidFill>
                  <a:schemeClr val="tx1"/>
                </a:solidFill>
                <a:latin typeface="Calibri" panose="020F0502020204030204" pitchFamily="34" charset="0"/>
                <a:cs typeface="Arial" panose="020B0604020202020204" pitchFamily="34" charset="0"/>
              </a:defRPr>
            </a:lvl4pPr>
            <a:lvl5pPr marL="2057400" indent="-228600">
              <a:defRPr>
                <a:solidFill>
                  <a:schemeClr val="tx1"/>
                </a:solidFill>
                <a:latin typeface="Calibri" panose="020F050202020403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9pPr>
          </a:lstStyle>
          <a:p>
            <a:endParaRPr lang="en-US" altLang="en-US"/>
          </a:p>
        </p:txBody>
      </p:sp>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29698" name="Title 1"/>
          <p:cNvSpPr>
            <a:spLocks noGrp="1"/>
          </p:cNvSpPr>
          <p:nvPr>
            <p:ph type="title"/>
          </p:nvPr>
        </p:nvSpPr>
        <p:spPr>
          <a:xfrm>
            <a:off x="628650" y="185738"/>
            <a:ext cx="7886700" cy="1060450"/>
          </a:xfrm>
        </p:spPr>
        <p:txBody>
          <a:bodyPr/>
          <a:lstStyle/>
          <a:p>
            <a:r>
              <a:rPr lang="en-US" altLang="en-US" sz="4000" b="1" dirty="0">
                <a:solidFill>
                  <a:prstClr val="white"/>
                </a:solidFill>
              </a:rPr>
              <a:t>PPAG Projects—Supplementary Assistance Program (SAP)</a:t>
            </a:r>
            <a:endParaRPr lang="en-US" altLang="en-US" sz="1800" dirty="0"/>
          </a:p>
        </p:txBody>
      </p:sp>
      <p:pic>
        <p:nvPicPr>
          <p:cNvPr id="29699" name="Content Placeholder 3"/>
          <p:cNvPicPr>
            <a:picLocks noGrp="1" noChangeAspect="1"/>
          </p:cNvPicPr>
          <p:nvPr>
            <p:ph idx="1"/>
          </p:nvPr>
        </p:nvPicPr>
        <p:blipFill>
          <a:blip r:embed="rId3">
            <a:extLst>
              <a:ext uri="{28A0092B-C50C-407E-A947-70E740481C1C}">
                <a14:useLocalDpi xmlns:a14="http://schemas.microsoft.com/office/drawing/2010/main" val="0"/>
              </a:ext>
            </a:extLst>
          </a:blip>
          <a:srcRect/>
          <a:stretch>
            <a:fillRect/>
          </a:stretch>
        </p:blipFill>
        <p:spPr>
          <a:xfrm>
            <a:off x="814388" y="1549400"/>
            <a:ext cx="7051675" cy="4351338"/>
          </a:xfrm>
          <a:effectLst>
            <a:softEdge rad="114300"/>
          </a:effectLst>
        </p:spPr>
      </p:pic>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31746" name="Title 1"/>
          <p:cNvSpPr>
            <a:spLocks noGrp="1"/>
          </p:cNvSpPr>
          <p:nvPr>
            <p:ph type="title"/>
          </p:nvPr>
        </p:nvSpPr>
        <p:spPr>
          <a:xfrm>
            <a:off x="628650" y="370682"/>
            <a:ext cx="7886700" cy="577850"/>
          </a:xfrm>
        </p:spPr>
        <p:txBody>
          <a:bodyPr/>
          <a:lstStyle/>
          <a:p>
            <a:r>
              <a:rPr lang="en-US" altLang="en-US" sz="4000" b="1" dirty="0">
                <a:solidFill>
                  <a:prstClr val="white"/>
                </a:solidFill>
              </a:rPr>
              <a:t>PPAG Projects—Consumer Satisfaction Surveys</a:t>
            </a:r>
            <a:endParaRPr lang="en-US" altLang="en-US" sz="2200" dirty="0"/>
          </a:p>
        </p:txBody>
      </p:sp>
      <p:sp>
        <p:nvSpPr>
          <p:cNvPr id="3" name="Content Placeholder 2"/>
          <p:cNvSpPr>
            <a:spLocks noGrp="1"/>
          </p:cNvSpPr>
          <p:nvPr>
            <p:ph idx="1"/>
          </p:nvPr>
        </p:nvSpPr>
        <p:spPr>
          <a:xfrm>
            <a:off x="111968" y="1374775"/>
            <a:ext cx="3971402" cy="5361927"/>
          </a:xfrm>
        </p:spPr>
        <p:txBody>
          <a:bodyPr rtlCol="0">
            <a:normAutofit fontScale="55000" lnSpcReduction="20000"/>
          </a:bodyPr>
          <a:lstStyle/>
          <a:p>
            <a:pPr marL="0" indent="0" fontAlgn="auto">
              <a:spcAft>
                <a:spcPts val="0"/>
              </a:spcAft>
              <a:buNone/>
              <a:defRPr/>
            </a:pPr>
            <a:endParaRPr lang="en-US" dirty="0"/>
          </a:p>
          <a:p>
            <a:pPr fontAlgn="auto">
              <a:spcAft>
                <a:spcPts val="0"/>
              </a:spcAft>
              <a:defRPr/>
            </a:pPr>
            <a:r>
              <a:rPr lang="en-US" dirty="0"/>
              <a:t>Community Access employee in charge of survey project came to a PPAG meeting. That employee explained how PPAG could help the agency by conducting surveys. The employee explained the reason behind surveys and the surveys themselves.</a:t>
            </a:r>
          </a:p>
          <a:p>
            <a:pPr fontAlgn="auto">
              <a:spcAft>
                <a:spcPts val="0"/>
              </a:spcAft>
              <a:defRPr/>
            </a:pPr>
            <a:r>
              <a:rPr lang="en-US" dirty="0"/>
              <a:t>About 9 PPAG members participated in the survey collection.</a:t>
            </a:r>
          </a:p>
          <a:p>
            <a:pPr fontAlgn="auto">
              <a:spcAft>
                <a:spcPts val="0"/>
              </a:spcAft>
              <a:defRPr/>
            </a:pPr>
            <a:r>
              <a:rPr lang="en-US" dirty="0"/>
              <a:t>These PPAG members travelled to other Community Access sites and conducted the surveys.</a:t>
            </a:r>
          </a:p>
          <a:p>
            <a:pPr fontAlgn="auto">
              <a:spcAft>
                <a:spcPts val="0"/>
              </a:spcAft>
              <a:defRPr/>
            </a:pPr>
            <a:r>
              <a:rPr lang="en-US" dirty="0"/>
              <a:t>PPAG met one-on-one with other tenants, helping Community Access by gathering information from the surveys.</a:t>
            </a:r>
          </a:p>
          <a:p>
            <a:pPr fontAlgn="auto">
              <a:spcAft>
                <a:spcPts val="0"/>
              </a:spcAft>
              <a:defRPr/>
            </a:pPr>
            <a:r>
              <a:rPr lang="en-US" dirty="0"/>
              <a:t>When PPAG administers survey we bring a special expertise. PPAG are tenants who have been there and so can more easily understand other tenants.</a:t>
            </a:r>
          </a:p>
          <a:p>
            <a:pPr fontAlgn="auto">
              <a:spcAft>
                <a:spcPts val="0"/>
              </a:spcAft>
              <a:defRPr/>
            </a:pPr>
            <a:r>
              <a:rPr lang="en-US" dirty="0"/>
              <a:t>PPAG also can be less threatening to other tenant, so tenants completing survey feel freer being open with PPAG members</a:t>
            </a:r>
          </a:p>
          <a:p>
            <a:pPr fontAlgn="auto">
              <a:spcAft>
                <a:spcPts val="0"/>
              </a:spcAft>
              <a:defRPr/>
            </a:pPr>
            <a:endParaRPr lang="en-US" dirty="0"/>
          </a:p>
        </p:txBody>
      </p:sp>
      <p:sp>
        <p:nvSpPr>
          <p:cNvPr id="4" name="TextBox 3"/>
          <p:cNvSpPr txBox="1"/>
          <p:nvPr/>
        </p:nvSpPr>
        <p:spPr>
          <a:xfrm>
            <a:off x="3617913" y="1374775"/>
            <a:ext cx="184150" cy="369888"/>
          </a:xfrm>
          <a:prstGeom prst="rect">
            <a:avLst/>
          </a:prstGeom>
          <a:noFill/>
        </p:spPr>
        <p:txBody>
          <a:bodyPr wrap="none">
            <a:spAutoFit/>
          </a:bodyPr>
          <a:lstStyle/>
          <a:p>
            <a:pPr algn="r" fontAlgn="auto">
              <a:spcBef>
                <a:spcPts val="0"/>
              </a:spcBef>
              <a:spcAft>
                <a:spcPts val="0"/>
              </a:spcAft>
              <a:defRPr/>
            </a:pPr>
            <a:endParaRPr lang="en-US" dirty="0">
              <a:solidFill>
                <a:schemeClr val="tx2">
                  <a:lumMod val="60000"/>
                  <a:lumOff val="40000"/>
                </a:schemeClr>
              </a:solidFill>
              <a:effectLst>
                <a:outerShdw blurRad="38100" dist="38100" dir="2700000" algn="tl">
                  <a:srgbClr val="000000">
                    <a:alpha val="43137"/>
                  </a:srgbClr>
                </a:outerShdw>
              </a:effectLst>
              <a:latin typeface="Arial Black" panose="020B0A04020102020204" pitchFamily="34" charset="0"/>
              <a:cs typeface="Aharoni" panose="02010803020104030203" pitchFamily="2" charset="-79"/>
            </a:endParaRPr>
          </a:p>
        </p:txBody>
      </p:sp>
      <p:sp>
        <p:nvSpPr>
          <p:cNvPr id="31749" name="TextBox 4"/>
          <p:cNvSpPr txBox="1">
            <a:spLocks noChangeArrowheads="1"/>
          </p:cNvSpPr>
          <p:nvPr/>
        </p:nvSpPr>
        <p:spPr bwMode="auto">
          <a:xfrm>
            <a:off x="5459413" y="1374775"/>
            <a:ext cx="185737"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Calibri" panose="020F0502020204030204" pitchFamily="34" charset="0"/>
                <a:cs typeface="Arial" panose="020B0604020202020204" pitchFamily="34" charset="0"/>
              </a:defRPr>
            </a:lvl1pPr>
            <a:lvl2pPr marL="742950" indent="-285750">
              <a:defRPr>
                <a:solidFill>
                  <a:schemeClr val="tx1"/>
                </a:solidFill>
                <a:latin typeface="Calibri" panose="020F0502020204030204" pitchFamily="34" charset="0"/>
                <a:cs typeface="Arial" panose="020B0604020202020204" pitchFamily="34" charset="0"/>
              </a:defRPr>
            </a:lvl2pPr>
            <a:lvl3pPr marL="1143000" indent="-228600">
              <a:defRPr>
                <a:solidFill>
                  <a:schemeClr val="tx1"/>
                </a:solidFill>
                <a:latin typeface="Calibri" panose="020F0502020204030204" pitchFamily="34" charset="0"/>
                <a:cs typeface="Arial" panose="020B0604020202020204" pitchFamily="34" charset="0"/>
              </a:defRPr>
            </a:lvl3pPr>
            <a:lvl4pPr marL="1600200" indent="-228600">
              <a:defRPr>
                <a:solidFill>
                  <a:schemeClr val="tx1"/>
                </a:solidFill>
                <a:latin typeface="Calibri" panose="020F0502020204030204" pitchFamily="34" charset="0"/>
                <a:cs typeface="Arial" panose="020B0604020202020204" pitchFamily="34" charset="0"/>
              </a:defRPr>
            </a:lvl4pPr>
            <a:lvl5pPr marL="2057400" indent="-228600">
              <a:defRPr>
                <a:solidFill>
                  <a:schemeClr val="tx1"/>
                </a:solidFill>
                <a:latin typeface="Calibri" panose="020F050202020403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9pPr>
          </a:lstStyle>
          <a:p>
            <a:endParaRPr lang="en-US" altLang="en-US"/>
          </a:p>
        </p:txBody>
      </p:sp>
      <p:sp>
        <p:nvSpPr>
          <p:cNvPr id="31751" name="TextBox 7"/>
          <p:cNvSpPr txBox="1">
            <a:spLocks noChangeArrowheads="1"/>
          </p:cNvSpPr>
          <p:nvPr/>
        </p:nvSpPr>
        <p:spPr bwMode="auto">
          <a:xfrm>
            <a:off x="2006600" y="1277938"/>
            <a:ext cx="1795463"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Calibri" panose="020F0502020204030204" pitchFamily="34" charset="0"/>
                <a:cs typeface="Arial" panose="020B0604020202020204" pitchFamily="34" charset="0"/>
              </a:defRPr>
            </a:lvl1pPr>
            <a:lvl2pPr marL="742950" indent="-285750">
              <a:defRPr>
                <a:solidFill>
                  <a:schemeClr val="tx1"/>
                </a:solidFill>
                <a:latin typeface="Calibri" panose="020F0502020204030204" pitchFamily="34" charset="0"/>
                <a:cs typeface="Arial" panose="020B0604020202020204" pitchFamily="34" charset="0"/>
              </a:defRPr>
            </a:lvl2pPr>
            <a:lvl3pPr marL="1143000" indent="-228600">
              <a:defRPr>
                <a:solidFill>
                  <a:schemeClr val="tx1"/>
                </a:solidFill>
                <a:latin typeface="Calibri" panose="020F0502020204030204" pitchFamily="34" charset="0"/>
                <a:cs typeface="Arial" panose="020B0604020202020204" pitchFamily="34" charset="0"/>
              </a:defRPr>
            </a:lvl3pPr>
            <a:lvl4pPr marL="1600200" indent="-228600">
              <a:defRPr>
                <a:solidFill>
                  <a:schemeClr val="tx1"/>
                </a:solidFill>
                <a:latin typeface="Calibri" panose="020F0502020204030204" pitchFamily="34" charset="0"/>
                <a:cs typeface="Arial" panose="020B0604020202020204" pitchFamily="34" charset="0"/>
              </a:defRPr>
            </a:lvl4pPr>
            <a:lvl5pPr marL="2057400" indent="-228600">
              <a:defRPr>
                <a:solidFill>
                  <a:schemeClr val="tx1"/>
                </a:solidFill>
                <a:latin typeface="Calibri" panose="020F050202020403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9pPr>
          </a:lstStyle>
          <a:p>
            <a:endParaRPr lang="en-US" altLang="en-US"/>
          </a:p>
        </p:txBody>
      </p:sp>
      <p:pic>
        <p:nvPicPr>
          <p:cNvPr id="9" name="Content Placeholder 3"/>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4083369" y="1841501"/>
            <a:ext cx="4931525" cy="3526356"/>
          </a:xfrm>
          <a:prstGeom prst="rect">
            <a:avLst/>
          </a:prstGeom>
          <a:solidFill>
            <a:schemeClr val="tx1"/>
          </a:solidFill>
          <a:ln>
            <a:noFill/>
          </a:ln>
          <a:effectLst>
            <a:softEdge rad="177800"/>
          </a:effectLst>
          <a:extLs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33794" name="Title 1"/>
          <p:cNvSpPr>
            <a:spLocks noGrp="1"/>
          </p:cNvSpPr>
          <p:nvPr>
            <p:ph type="title"/>
          </p:nvPr>
        </p:nvSpPr>
        <p:spPr>
          <a:xfrm>
            <a:off x="628650" y="207963"/>
            <a:ext cx="7886700" cy="892175"/>
          </a:xfrm>
        </p:spPr>
        <p:txBody>
          <a:bodyPr/>
          <a:lstStyle/>
          <a:p>
            <a:r>
              <a:rPr lang="en-US" altLang="en-US" sz="4000" b="1" dirty="0">
                <a:solidFill>
                  <a:prstClr val="white"/>
                </a:solidFill>
              </a:rPr>
              <a:t>PPAG Projects—Training Videos</a:t>
            </a:r>
            <a:endParaRPr lang="en-US" altLang="en-US" sz="2000" dirty="0"/>
          </a:p>
        </p:txBody>
      </p:sp>
      <p:sp>
        <p:nvSpPr>
          <p:cNvPr id="3" name="Content Placeholder 2"/>
          <p:cNvSpPr>
            <a:spLocks noGrp="1"/>
          </p:cNvSpPr>
          <p:nvPr>
            <p:ph idx="1"/>
          </p:nvPr>
        </p:nvSpPr>
        <p:spPr>
          <a:xfrm>
            <a:off x="251926" y="1398717"/>
            <a:ext cx="4133462" cy="4778148"/>
          </a:xfrm>
        </p:spPr>
        <p:txBody>
          <a:bodyPr rtlCol="0">
            <a:normAutofit fontScale="55000" lnSpcReduction="20000"/>
          </a:bodyPr>
          <a:lstStyle/>
          <a:p>
            <a:pPr fontAlgn="auto">
              <a:spcAft>
                <a:spcPts val="0"/>
              </a:spcAft>
              <a:defRPr/>
            </a:pPr>
            <a:r>
              <a:rPr lang="en-US" dirty="0"/>
              <a:t>The third Community Access initiative was the creation of a staff- Tenant/Program Participant video.</a:t>
            </a:r>
          </a:p>
          <a:p>
            <a:pPr fontAlgn="auto">
              <a:spcAft>
                <a:spcPts val="0"/>
              </a:spcAft>
              <a:defRPr/>
            </a:pPr>
            <a:r>
              <a:rPr lang="en-US" dirty="0"/>
              <a:t>This idea started from one PPAG member who felt she was disrespected by staff and other tenants in the way they communicated with her.</a:t>
            </a:r>
          </a:p>
          <a:p>
            <a:pPr fontAlgn="auto">
              <a:spcAft>
                <a:spcPts val="0"/>
              </a:spcAft>
              <a:defRPr/>
            </a:pPr>
            <a:r>
              <a:rPr lang="en-US" dirty="0"/>
              <a:t>PPAG members were filmed at Community Access.</a:t>
            </a:r>
          </a:p>
          <a:p>
            <a:pPr fontAlgn="auto">
              <a:spcAft>
                <a:spcPts val="0"/>
              </a:spcAft>
              <a:defRPr/>
            </a:pPr>
            <a:r>
              <a:rPr lang="en-US" dirty="0"/>
              <a:t>PPAG created a list of ways we felt respected and disrespected and read them off.</a:t>
            </a:r>
          </a:p>
          <a:p>
            <a:pPr fontAlgn="auto">
              <a:spcAft>
                <a:spcPts val="0"/>
              </a:spcAft>
              <a:defRPr/>
            </a:pPr>
            <a:r>
              <a:rPr lang="en-US" dirty="0"/>
              <a:t>PPAG also told incidents of ways staff communicated with us well and ways staff did not.</a:t>
            </a:r>
          </a:p>
          <a:p>
            <a:pPr fontAlgn="auto">
              <a:spcAft>
                <a:spcPts val="0"/>
              </a:spcAft>
              <a:defRPr/>
            </a:pPr>
            <a:r>
              <a:rPr lang="en-US" dirty="0"/>
              <a:t>This video was made to for staff to better communicate with tenants:</a:t>
            </a:r>
          </a:p>
          <a:p>
            <a:pPr marL="0" indent="0" fontAlgn="auto">
              <a:spcAft>
                <a:spcPts val="0"/>
              </a:spcAft>
              <a:buFont typeface="Arial" panose="020B0604020202020204" pitchFamily="34" charset="0"/>
              <a:buNone/>
              <a:defRPr/>
            </a:pPr>
            <a:r>
              <a:rPr lang="en-US" sz="3200" u="sng" dirty="0">
                <a:hlinkClick r:id="rId3"/>
              </a:rPr>
              <a:t>https://www.youtube.com/watch?v=qPje5oxbjsw</a:t>
            </a:r>
            <a:endParaRPr lang="en-US" sz="3200" dirty="0"/>
          </a:p>
          <a:p>
            <a:pPr fontAlgn="auto">
              <a:spcAft>
                <a:spcPts val="0"/>
              </a:spcAft>
              <a:defRPr/>
            </a:pPr>
            <a:r>
              <a:rPr lang="en-US" sz="3200" dirty="0"/>
              <a:t> </a:t>
            </a:r>
            <a:r>
              <a:rPr lang="en-US" dirty="0"/>
              <a:t>This video was shown to all program directors at a program directors’ meeting.</a:t>
            </a:r>
          </a:p>
          <a:p>
            <a:pPr fontAlgn="auto">
              <a:spcAft>
                <a:spcPts val="0"/>
              </a:spcAft>
              <a:defRPr/>
            </a:pPr>
            <a:endParaRPr lang="en-US" dirty="0"/>
          </a:p>
        </p:txBody>
      </p:sp>
      <p:pic>
        <p:nvPicPr>
          <p:cNvPr id="33803" name="Picture 11" descr="Image result for television, pn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485862" y="1880118"/>
            <a:ext cx="4496939" cy="3074470"/>
          </a:xfrm>
          <a:prstGeom prst="rect">
            <a:avLst/>
          </a:prstGeom>
          <a:noFill/>
          <a:extLst>
            <a:ext uri="{909E8E84-426E-40DD-AFC4-6F175D3DCCD1}">
              <a14:hiddenFill xmlns:a14="http://schemas.microsoft.com/office/drawing/2010/main">
                <a:solidFill>
                  <a:srgbClr val="FFFFFF"/>
                </a:solidFill>
              </a14:hiddenFill>
            </a:ext>
          </a:extLst>
        </p:spPr>
      </p:pic>
      <p:pic>
        <p:nvPicPr>
          <p:cNvPr id="33805" name="Picture 13" descr="Image result for video equipment, pn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770687" y="2230016"/>
            <a:ext cx="1927290" cy="1940768"/>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34818" name="Title 1"/>
          <p:cNvSpPr>
            <a:spLocks noGrp="1"/>
          </p:cNvSpPr>
          <p:nvPr>
            <p:ph type="title"/>
          </p:nvPr>
        </p:nvSpPr>
        <p:spPr>
          <a:xfrm>
            <a:off x="628650" y="168275"/>
            <a:ext cx="7886700" cy="1149350"/>
          </a:xfrm>
        </p:spPr>
        <p:txBody>
          <a:bodyPr/>
          <a:lstStyle/>
          <a:p>
            <a:r>
              <a:rPr lang="en-US" altLang="en-US" sz="4000" b="1" dirty="0">
                <a:solidFill>
                  <a:prstClr val="white"/>
                </a:solidFill>
              </a:rPr>
              <a:t>PPAG Projects—Training Videos</a:t>
            </a:r>
            <a:endParaRPr lang="en-US" altLang="en-US" sz="2000" dirty="0"/>
          </a:p>
        </p:txBody>
      </p:sp>
      <p:sp>
        <p:nvSpPr>
          <p:cNvPr id="3" name="Content Placeholder 2"/>
          <p:cNvSpPr>
            <a:spLocks noGrp="1"/>
          </p:cNvSpPr>
          <p:nvPr>
            <p:ph idx="1"/>
          </p:nvPr>
        </p:nvSpPr>
        <p:spPr>
          <a:xfrm>
            <a:off x="264755" y="1589183"/>
            <a:ext cx="4307244" cy="4802285"/>
          </a:xfrm>
        </p:spPr>
        <p:txBody>
          <a:bodyPr rtlCol="0">
            <a:normAutofit fontScale="77500" lnSpcReduction="20000"/>
          </a:bodyPr>
          <a:lstStyle/>
          <a:p>
            <a:pPr fontAlgn="auto">
              <a:spcAft>
                <a:spcPts val="0"/>
              </a:spcAft>
              <a:defRPr/>
            </a:pPr>
            <a:r>
              <a:rPr lang="en-US" dirty="0"/>
              <a:t>PPAG also expanded on the video on communication  by creating more in depth scenarios to teach staff how to respect tenants.</a:t>
            </a:r>
          </a:p>
          <a:p>
            <a:pPr fontAlgn="auto">
              <a:spcAft>
                <a:spcPts val="0"/>
              </a:spcAft>
              <a:defRPr/>
            </a:pPr>
            <a:r>
              <a:rPr lang="en-US" dirty="0"/>
              <a:t>Scenario 1 – Staff movers disrupt a tenant – What can service coordinators do after such interactions to calm tenant</a:t>
            </a:r>
          </a:p>
          <a:p>
            <a:pPr fontAlgn="auto">
              <a:spcAft>
                <a:spcPts val="0"/>
              </a:spcAft>
              <a:defRPr/>
            </a:pPr>
            <a:r>
              <a:rPr lang="en-US" u="sng" dirty="0">
                <a:hlinkClick r:id="rId3"/>
              </a:rPr>
              <a:t>https://www.youtube.com/watch?v=kVQ8b_OTATo&amp;t=4s</a:t>
            </a:r>
            <a:endParaRPr lang="en-US" dirty="0"/>
          </a:p>
          <a:p>
            <a:pPr fontAlgn="auto">
              <a:spcAft>
                <a:spcPts val="0"/>
              </a:spcAft>
              <a:defRPr/>
            </a:pPr>
            <a:endParaRPr lang="en-US" dirty="0"/>
          </a:p>
          <a:p>
            <a:pPr fontAlgn="auto">
              <a:spcAft>
                <a:spcPts val="0"/>
              </a:spcAft>
              <a:defRPr/>
            </a:pPr>
            <a:r>
              <a:rPr lang="en-US" dirty="0"/>
              <a:t>Scenario 2 – Service coordinator releases info and contacts doctors without permission – How to mend fences</a:t>
            </a:r>
          </a:p>
          <a:p>
            <a:pPr fontAlgn="auto">
              <a:spcAft>
                <a:spcPts val="0"/>
              </a:spcAft>
              <a:defRPr/>
            </a:pPr>
            <a:r>
              <a:rPr lang="en-US" u="sng" dirty="0">
                <a:hlinkClick r:id="rId4"/>
              </a:rPr>
              <a:t>https://www.youtube.com/watch?v=674PIKQ6r3s</a:t>
            </a:r>
            <a:endParaRPr lang="en-US" dirty="0"/>
          </a:p>
          <a:p>
            <a:pPr fontAlgn="auto">
              <a:spcAft>
                <a:spcPts val="0"/>
              </a:spcAft>
              <a:defRPr/>
            </a:pPr>
            <a:endParaRPr lang="en-US" dirty="0"/>
          </a:p>
          <a:p>
            <a:pPr fontAlgn="auto">
              <a:spcAft>
                <a:spcPts val="0"/>
              </a:spcAft>
              <a:defRPr/>
            </a:pPr>
            <a:endParaRPr lang="en-US" dirty="0"/>
          </a:p>
        </p:txBody>
      </p:sp>
      <p:pic>
        <p:nvPicPr>
          <p:cNvPr id="5" name="Picture 11" descr="Image result for television, pn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571999" y="2164702"/>
            <a:ext cx="4496939" cy="3074470"/>
          </a:xfrm>
          <a:prstGeom prst="rect">
            <a:avLst/>
          </a:prstGeom>
          <a:noFill/>
          <a:extLst>
            <a:ext uri="{909E8E84-426E-40DD-AFC4-6F175D3DCCD1}">
              <a14:hiddenFill xmlns:a14="http://schemas.microsoft.com/office/drawing/2010/main">
                <a:solidFill>
                  <a:srgbClr val="FFFFFF"/>
                </a:solidFill>
              </a14:hiddenFill>
            </a:ext>
          </a:extLst>
        </p:spPr>
      </p:pic>
      <p:pic>
        <p:nvPicPr>
          <p:cNvPr id="8" name="Picture 13" descr="Image result for video equipment, png"/>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6087929" y="2414313"/>
            <a:ext cx="1927290" cy="1940768"/>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bg>
      <p:bgPr>
        <a:blipFill dpi="0" rotWithShape="0">
          <a:blip r:embed="rId2"/>
          <a:srcRect/>
          <a:stretch>
            <a:fillRect/>
          </a:stretch>
        </a:blipFill>
        <a:effectLst/>
      </p:bgPr>
    </p:bg>
    <p:spTree>
      <p:nvGrpSpPr>
        <p:cNvPr id="1" name=""/>
        <p:cNvGrpSpPr/>
        <p:nvPr/>
      </p:nvGrpSpPr>
      <p:grpSpPr>
        <a:xfrm>
          <a:off x="0" y="0"/>
          <a:ext cx="0" cy="0"/>
          <a:chOff x="0" y="0"/>
          <a:chExt cx="0" cy="0"/>
        </a:xfrm>
      </p:grpSpPr>
      <p:pic>
        <p:nvPicPr>
          <p:cNvPr id="35845" name="Picture 2" descr="C:\Users\crabinowitz\AppData\Local\Microsoft\Windows\Temporary Internet Files\Content.Outlook\QGF1YC6R\Rapper_delight.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89045" y="793750"/>
            <a:ext cx="6802016" cy="3603422"/>
          </a:xfrm>
          <a:prstGeom prst="rect">
            <a:avLst/>
          </a:prstGeom>
          <a:noFill/>
          <a:ln>
            <a:noFill/>
          </a:ln>
          <a:effectLst>
            <a:softEdge rad="266700"/>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5842" name="Title 1"/>
          <p:cNvSpPr>
            <a:spLocks noGrp="1"/>
          </p:cNvSpPr>
          <p:nvPr>
            <p:ph type="title"/>
          </p:nvPr>
        </p:nvSpPr>
        <p:spPr>
          <a:xfrm>
            <a:off x="717550" y="123825"/>
            <a:ext cx="7886700" cy="669925"/>
          </a:xfrm>
        </p:spPr>
        <p:txBody>
          <a:bodyPr/>
          <a:lstStyle/>
          <a:p>
            <a:r>
              <a:rPr lang="en-US" altLang="en-US" sz="4000" b="1" dirty="0">
                <a:solidFill>
                  <a:prstClr val="white"/>
                </a:solidFill>
              </a:rPr>
              <a:t>PPAG Projects—CA Singers</a:t>
            </a:r>
            <a:endParaRPr lang="en-US" altLang="en-US" sz="2400" dirty="0"/>
          </a:p>
        </p:txBody>
      </p:sp>
      <p:sp>
        <p:nvSpPr>
          <p:cNvPr id="3" name="Content Placeholder 2"/>
          <p:cNvSpPr>
            <a:spLocks noGrp="1"/>
          </p:cNvSpPr>
          <p:nvPr>
            <p:ph idx="1"/>
          </p:nvPr>
        </p:nvSpPr>
        <p:spPr>
          <a:xfrm>
            <a:off x="497991" y="4432040"/>
            <a:ext cx="8080309" cy="2908591"/>
          </a:xfrm>
        </p:spPr>
        <p:txBody>
          <a:bodyPr rtlCol="0">
            <a:normAutofit/>
          </a:bodyPr>
          <a:lstStyle/>
          <a:p>
            <a:pPr fontAlgn="auto">
              <a:spcAft>
                <a:spcPts val="0"/>
              </a:spcAft>
              <a:defRPr/>
            </a:pPr>
            <a:r>
              <a:rPr lang="en-US" sz="1600" dirty="0"/>
              <a:t>At first the idea was to start a singing group like a choir.</a:t>
            </a:r>
          </a:p>
          <a:p>
            <a:pPr fontAlgn="auto">
              <a:spcAft>
                <a:spcPts val="0"/>
              </a:spcAft>
              <a:defRPr/>
            </a:pPr>
            <a:r>
              <a:rPr lang="en-US" sz="1600" dirty="0"/>
              <a:t>But after the first two meetings, 6 months apart, the idea morphed into a sing along.</a:t>
            </a:r>
          </a:p>
          <a:p>
            <a:pPr fontAlgn="auto">
              <a:spcAft>
                <a:spcPts val="0"/>
              </a:spcAft>
              <a:defRPr/>
            </a:pPr>
            <a:r>
              <a:rPr lang="en-US" sz="1600" dirty="0"/>
              <a:t>Each month one PPAG member brings his own  Karaoke machine to a different building or program and lead participants and staff in song.</a:t>
            </a:r>
          </a:p>
          <a:p>
            <a:pPr fontAlgn="auto">
              <a:spcAft>
                <a:spcPts val="0"/>
              </a:spcAft>
              <a:defRPr/>
            </a:pPr>
            <a:r>
              <a:rPr lang="en-US" sz="1600" dirty="0"/>
              <a:t>Food is provided by agency.</a:t>
            </a:r>
          </a:p>
          <a:p>
            <a:pPr fontAlgn="auto">
              <a:spcAft>
                <a:spcPts val="0"/>
              </a:spcAft>
              <a:defRPr/>
            </a:pPr>
            <a:r>
              <a:rPr lang="en-US" sz="1600" dirty="0"/>
              <a:t>These are some of the most well attended tenant events, as it is lead by the PPAG</a:t>
            </a:r>
          </a:p>
        </p:txBody>
      </p:sp>
      <p:sp>
        <p:nvSpPr>
          <p:cNvPr id="35844" name="TextBox 3"/>
          <p:cNvSpPr txBox="1">
            <a:spLocks noChangeArrowheads="1"/>
          </p:cNvSpPr>
          <p:nvPr/>
        </p:nvSpPr>
        <p:spPr bwMode="auto">
          <a:xfrm>
            <a:off x="3071813" y="1579563"/>
            <a:ext cx="184150"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Calibri" panose="020F0502020204030204" pitchFamily="34" charset="0"/>
                <a:cs typeface="Arial" panose="020B0604020202020204" pitchFamily="34" charset="0"/>
              </a:defRPr>
            </a:lvl1pPr>
            <a:lvl2pPr marL="742950" indent="-285750">
              <a:defRPr>
                <a:solidFill>
                  <a:schemeClr val="tx1"/>
                </a:solidFill>
                <a:latin typeface="Calibri" panose="020F0502020204030204" pitchFamily="34" charset="0"/>
                <a:cs typeface="Arial" panose="020B0604020202020204" pitchFamily="34" charset="0"/>
              </a:defRPr>
            </a:lvl2pPr>
            <a:lvl3pPr marL="1143000" indent="-228600">
              <a:defRPr>
                <a:solidFill>
                  <a:schemeClr val="tx1"/>
                </a:solidFill>
                <a:latin typeface="Calibri" panose="020F0502020204030204" pitchFamily="34" charset="0"/>
                <a:cs typeface="Arial" panose="020B0604020202020204" pitchFamily="34" charset="0"/>
              </a:defRPr>
            </a:lvl3pPr>
            <a:lvl4pPr marL="1600200" indent="-228600">
              <a:defRPr>
                <a:solidFill>
                  <a:schemeClr val="tx1"/>
                </a:solidFill>
                <a:latin typeface="Calibri" panose="020F0502020204030204" pitchFamily="34" charset="0"/>
                <a:cs typeface="Arial" panose="020B0604020202020204" pitchFamily="34" charset="0"/>
              </a:defRPr>
            </a:lvl4pPr>
            <a:lvl5pPr marL="2057400" indent="-228600">
              <a:defRPr>
                <a:solidFill>
                  <a:schemeClr val="tx1"/>
                </a:solidFill>
                <a:latin typeface="Calibri" panose="020F050202020403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9pPr>
          </a:lstStyle>
          <a:p>
            <a:endParaRPr lang="en-US" altLang="en-US"/>
          </a:p>
        </p:txBody>
      </p:sp>
      <p:sp>
        <p:nvSpPr>
          <p:cNvPr id="35846" name="TextBox 5"/>
          <p:cNvSpPr txBox="1">
            <a:spLocks noChangeArrowheads="1"/>
          </p:cNvSpPr>
          <p:nvPr/>
        </p:nvSpPr>
        <p:spPr bwMode="auto">
          <a:xfrm>
            <a:off x="1660525" y="1579563"/>
            <a:ext cx="184150"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Calibri" panose="020F0502020204030204" pitchFamily="34" charset="0"/>
                <a:cs typeface="Arial" panose="020B0604020202020204" pitchFamily="34" charset="0"/>
              </a:defRPr>
            </a:lvl1pPr>
            <a:lvl2pPr marL="742950" indent="-285750">
              <a:defRPr>
                <a:solidFill>
                  <a:schemeClr val="tx1"/>
                </a:solidFill>
                <a:latin typeface="Calibri" panose="020F0502020204030204" pitchFamily="34" charset="0"/>
                <a:cs typeface="Arial" panose="020B0604020202020204" pitchFamily="34" charset="0"/>
              </a:defRPr>
            </a:lvl2pPr>
            <a:lvl3pPr marL="1143000" indent="-228600">
              <a:defRPr>
                <a:solidFill>
                  <a:schemeClr val="tx1"/>
                </a:solidFill>
                <a:latin typeface="Calibri" panose="020F0502020204030204" pitchFamily="34" charset="0"/>
                <a:cs typeface="Arial" panose="020B0604020202020204" pitchFamily="34" charset="0"/>
              </a:defRPr>
            </a:lvl3pPr>
            <a:lvl4pPr marL="1600200" indent="-228600">
              <a:defRPr>
                <a:solidFill>
                  <a:schemeClr val="tx1"/>
                </a:solidFill>
                <a:latin typeface="Calibri" panose="020F0502020204030204" pitchFamily="34" charset="0"/>
                <a:cs typeface="Arial" panose="020B0604020202020204" pitchFamily="34" charset="0"/>
              </a:defRPr>
            </a:lvl4pPr>
            <a:lvl5pPr marL="2057400" indent="-228600">
              <a:defRPr>
                <a:solidFill>
                  <a:schemeClr val="tx1"/>
                </a:solidFill>
                <a:latin typeface="Calibri" panose="020F050202020403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9pPr>
          </a:lstStyle>
          <a:p>
            <a:endParaRPr lang="en-US" altLang="en-US"/>
          </a:p>
        </p:txBody>
      </p:sp>
    </p:spTree>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36866" name="Title 1"/>
          <p:cNvSpPr>
            <a:spLocks noGrp="1"/>
          </p:cNvSpPr>
          <p:nvPr>
            <p:ph type="title"/>
          </p:nvPr>
        </p:nvSpPr>
        <p:spPr>
          <a:xfrm>
            <a:off x="787270" y="-2125662"/>
            <a:ext cx="7886700" cy="1033462"/>
          </a:xfrm>
        </p:spPr>
        <p:txBody>
          <a:bodyPr/>
          <a:lstStyle/>
          <a:p>
            <a:r>
              <a:rPr lang="en-US" altLang="en-US" sz="4000" b="1" dirty="0"/>
              <a:t>Recap</a:t>
            </a:r>
          </a:p>
        </p:txBody>
      </p:sp>
      <p:sp>
        <p:nvSpPr>
          <p:cNvPr id="3" name="Content Placeholder 2"/>
          <p:cNvSpPr>
            <a:spLocks noGrp="1"/>
          </p:cNvSpPr>
          <p:nvPr>
            <p:ph idx="1"/>
          </p:nvPr>
        </p:nvSpPr>
        <p:spPr>
          <a:xfrm>
            <a:off x="434975" y="2245502"/>
            <a:ext cx="8080375" cy="4351338"/>
          </a:xfrm>
        </p:spPr>
        <p:txBody>
          <a:bodyPr rtlCol="0">
            <a:normAutofit fontScale="92500"/>
          </a:bodyPr>
          <a:lstStyle/>
          <a:p>
            <a:pPr fontAlgn="auto">
              <a:spcAft>
                <a:spcPts val="0"/>
              </a:spcAft>
              <a:defRPr/>
            </a:pPr>
            <a:r>
              <a:rPr lang="en-US" dirty="0"/>
              <a:t>Over a period of three years Community Access’ PPAG created programs and advised Senior Management.</a:t>
            </a:r>
          </a:p>
          <a:p>
            <a:pPr fontAlgn="auto">
              <a:spcAft>
                <a:spcPts val="0"/>
              </a:spcAft>
              <a:defRPr/>
            </a:pPr>
            <a:r>
              <a:rPr lang="en-US" dirty="0"/>
              <a:t>PPAG members also support one another and share ideas of how to make each others buildings better themselves.</a:t>
            </a:r>
          </a:p>
          <a:p>
            <a:pPr fontAlgn="auto">
              <a:spcAft>
                <a:spcPts val="0"/>
              </a:spcAft>
              <a:defRPr/>
            </a:pPr>
            <a:r>
              <a:rPr lang="en-US" dirty="0"/>
              <a:t>Tenants/Program Participants obtained new initiatives to participate in. Tenants and participants  get  information from PPAG about Senior Management. Tenants and participants get support and representation from PPAG members in their buildings/programs.</a:t>
            </a:r>
          </a:p>
          <a:p>
            <a:pPr fontAlgn="auto">
              <a:spcAft>
                <a:spcPts val="0"/>
              </a:spcAft>
              <a:defRPr/>
            </a:pPr>
            <a:endParaRPr lang="en-US" dirty="0"/>
          </a:p>
        </p:txBody>
      </p:sp>
      <p:sp>
        <p:nvSpPr>
          <p:cNvPr id="36868" name="TextBox 3"/>
          <p:cNvSpPr txBox="1">
            <a:spLocks noChangeArrowheads="1"/>
          </p:cNvSpPr>
          <p:nvPr/>
        </p:nvSpPr>
        <p:spPr bwMode="auto">
          <a:xfrm>
            <a:off x="3071813" y="1579563"/>
            <a:ext cx="184150"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Calibri" panose="020F0502020204030204" pitchFamily="34" charset="0"/>
                <a:cs typeface="Arial" panose="020B0604020202020204" pitchFamily="34" charset="0"/>
              </a:defRPr>
            </a:lvl1pPr>
            <a:lvl2pPr marL="742950" indent="-285750">
              <a:defRPr>
                <a:solidFill>
                  <a:schemeClr val="tx1"/>
                </a:solidFill>
                <a:latin typeface="Calibri" panose="020F0502020204030204" pitchFamily="34" charset="0"/>
                <a:cs typeface="Arial" panose="020B0604020202020204" pitchFamily="34" charset="0"/>
              </a:defRPr>
            </a:lvl2pPr>
            <a:lvl3pPr marL="1143000" indent="-228600">
              <a:defRPr>
                <a:solidFill>
                  <a:schemeClr val="tx1"/>
                </a:solidFill>
                <a:latin typeface="Calibri" panose="020F0502020204030204" pitchFamily="34" charset="0"/>
                <a:cs typeface="Arial" panose="020B0604020202020204" pitchFamily="34" charset="0"/>
              </a:defRPr>
            </a:lvl3pPr>
            <a:lvl4pPr marL="1600200" indent="-228600">
              <a:defRPr>
                <a:solidFill>
                  <a:schemeClr val="tx1"/>
                </a:solidFill>
                <a:latin typeface="Calibri" panose="020F0502020204030204" pitchFamily="34" charset="0"/>
                <a:cs typeface="Arial" panose="020B0604020202020204" pitchFamily="34" charset="0"/>
              </a:defRPr>
            </a:lvl4pPr>
            <a:lvl5pPr marL="2057400" indent="-228600">
              <a:defRPr>
                <a:solidFill>
                  <a:schemeClr val="tx1"/>
                </a:solidFill>
                <a:latin typeface="Calibri" panose="020F050202020403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9pPr>
          </a:lstStyle>
          <a:p>
            <a:endParaRPr lang="en-US" altLang="en-US"/>
          </a:p>
        </p:txBody>
      </p:sp>
      <p:pic>
        <p:nvPicPr>
          <p:cNvPr id="36871" name="Picture 7" descr="Image result for recap, 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193751" y="269375"/>
            <a:ext cx="7073738" cy="1495131"/>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bg>
      <p:bgPr>
        <a:blipFill dpi="0" rotWithShape="0">
          <a:blip r:embed="rId2"/>
          <a:srcRect/>
          <a:stretch>
            <a:fillRect/>
          </a:stretch>
        </a:blipFill>
        <a:effectLst/>
      </p:bgPr>
    </p:bg>
    <p:spTree>
      <p:nvGrpSpPr>
        <p:cNvPr id="1" name=""/>
        <p:cNvGrpSpPr/>
        <p:nvPr/>
      </p:nvGrpSpPr>
      <p:grpSpPr>
        <a:xfrm>
          <a:off x="0" y="0"/>
          <a:ext cx="0" cy="0"/>
          <a:chOff x="0" y="0"/>
          <a:chExt cx="0" cy="0"/>
        </a:xfrm>
      </p:grpSpPr>
      <p:pic>
        <p:nvPicPr>
          <p:cNvPr id="37894" name="Picture 6" descr="Image result for hiring , p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rot="2347705">
            <a:off x="5850701" y="-223065"/>
            <a:ext cx="4236464" cy="3846006"/>
          </a:xfrm>
          <a:prstGeom prst="rect">
            <a:avLst/>
          </a:prstGeom>
          <a:noFill/>
          <a:effectLst>
            <a:softEdge rad="0"/>
          </a:effectLst>
          <a:extLst>
            <a:ext uri="{909E8E84-426E-40DD-AFC4-6F175D3DCCD1}">
              <a14:hiddenFill xmlns:a14="http://schemas.microsoft.com/office/drawing/2010/main">
                <a:solidFill>
                  <a:srgbClr val="FFFFFF"/>
                </a:solidFill>
              </a14:hiddenFill>
            </a:ext>
          </a:extLst>
        </p:spPr>
      </p:pic>
      <p:pic>
        <p:nvPicPr>
          <p:cNvPr id="37898" name="Picture 10" descr="Image result for calendar, pn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185273" y="3141818"/>
            <a:ext cx="3185238" cy="3185238"/>
          </a:xfrm>
          <a:prstGeom prst="rect">
            <a:avLst/>
          </a:prstGeom>
          <a:noFill/>
          <a:effectLst>
            <a:softEdge rad="101600"/>
          </a:effectLst>
          <a:extLst>
            <a:ext uri="{909E8E84-426E-40DD-AFC4-6F175D3DCCD1}">
              <a14:hiddenFill xmlns:a14="http://schemas.microsoft.com/office/drawing/2010/main">
                <a:solidFill>
                  <a:srgbClr val="FFFFFF"/>
                </a:solidFill>
              </a14:hiddenFill>
            </a:ext>
          </a:extLst>
        </p:spPr>
      </p:pic>
      <p:sp>
        <p:nvSpPr>
          <p:cNvPr id="37890" name="Title 1"/>
          <p:cNvSpPr>
            <a:spLocks noGrp="1"/>
          </p:cNvSpPr>
          <p:nvPr>
            <p:ph type="title"/>
          </p:nvPr>
        </p:nvSpPr>
        <p:spPr>
          <a:xfrm>
            <a:off x="258617" y="187289"/>
            <a:ext cx="7886700" cy="1033462"/>
          </a:xfrm>
        </p:spPr>
        <p:txBody>
          <a:bodyPr/>
          <a:lstStyle/>
          <a:p>
            <a:r>
              <a:rPr lang="en-US" altLang="en-US" sz="4000" b="1" dirty="0"/>
              <a:t>Still more work to do…</a:t>
            </a:r>
          </a:p>
        </p:txBody>
      </p:sp>
      <p:sp>
        <p:nvSpPr>
          <p:cNvPr id="37891" name="Content Placeholder 2"/>
          <p:cNvSpPr>
            <a:spLocks noGrp="1"/>
          </p:cNvSpPr>
          <p:nvPr>
            <p:ph idx="1"/>
          </p:nvPr>
        </p:nvSpPr>
        <p:spPr>
          <a:xfrm>
            <a:off x="0" y="1817032"/>
            <a:ext cx="5024275" cy="4840969"/>
          </a:xfrm>
        </p:spPr>
        <p:txBody>
          <a:bodyPr/>
          <a:lstStyle/>
          <a:p>
            <a:pPr marL="0" indent="0">
              <a:buNone/>
            </a:pPr>
            <a:r>
              <a:rPr lang="en-US" altLang="en-US" sz="2400" dirty="0"/>
              <a:t>Future Goals of PPAG:</a:t>
            </a:r>
          </a:p>
          <a:p>
            <a:pPr lvl="1"/>
            <a:r>
              <a:rPr lang="en-US" altLang="en-US" sz="2000" dirty="0"/>
              <a:t>Continue SAP  that funds training of agency’s tenants and expanding to offer to PPAG members themselves</a:t>
            </a:r>
          </a:p>
          <a:p>
            <a:pPr lvl="1"/>
            <a:r>
              <a:rPr lang="en-US" altLang="en-US" sz="2000" dirty="0"/>
              <a:t>Getting PPAG members into hiring committees of community access staff</a:t>
            </a:r>
          </a:p>
          <a:p>
            <a:pPr lvl="1"/>
            <a:r>
              <a:rPr lang="en-US" altLang="en-US" sz="2000" dirty="0"/>
              <a:t>Technical assistance to other agencies so they can form their own program participant advisory committees</a:t>
            </a:r>
          </a:p>
          <a:p>
            <a:pPr lvl="1"/>
            <a:r>
              <a:rPr lang="en-US" altLang="en-US" sz="2000" dirty="0"/>
              <a:t>Create a PPAG calendar for Community Access to share accomplishments and photos from PPAG</a:t>
            </a:r>
          </a:p>
          <a:p>
            <a:endParaRPr lang="en-US" altLang="en-US" dirty="0"/>
          </a:p>
        </p:txBody>
      </p:sp>
      <p:sp>
        <p:nvSpPr>
          <p:cNvPr id="37892" name="TextBox 3"/>
          <p:cNvSpPr txBox="1">
            <a:spLocks noChangeArrowheads="1"/>
          </p:cNvSpPr>
          <p:nvPr/>
        </p:nvSpPr>
        <p:spPr bwMode="auto">
          <a:xfrm>
            <a:off x="3071813" y="1579563"/>
            <a:ext cx="184150" cy="369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Calibri" panose="020F0502020204030204" pitchFamily="34" charset="0"/>
                <a:cs typeface="Arial" panose="020B0604020202020204" pitchFamily="34" charset="0"/>
              </a:defRPr>
            </a:lvl1pPr>
            <a:lvl2pPr marL="742950" indent="-285750">
              <a:defRPr>
                <a:solidFill>
                  <a:schemeClr val="tx1"/>
                </a:solidFill>
                <a:latin typeface="Calibri" panose="020F0502020204030204" pitchFamily="34" charset="0"/>
                <a:cs typeface="Arial" panose="020B0604020202020204" pitchFamily="34" charset="0"/>
              </a:defRPr>
            </a:lvl2pPr>
            <a:lvl3pPr marL="1143000" indent="-228600">
              <a:defRPr>
                <a:solidFill>
                  <a:schemeClr val="tx1"/>
                </a:solidFill>
                <a:latin typeface="Calibri" panose="020F0502020204030204" pitchFamily="34" charset="0"/>
                <a:cs typeface="Arial" panose="020B0604020202020204" pitchFamily="34" charset="0"/>
              </a:defRPr>
            </a:lvl3pPr>
            <a:lvl4pPr marL="1600200" indent="-228600">
              <a:defRPr>
                <a:solidFill>
                  <a:schemeClr val="tx1"/>
                </a:solidFill>
                <a:latin typeface="Calibri" panose="020F0502020204030204" pitchFamily="34" charset="0"/>
                <a:cs typeface="Arial" panose="020B0604020202020204" pitchFamily="34" charset="0"/>
              </a:defRPr>
            </a:lvl4pPr>
            <a:lvl5pPr marL="2057400" indent="-228600">
              <a:defRPr>
                <a:solidFill>
                  <a:schemeClr val="tx1"/>
                </a:solidFill>
                <a:latin typeface="Calibri" panose="020F0502020204030204" pitchFamily="34" charset="0"/>
                <a:cs typeface="Arial" panose="020B0604020202020204" pitchFamily="34" charset="0"/>
              </a:defRPr>
            </a:lvl5pPr>
            <a:lvl6pPr marL="25146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6pPr>
            <a:lvl7pPr marL="29718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7pPr>
            <a:lvl8pPr marL="34290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8pPr>
            <a:lvl9pPr marL="3886200" indent="-228600" fontAlgn="base">
              <a:spcBef>
                <a:spcPct val="0"/>
              </a:spcBef>
              <a:spcAft>
                <a:spcPct val="0"/>
              </a:spcAft>
              <a:defRPr>
                <a:solidFill>
                  <a:schemeClr val="tx1"/>
                </a:solidFill>
                <a:latin typeface="Calibri" panose="020F0502020204030204" pitchFamily="34" charset="0"/>
                <a:cs typeface="Arial" panose="020B0604020202020204" pitchFamily="34" charset="0"/>
              </a:defRPr>
            </a:lvl9pPr>
          </a:lstStyle>
          <a:p>
            <a:endParaRPr lang="en-US" altLang="en-US"/>
          </a:p>
        </p:txBody>
      </p:sp>
      <p:pic>
        <p:nvPicPr>
          <p:cNvPr id="37896" name="Picture 8" descr="Image result for dollar sign, pn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148775" y="1699939"/>
            <a:ext cx="1406072" cy="3470988"/>
          </a:xfrm>
          <a:prstGeom prst="rect">
            <a:avLst/>
          </a:prstGeom>
          <a:noFill/>
          <a:effectLst>
            <a:softEdge rad="0"/>
          </a:effectLst>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bg>
      <p:bgPr>
        <a:blipFill dpi="0" rotWithShape="0">
          <a:blip r:embed="rId2"/>
          <a:srcRect/>
          <a:stretch>
            <a:fillRect/>
          </a:stretch>
        </a:blipFill>
        <a:effectLst/>
      </p:bgPr>
    </p:bg>
    <p:spTree>
      <p:nvGrpSpPr>
        <p:cNvPr id="1" name=""/>
        <p:cNvGrpSpPr/>
        <p:nvPr/>
      </p:nvGrpSpPr>
      <p:grpSpPr>
        <a:xfrm>
          <a:off x="0" y="0"/>
          <a:ext cx="0" cy="0"/>
          <a:chOff x="0" y="0"/>
          <a:chExt cx="0" cy="0"/>
        </a:xfrm>
      </p:grpSpPr>
      <p:sp>
        <p:nvSpPr>
          <p:cNvPr id="38914" name="Title 1"/>
          <p:cNvSpPr>
            <a:spLocks noGrp="1"/>
          </p:cNvSpPr>
          <p:nvPr>
            <p:ph type="ctrTitle"/>
          </p:nvPr>
        </p:nvSpPr>
        <p:spPr>
          <a:xfrm>
            <a:off x="685800" y="1122363"/>
            <a:ext cx="7772400" cy="4772025"/>
          </a:xfrm>
        </p:spPr>
        <p:txBody>
          <a:bodyPr/>
          <a:lstStyle/>
          <a:p>
            <a:r>
              <a:rPr lang="en-US" altLang="en-US" sz="4000" dirty="0"/>
              <a:t>For further information contact:</a:t>
            </a:r>
            <a:br>
              <a:rPr lang="en-US" altLang="en-US" sz="4000" dirty="0"/>
            </a:br>
            <a:br>
              <a:rPr lang="en-US" altLang="en-US" sz="4000" dirty="0"/>
            </a:br>
            <a:r>
              <a:rPr lang="en-US" altLang="en-US" sz="2800" dirty="0"/>
              <a:t>Carla Rabinowitz, Advocacy Coordinator,212-780-1400 x7726; </a:t>
            </a:r>
            <a:r>
              <a:rPr lang="en-US" altLang="en-US" sz="2800" dirty="0">
                <a:hlinkClick r:id="rId3"/>
              </a:rPr>
              <a:t>crabinowitz@communityaccess.org</a:t>
            </a:r>
            <a:br>
              <a:rPr lang="en-US" altLang="en-US" sz="2800" dirty="0"/>
            </a:br>
            <a:br>
              <a:rPr lang="en-US" altLang="en-US" sz="2800" dirty="0"/>
            </a:br>
            <a:r>
              <a:rPr lang="en-US" altLang="en-US" sz="2800" dirty="0"/>
              <a:t>Mark Jennings, Director of Housing, 212-780-1400 x7754 or</a:t>
            </a:r>
            <a:br>
              <a:rPr lang="en-US" altLang="en-US" sz="2800" dirty="0"/>
            </a:br>
            <a:r>
              <a:rPr lang="en-US" altLang="en-US" sz="2800" dirty="0"/>
              <a:t>     </a:t>
            </a:r>
            <a:r>
              <a:rPr lang="en-US" altLang="en-US" sz="2800" dirty="0">
                <a:hlinkClick r:id="rId4"/>
              </a:rPr>
              <a:t>mjennings@communityaccess.org</a:t>
            </a:r>
            <a:br>
              <a:rPr lang="en-US" altLang="en-US" sz="2800" dirty="0"/>
            </a:br>
            <a:br>
              <a:rPr lang="en-US" altLang="en-US" sz="2800" dirty="0"/>
            </a:br>
            <a:r>
              <a:rPr lang="en-US" altLang="en-US" sz="2800" dirty="0"/>
              <a:t>Eugene Smith, PPAG Member, </a:t>
            </a:r>
            <a:r>
              <a:rPr lang="en-US" altLang="en-US" sz="2800" dirty="0">
                <a:hlinkClick r:id="rId5"/>
              </a:rPr>
              <a:t>Eugenesmith09@yahoo.com</a:t>
            </a:r>
            <a:r>
              <a:rPr lang="en-US" altLang="en-US" sz="2800" dirty="0"/>
              <a:t>, 347-344-2958;</a:t>
            </a:r>
            <a:br>
              <a:rPr lang="en-US" altLang="en-US" sz="2800" dirty="0"/>
            </a:br>
            <a:endParaRPr lang="en-US" altLang="en-US" sz="2800" b="1" dirty="0"/>
          </a:p>
        </p:txBody>
      </p:sp>
    </p:spTree>
  </p:cSld>
  <p:clrMapOvr>
    <a:masterClrMapping/>
  </p:clrMapOvr>
</p:sld>
</file>

<file path=ppt/theme/theme1.xml><?xml version="1.0" encoding="utf-8"?>
<a:theme xmlns:a="http://schemas.openxmlformats.org/drawingml/2006/main" name="Office Theme">
  <a:themeElements>
    <a:clrScheme name="Office Them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Them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Them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F46216B-77A9-411A-B9D3-5023FCB70208}"/>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Office Theme</Template>
  <TotalTime>348</TotalTime>
  <Words>1858</Words>
  <Application>Microsoft Office PowerPoint</Application>
  <PresentationFormat>On-screen Show (4:3)</PresentationFormat>
  <Paragraphs>160</Paragraphs>
  <Slides>28</Slides>
  <Notes>1</Notes>
  <HiddenSlides>0</HiddenSlides>
  <MMClips>0</MMClips>
  <ScaleCrop>false</ScaleCrop>
  <HeadingPairs>
    <vt:vector size="6" baseType="variant">
      <vt:variant>
        <vt:lpstr>Fonts Used</vt:lpstr>
      </vt:variant>
      <vt:variant>
        <vt:i4>8</vt:i4>
      </vt:variant>
      <vt:variant>
        <vt:lpstr>Theme</vt:lpstr>
      </vt:variant>
      <vt:variant>
        <vt:i4>1</vt:i4>
      </vt:variant>
      <vt:variant>
        <vt:lpstr>Slide Titles</vt:lpstr>
      </vt:variant>
      <vt:variant>
        <vt:i4>28</vt:i4>
      </vt:variant>
    </vt:vector>
  </HeadingPairs>
  <TitlesOfParts>
    <vt:vector size="37" baseType="lpstr">
      <vt:lpstr>Aharoni</vt:lpstr>
      <vt:lpstr>Arial</vt:lpstr>
      <vt:lpstr>Arial Black</vt:lpstr>
      <vt:lpstr>Baskerville</vt:lpstr>
      <vt:lpstr>Calibri</vt:lpstr>
      <vt:lpstr>Calibri Light</vt:lpstr>
      <vt:lpstr>Verdana</vt:lpstr>
      <vt:lpstr>Wingdings 2</vt:lpstr>
      <vt:lpstr>Office Theme</vt:lpstr>
      <vt:lpstr>Community Access presents:  Program Participants Guiding an Agency</vt:lpstr>
      <vt:lpstr>Building Homes, Hopes and Dreams</vt:lpstr>
      <vt:lpstr>Mission and Values</vt:lpstr>
      <vt:lpstr>Housing &amp; More….</vt:lpstr>
      <vt:lpstr>CA In Pictures West 108th Street (Manhattan) / Davidson Avenue (Bronx)</vt:lpstr>
      <vt:lpstr>CA In Pictures Lobby Areas, Community Rooms and an Apartment</vt:lpstr>
      <vt:lpstr>CA In Pictures Backyard Spaces in NYC!</vt:lpstr>
      <vt:lpstr>CA In Pictures Community Rooms for Activites</vt:lpstr>
      <vt:lpstr>PPAG Humble Beginnings….</vt:lpstr>
      <vt:lpstr>PPAG Humble Beginnings….</vt:lpstr>
      <vt:lpstr>PPAG Humble Beginnings….</vt:lpstr>
      <vt:lpstr>Storming, Forming, and Norming….</vt:lpstr>
      <vt:lpstr>Look at us now!</vt:lpstr>
      <vt:lpstr>Look at us now!</vt:lpstr>
      <vt:lpstr>Acting as Liaisons</vt:lpstr>
      <vt:lpstr>Who benefits from a Program Participant Advisory Group?</vt:lpstr>
      <vt:lpstr>Who benefits from a Program Participant Advisory Group?</vt:lpstr>
      <vt:lpstr>Who benefits from a Program Participant Advisory Group?</vt:lpstr>
      <vt:lpstr>PPAG Projects—Supplementary Assistance Program (SAP)</vt:lpstr>
      <vt:lpstr>PPAG Projects—Supplementary Assistance Program (SAP)</vt:lpstr>
      <vt:lpstr>PPAG Projects—Supplementary Assistance Program (SAP)</vt:lpstr>
      <vt:lpstr>PPAG Projects—Consumer Satisfaction Surveys</vt:lpstr>
      <vt:lpstr>PPAG Projects—Training Videos</vt:lpstr>
      <vt:lpstr>PPAG Projects—Training Videos</vt:lpstr>
      <vt:lpstr>PPAG Projects—CA Singers</vt:lpstr>
      <vt:lpstr>Recap</vt:lpstr>
      <vt:lpstr>Still more work to do…</vt:lpstr>
      <vt:lpstr>For further information contact:  Carla Rabinowitz, Advocacy Coordinator,212-780-1400 x7726; crabinowitz@communityaccess.org  Mark Jennings, Director of Housing, 212-780-1400 x7754 or      mjennings@communityaccess.org  Eugene Smith, PPAG Member, Eugenesmith09@yahoo.com, 347-344-2958; </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Nathan Lemon</dc:creator>
  <cp:lastModifiedBy>Dawn Brown</cp:lastModifiedBy>
  <cp:revision>67</cp:revision>
  <dcterms:created xsi:type="dcterms:W3CDTF">2016-04-19T21:18:15Z</dcterms:created>
  <dcterms:modified xsi:type="dcterms:W3CDTF">2017-06-19T23:11:24Z</dcterms:modified>
</cp:coreProperties>
</file>