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3"/>
  </p:notesMasterIdLst>
  <p:sldIdLst>
    <p:sldId id="256" r:id="rId2"/>
    <p:sldId id="267" r:id="rId3"/>
    <p:sldId id="281" r:id="rId4"/>
    <p:sldId id="258" r:id="rId5"/>
    <p:sldId id="257" r:id="rId6"/>
    <p:sldId id="266" r:id="rId7"/>
    <p:sldId id="282" r:id="rId8"/>
    <p:sldId id="263" r:id="rId9"/>
    <p:sldId id="262" r:id="rId10"/>
    <p:sldId id="271" r:id="rId11"/>
    <p:sldId id="270" r:id="rId12"/>
    <p:sldId id="269" r:id="rId13"/>
    <p:sldId id="276" r:id="rId14"/>
    <p:sldId id="275" r:id="rId15"/>
    <p:sldId id="274" r:id="rId16"/>
    <p:sldId id="273" r:id="rId17"/>
    <p:sldId id="272" r:id="rId18"/>
    <p:sldId id="277" r:id="rId19"/>
    <p:sldId id="280" r:id="rId20"/>
    <p:sldId id="279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7"/>
  </p:normalViewPr>
  <p:slideViewPr>
    <p:cSldViewPr snapToGrid="0" snapToObjects="1">
      <p:cViewPr varScale="1">
        <p:scale>
          <a:sx n="79" d="100"/>
          <a:sy n="79" d="100"/>
        </p:scale>
        <p:origin x="10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85BAA-1F6C-411B-861D-2A3A0D60AD06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353A5-AFF8-40D9-82AB-F68404086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areas of country to assess if ETS presentation is generalizable across geographical and ethnic/racially diverse communities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353A5-AFF8-40D9-82AB-F684040860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Items intended to assess: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Knowledge gained from facts about mental health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Common attitudes/misconceptions about mental</a:t>
            </a:r>
            <a:r>
              <a:rPr lang="en-US" baseline="0" dirty="0"/>
              <a:t> health</a:t>
            </a:r>
            <a:endParaRPr lang="en-US" dirty="0"/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Presence of stigma-related attitudes (e.g., desire for social distance)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dirty="0"/>
              <a:t>Attitudes about seeking help</a:t>
            </a:r>
          </a:p>
          <a:p>
            <a:pPr marL="628650" lvl="1" indent="-171450">
              <a:buFont typeface="Arial" charset="0"/>
              <a:buChar char="•"/>
            </a:pPr>
            <a:endParaRPr lang="en-US" dirty="0"/>
          </a:p>
          <a:p>
            <a:pPr marL="171450" lvl="0" indent="-171450">
              <a:buFont typeface="Arial" charset="0"/>
              <a:buChar char="•"/>
            </a:pPr>
            <a:r>
              <a:rPr lang="en-US" dirty="0"/>
              <a:t>Fidelity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Checklist completed by non-presenter</a:t>
            </a:r>
            <a:r>
              <a:rPr lang="en-US" baseline="0" dirty="0"/>
              <a:t> </a:t>
            </a:r>
            <a:r>
              <a:rPr lang="en-US" dirty="0"/>
              <a:t>indicating that the presentation was carried out as designed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Lead/youth</a:t>
            </a:r>
            <a:r>
              <a:rPr lang="en-US" baseline="0" dirty="0"/>
              <a:t> presenter, did not skip slides, questionnaires were distributed, key messages were conveyed</a:t>
            </a:r>
            <a:endParaRPr lang="en-US" dirty="0"/>
          </a:p>
          <a:p>
            <a:pPr marL="628650" lvl="1" indent="-1714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353A5-AFF8-40D9-82AB-F684040860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1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take 6months to a year or more</a:t>
            </a:r>
          </a:p>
          <a:p>
            <a:r>
              <a:rPr lang="en-US" dirty="0"/>
              <a:t>School</a:t>
            </a:r>
            <a:r>
              <a:rPr lang="en-US" baseline="0" dirty="0"/>
              <a:t> staff and family package</a:t>
            </a:r>
          </a:p>
          <a:p>
            <a:r>
              <a:rPr lang="en-US" baseline="0" dirty="0"/>
              <a:t>Funds to expand to areas who don’t currently have ETS. States, then affiliates within states who have it</a:t>
            </a:r>
          </a:p>
          <a:p>
            <a:r>
              <a:rPr lang="en-US" baseline="0" dirty="0"/>
              <a:t>Online training vs. in-person training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353A5-AFF8-40D9-82AB-F684040860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0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2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1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5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9FE4-8ADD-964B-B673-E49F1F880E4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55B2D-3FD9-2E48-99D0-C732FBD75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97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217" y="1805109"/>
            <a:ext cx="8764173" cy="2387600"/>
          </a:xfrm>
        </p:spPr>
        <p:txBody>
          <a:bodyPr>
            <a:normAutofit fontScale="90000"/>
          </a:bodyPr>
          <a:lstStyle/>
          <a:p>
            <a:r>
              <a:rPr lang="en-US" sz="5600" b="1" dirty="0"/>
              <a:t>Fighting Stigma in Schools: Testing the Effectiveness  of NAMI’s Ending the Silence Presentation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7961" y="3854547"/>
            <a:ext cx="8454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Otto Wahl, Ph.D., University of Hartford</a:t>
            </a:r>
          </a:p>
          <a:p>
            <a:pPr algn="ctr"/>
            <a:r>
              <a:rPr lang="en-US" sz="2000" dirty="0"/>
              <a:t>Corrie Thompson, M.A., Doctoral Practicum Student</a:t>
            </a:r>
          </a:p>
          <a:p>
            <a:pPr algn="ctr"/>
            <a:r>
              <a:rPr lang="en-US" sz="2000" dirty="0"/>
              <a:t>Syeda Younus, ETS Young Adult Presenter</a:t>
            </a:r>
          </a:p>
          <a:p>
            <a:pPr algn="ctr"/>
            <a:r>
              <a:rPr lang="en-US" sz="2000" dirty="0"/>
              <a:t>Jennifer Rothman, Program Manager, NAMI</a:t>
            </a:r>
          </a:p>
        </p:txBody>
      </p:sp>
    </p:spTree>
    <p:extLst>
      <p:ext uri="{BB962C8B-B14F-4D97-AF65-F5344CB8AC3E}">
        <p14:creationId xmlns:p14="http://schemas.microsoft.com/office/powerpoint/2010/main" val="119730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Research Design (cont’d)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Demographic questionnaire</a:t>
            </a:r>
          </a:p>
          <a:p>
            <a:pPr lvl="1"/>
            <a:r>
              <a:rPr lang="en-US" dirty="0"/>
              <a:t>Gender, age, ethnicity</a:t>
            </a:r>
          </a:p>
          <a:p>
            <a:endParaRPr lang="en-US" dirty="0"/>
          </a:p>
          <a:p>
            <a:r>
              <a:rPr lang="en-US" dirty="0"/>
              <a:t>12 item questionnaire</a:t>
            </a:r>
          </a:p>
          <a:p>
            <a:pPr lvl="1"/>
            <a:r>
              <a:rPr lang="en-US" dirty="0"/>
              <a:t>Intended to assess knowledge and attitudes about mental health </a:t>
            </a:r>
          </a:p>
          <a:p>
            <a:pPr lvl="1"/>
            <a:r>
              <a:rPr lang="en-US" dirty="0"/>
              <a:t>Completed before, immediately after, and 4-6 weeks after presentation</a:t>
            </a:r>
          </a:p>
          <a:p>
            <a:endParaRPr lang="en-US" dirty="0"/>
          </a:p>
          <a:p>
            <a:r>
              <a:rPr lang="en-US" dirty="0"/>
              <a:t>Fidelity assessment</a:t>
            </a:r>
          </a:p>
          <a:p>
            <a:pPr lvl="1"/>
            <a:r>
              <a:rPr lang="en-US" dirty="0"/>
              <a:t>Checklist of important elements of the presentation</a:t>
            </a:r>
          </a:p>
          <a:p>
            <a:pPr lvl="1"/>
            <a:r>
              <a:rPr lang="en-US" dirty="0"/>
              <a:t>Completed by a non-presenter</a:t>
            </a:r>
          </a:p>
        </p:txBody>
      </p:sp>
    </p:spTree>
    <p:extLst>
      <p:ext uri="{BB962C8B-B14F-4D97-AF65-F5344CB8AC3E}">
        <p14:creationId xmlns:p14="http://schemas.microsoft.com/office/powerpoint/2010/main" val="357315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Characteristics of Student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7394"/>
            <a:ext cx="7886700" cy="718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530 ETS    402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00" y="2951650"/>
            <a:ext cx="4022778" cy="278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256" y="2951650"/>
            <a:ext cx="4655160" cy="28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46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Questionnaire and 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12 items/statements</a:t>
            </a:r>
          </a:p>
          <a:p>
            <a:pPr lvl="1"/>
            <a:r>
              <a:rPr lang="en-US" dirty="0"/>
              <a:t>Rated on a 5-point scale from “Strongly Disagree” to “Strongly Agree”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Items scored from 1-5 so that HIGHER SCORES INDICATE BETTER KNOWLEDGE AND MORE POSITIVE ATTITUDES</a:t>
            </a:r>
          </a:p>
          <a:p>
            <a:pPr lvl="1"/>
            <a:r>
              <a:rPr lang="en-US" dirty="0"/>
              <a:t>For seven items, Strongly Disagree = 1, Disagree = 2, etc.</a:t>
            </a:r>
          </a:p>
          <a:p>
            <a:pPr lvl="1"/>
            <a:r>
              <a:rPr lang="en-US" dirty="0"/>
              <a:t>For five items, Strongly Disagree = 5, Disagree = 4, etc.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Overall (total) scores ranged from 12 to 60.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030"/>
            <a:ext cx="9144000" cy="53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Companion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/>
          <a:lstStyle/>
          <a:p>
            <a:r>
              <a:rPr lang="en-US" dirty="0"/>
              <a:t>Similar pattern for each of the 10 study schools</a:t>
            </a:r>
          </a:p>
          <a:p>
            <a:endParaRPr lang="en-US" dirty="0"/>
          </a:p>
          <a:p>
            <a:r>
              <a:rPr lang="en-US" dirty="0"/>
              <a:t>Similar pattern for males and females</a:t>
            </a:r>
          </a:p>
          <a:p>
            <a:endParaRPr lang="en-US" dirty="0"/>
          </a:p>
          <a:p>
            <a:r>
              <a:rPr lang="en-US" dirty="0"/>
              <a:t>Similar pattern for Caucasians, African-Americans, and Hispanics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7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Items Changing </a:t>
            </a:r>
            <a:r>
              <a:rPr lang="en-US" u="sng" dirty="0"/>
              <a:t>Most</a:t>
            </a:r>
            <a:r>
              <a:rPr lang="en-US" dirty="0"/>
              <a:t> from Pre to Post for ETS Students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27" y="1890853"/>
            <a:ext cx="4301373" cy="4495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93742"/>
            <a:ext cx="5097246" cy="48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3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Items Changing </a:t>
            </a:r>
            <a:r>
              <a:rPr lang="en-US" u="sng" dirty="0"/>
              <a:t>Moderately</a:t>
            </a:r>
            <a:r>
              <a:rPr lang="en-US" dirty="0"/>
              <a:t> from Pre to Post for ETS Students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3" y="1774243"/>
            <a:ext cx="4318782" cy="4543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74" y="1518271"/>
            <a:ext cx="4811961" cy="46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2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Items Changing Moderately from Pre to Post for ETS Students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25" y="1948017"/>
            <a:ext cx="4203398" cy="4365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46" y="1823073"/>
            <a:ext cx="4840596" cy="44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8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Items Changing </a:t>
            </a:r>
            <a:r>
              <a:rPr lang="en-US" u="sng" dirty="0"/>
              <a:t>Least</a:t>
            </a:r>
            <a:r>
              <a:rPr lang="en-US" dirty="0"/>
              <a:t> from Pre to Post for ETS Students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" y="1824363"/>
            <a:ext cx="4093699" cy="4329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85" y="1603717"/>
            <a:ext cx="4937503" cy="46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ETS has an impact.  It improves knowledge and attitudes toward mental health conditions and toward treatment-seeking for high school students.</a:t>
            </a:r>
          </a:p>
          <a:p>
            <a:endParaRPr lang="en-US" dirty="0"/>
          </a:p>
          <a:p>
            <a:r>
              <a:rPr lang="en-US" dirty="0"/>
              <a:t>The effect is robust.  It occurs across regions, across schools, and across presenters.  It occurs across gender and across race/ethnicity.</a:t>
            </a:r>
          </a:p>
          <a:p>
            <a:endParaRPr lang="en-US" dirty="0"/>
          </a:p>
          <a:p>
            <a:r>
              <a:rPr lang="en-US" dirty="0"/>
              <a:t>The effect is lasting.  Improvement is not just immediate, but lasts beyond the ETS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316174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Ending the Silence (ETS)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2258"/>
            <a:ext cx="7886700" cy="4351338"/>
          </a:xfrm>
        </p:spPr>
        <p:txBody>
          <a:bodyPr/>
          <a:lstStyle/>
          <a:p>
            <a:r>
              <a:rPr lang="en-US" dirty="0"/>
              <a:t>Developed by David &amp; Brenda </a:t>
            </a:r>
            <a:r>
              <a:rPr lang="en-US" dirty="0" err="1"/>
              <a:t>Hilligoss</a:t>
            </a:r>
            <a:r>
              <a:rPr lang="en-US" dirty="0"/>
              <a:t> with NAMI DuPage, Illinois in 2007</a:t>
            </a:r>
          </a:p>
          <a:p>
            <a:r>
              <a:rPr lang="en-US" dirty="0"/>
              <a:t>Was available in affiliates in 6 different states and statewide in California</a:t>
            </a:r>
          </a:p>
          <a:p>
            <a:r>
              <a:rPr lang="en-US" dirty="0"/>
              <a:t>Had reached 60,000 students by mid-2013</a:t>
            </a:r>
          </a:p>
          <a:p>
            <a:r>
              <a:rPr lang="en-US" dirty="0"/>
              <a:t>Gifted to NAMI in late 2013, launched in 2014</a:t>
            </a:r>
          </a:p>
        </p:txBody>
      </p:sp>
    </p:spTree>
    <p:extLst>
      <p:ext uri="{BB962C8B-B14F-4D97-AF65-F5344CB8AC3E}">
        <p14:creationId xmlns:p14="http://schemas.microsoft.com/office/powerpoint/2010/main" val="1039568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092"/>
            <a:ext cx="7886700" cy="4979963"/>
          </a:xfrm>
        </p:spPr>
        <p:txBody>
          <a:bodyPr>
            <a:normAutofit/>
          </a:bodyPr>
          <a:lstStyle/>
          <a:p>
            <a:r>
              <a:rPr lang="en-US" dirty="0"/>
              <a:t>Secondary study on middle schools</a:t>
            </a:r>
          </a:p>
          <a:p>
            <a:r>
              <a:rPr lang="en-US" dirty="0"/>
              <a:t>Apply for Evidence Based Practice designation</a:t>
            </a:r>
          </a:p>
          <a:p>
            <a:pPr lvl="1"/>
            <a:r>
              <a:rPr lang="en-US" dirty="0"/>
              <a:t>With National Registry of Evidence-based Programs and Practices (NREPP) with SAMHSA </a:t>
            </a:r>
          </a:p>
          <a:p>
            <a:r>
              <a:rPr lang="en-US" dirty="0"/>
              <a:t>Submission of results for journal publication</a:t>
            </a:r>
          </a:p>
          <a:p>
            <a:r>
              <a:rPr lang="en-US" dirty="0"/>
              <a:t>ETS for School Staff and Families</a:t>
            </a:r>
          </a:p>
          <a:p>
            <a:pPr lvl="1"/>
            <a:r>
              <a:rPr lang="en-US" dirty="0"/>
              <a:t>Incorporating Parents &amp; Teachers as Allies</a:t>
            </a:r>
          </a:p>
          <a:p>
            <a:r>
              <a:rPr lang="en-US" dirty="0"/>
              <a:t>Expansion</a:t>
            </a:r>
          </a:p>
          <a:p>
            <a:pPr lvl="1"/>
            <a:r>
              <a:rPr lang="en-US" dirty="0"/>
              <a:t>New states </a:t>
            </a:r>
          </a:p>
          <a:p>
            <a:pPr lvl="1"/>
            <a:r>
              <a:rPr lang="en-US" dirty="0"/>
              <a:t>New affiliates in participating states</a:t>
            </a:r>
          </a:p>
          <a:p>
            <a:r>
              <a:rPr lang="en-US" dirty="0"/>
              <a:t>Presenter training online</a:t>
            </a:r>
          </a:p>
        </p:txBody>
      </p:sp>
    </p:spTree>
    <p:extLst>
      <p:ext uri="{BB962C8B-B14F-4D97-AF65-F5344CB8AC3E}">
        <p14:creationId xmlns:p14="http://schemas.microsoft.com/office/powerpoint/2010/main" val="844501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985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6650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Since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/>
          <a:lstStyle/>
          <a:p>
            <a:r>
              <a:rPr lang="en-US" dirty="0"/>
              <a:t>Launched in 27 states</a:t>
            </a:r>
          </a:p>
          <a:p>
            <a:r>
              <a:rPr lang="en-US" dirty="0"/>
              <a:t>74 affiliates reporting presentations</a:t>
            </a:r>
          </a:p>
          <a:p>
            <a:pPr lvl="1"/>
            <a:r>
              <a:rPr lang="en-US" dirty="0"/>
              <a:t>190 affiliates designated in NAMI 360</a:t>
            </a:r>
          </a:p>
          <a:p>
            <a:r>
              <a:rPr lang="en-US" dirty="0"/>
              <a:t>5 National Trainers</a:t>
            </a:r>
          </a:p>
          <a:p>
            <a:r>
              <a:rPr lang="en-US" dirty="0"/>
              <a:t>52 State Trainers</a:t>
            </a:r>
          </a:p>
          <a:p>
            <a:r>
              <a:rPr lang="en-US" dirty="0"/>
              <a:t>300+ presenters trained </a:t>
            </a:r>
          </a:p>
          <a:p>
            <a:r>
              <a:rPr lang="en-US" dirty="0"/>
              <a:t>4,500+ presentations given</a:t>
            </a:r>
          </a:p>
          <a:p>
            <a:r>
              <a:rPr lang="en-US" dirty="0"/>
              <a:t>Reached over 200,000 students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2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ETS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6135"/>
            <a:ext cx="7886700" cy="4659581"/>
          </a:xfrm>
        </p:spPr>
        <p:txBody>
          <a:bodyPr>
            <a:normAutofit/>
          </a:bodyPr>
          <a:lstStyle/>
          <a:p>
            <a:r>
              <a:rPr lang="en-US" dirty="0"/>
              <a:t>Recognize the warning signs for themselves and their friends and how to get help</a:t>
            </a:r>
          </a:p>
          <a:p>
            <a:r>
              <a:rPr lang="en-US" dirty="0"/>
              <a:t>Raise awareness and change perceptions around mental health conditions</a:t>
            </a:r>
          </a:p>
          <a:p>
            <a:r>
              <a:rPr lang="en-US" dirty="0"/>
              <a:t>Develop a community of support</a:t>
            </a:r>
          </a:p>
          <a:p>
            <a:r>
              <a:rPr lang="en-US" dirty="0"/>
              <a:t>Provide practical, current information about mental health challenges</a:t>
            </a:r>
          </a:p>
          <a:p>
            <a:r>
              <a:rPr lang="en-US" dirty="0"/>
              <a:t>Diminish the stigma around mental health conditions so teens feel comfortable talking about how they feel in order to get the help they need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4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Presentation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 minutes</a:t>
            </a:r>
          </a:p>
          <a:p>
            <a:r>
              <a:rPr lang="en-US" dirty="0"/>
              <a:t>Two segments, each with a different presenter:</a:t>
            </a:r>
          </a:p>
          <a:p>
            <a:pPr lvl="1"/>
            <a:r>
              <a:rPr lang="en-US" dirty="0"/>
              <a:t>Slideshow presentation by Lead Presenter (individual or family member): 25 min</a:t>
            </a:r>
          </a:p>
          <a:p>
            <a:pPr lvl="1"/>
            <a:r>
              <a:rPr lang="en-US" dirty="0"/>
              <a:t>Personal story by Young Adult Speaker with lived experience of mental illness: 10 min</a:t>
            </a:r>
          </a:p>
          <a:p>
            <a:r>
              <a:rPr lang="en-US" dirty="0"/>
              <a:t>Remainder of time (10-15 minutes) for Q &amp; A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190950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A New Tomorrow</a:t>
            </a:r>
          </a:p>
        </p:txBody>
      </p:sp>
      <p:pic>
        <p:nvPicPr>
          <p:cNvPr id="4" name="ANewTomorr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447800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0778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Where is 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448362"/>
            <a:ext cx="8440616" cy="4797693"/>
          </a:xfrm>
        </p:spPr>
        <p:txBody>
          <a:bodyPr/>
          <a:lstStyle/>
          <a:p>
            <a:r>
              <a:rPr lang="en-US" dirty="0"/>
              <a:t>Generally at high schools &amp; middle schools</a:t>
            </a:r>
          </a:p>
          <a:p>
            <a:pPr lvl="2"/>
            <a:r>
              <a:rPr lang="en-US" dirty="0"/>
              <a:t>Schools incorporate it as part of their mental health education programs</a:t>
            </a:r>
          </a:p>
          <a:p>
            <a:pPr lvl="2"/>
            <a:r>
              <a:rPr lang="en-US" dirty="0"/>
              <a:t>Assemblies or class presentations</a:t>
            </a:r>
          </a:p>
          <a:p>
            <a:r>
              <a:rPr lang="en-US" dirty="0"/>
              <a:t>Occasionally, community events such as youth groups, or after hours at schools</a:t>
            </a:r>
          </a:p>
          <a:p>
            <a:pPr lvl="2"/>
            <a:r>
              <a:rPr lang="en-US" dirty="0"/>
              <a:t>Student-led symposium at a high school in honor of Mental Health Awareness</a:t>
            </a:r>
          </a:p>
          <a:p>
            <a:pPr lvl="2"/>
            <a:r>
              <a:rPr lang="en-US" dirty="0"/>
              <a:t>LGBTQ Youth Meeting at a church Teen Center in Fairfax</a:t>
            </a:r>
          </a:p>
          <a:p>
            <a:pPr lvl="2"/>
            <a:r>
              <a:rPr lang="en-US" dirty="0"/>
              <a:t>Whole Child Conference – mental health conference at an Arlington high school</a:t>
            </a:r>
          </a:p>
          <a:p>
            <a:pPr lvl="2"/>
            <a:r>
              <a:rPr lang="en-US" dirty="0"/>
              <a:t>Adolescent Intensive Outpatient Program at a hospital in Ashburn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My Experience as a Presenter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7" y="1448363"/>
            <a:ext cx="5078437" cy="464294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Both Lead Presenter and Young Adult Presenter</a:t>
            </a:r>
          </a:p>
          <a:p>
            <a:pPr lvl="1"/>
            <a:r>
              <a:rPr lang="en-US" dirty="0"/>
              <a:t>Student engagement and sharing of their personal stories</a:t>
            </a:r>
          </a:p>
          <a:p>
            <a:pPr lvl="1"/>
            <a:r>
              <a:rPr lang="en-US" dirty="0"/>
              <a:t>Questions about helping family members or friend</a:t>
            </a:r>
          </a:p>
          <a:p>
            <a:pPr lvl="2"/>
            <a:r>
              <a:rPr lang="en-US" dirty="0"/>
              <a:t>Refer to school counselor</a:t>
            </a:r>
          </a:p>
          <a:p>
            <a:pPr lvl="0"/>
            <a:r>
              <a:rPr lang="en-US" dirty="0"/>
              <a:t>Very rewarding and positive experience for me!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59350" y="1956363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63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Research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8363"/>
            <a:ext cx="7886700" cy="4351338"/>
          </a:xfrm>
        </p:spPr>
        <p:txBody>
          <a:bodyPr/>
          <a:lstStyle/>
          <a:p>
            <a:r>
              <a:rPr lang="en-US" dirty="0"/>
              <a:t>Data collected from schools from 5 areas of the country</a:t>
            </a:r>
          </a:p>
          <a:p>
            <a:endParaRPr lang="en-US" dirty="0"/>
          </a:p>
          <a:p>
            <a:r>
              <a:rPr lang="en-US" dirty="0"/>
              <a:t>2 High Schools from each area participated</a:t>
            </a:r>
          </a:p>
          <a:p>
            <a:endParaRPr lang="en-US" dirty="0"/>
          </a:p>
          <a:p>
            <a:r>
              <a:rPr lang="en-US" dirty="0"/>
              <a:t>6 classes at each school participated</a:t>
            </a:r>
          </a:p>
          <a:p>
            <a:pPr lvl="1"/>
            <a:r>
              <a:rPr lang="en-US" dirty="0"/>
              <a:t>3 classes viewed the presentation (ETS) </a:t>
            </a:r>
          </a:p>
          <a:p>
            <a:pPr lvl="1"/>
            <a:r>
              <a:rPr lang="en-US" dirty="0"/>
              <a:t>3 classes did not view the presentation (Control)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4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869</Words>
  <Application>Microsoft Office PowerPoint</Application>
  <PresentationFormat>On-screen Show (4:3)</PresentationFormat>
  <Paragraphs>122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Fighting Stigma in Schools: Testing the Effectiveness  of NAMI’s Ending the Silence Presentation  </vt:lpstr>
      <vt:lpstr>Ending the Silence (ETS) History</vt:lpstr>
      <vt:lpstr>Since 2014</vt:lpstr>
      <vt:lpstr>ETS Goals</vt:lpstr>
      <vt:lpstr>Presentation Format</vt:lpstr>
      <vt:lpstr>A New Tomorrow</vt:lpstr>
      <vt:lpstr>Where is ETS?</vt:lpstr>
      <vt:lpstr>My Experience as a Presenter</vt:lpstr>
      <vt:lpstr>Research Design</vt:lpstr>
      <vt:lpstr>Research Design (cont’d) </vt:lpstr>
      <vt:lpstr>Characteristics of Student Participants</vt:lpstr>
      <vt:lpstr>Questionnaire and Scores</vt:lpstr>
      <vt:lpstr>PowerPoint Presentation</vt:lpstr>
      <vt:lpstr>Companion Findings</vt:lpstr>
      <vt:lpstr>Items Changing Most from Pre to Post for ETS Students</vt:lpstr>
      <vt:lpstr>Items Changing Moderately from Pre to Post for ETS Students</vt:lpstr>
      <vt:lpstr>Items Changing Moderately from Pre to Post for ETS Students</vt:lpstr>
      <vt:lpstr>Items Changing Least from Pre to Post for ETS Students</vt:lpstr>
      <vt:lpstr>Conclusions</vt:lpstr>
      <vt:lpstr>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Lemon</dc:creator>
  <cp:lastModifiedBy>Dawn Brown</cp:lastModifiedBy>
  <cp:revision>27</cp:revision>
  <dcterms:created xsi:type="dcterms:W3CDTF">2016-04-19T21:18:15Z</dcterms:created>
  <dcterms:modified xsi:type="dcterms:W3CDTF">2017-07-12T14:54:49Z</dcterms:modified>
</cp:coreProperties>
</file>