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31"/>
  </p:notesMasterIdLst>
  <p:sldIdLst>
    <p:sldId id="256" r:id="rId2"/>
    <p:sldId id="257" r:id="rId3"/>
    <p:sldId id="258" r:id="rId4"/>
    <p:sldId id="260" r:id="rId5"/>
    <p:sldId id="272" r:id="rId6"/>
    <p:sldId id="271" r:id="rId7"/>
    <p:sldId id="270" r:id="rId8"/>
    <p:sldId id="269" r:id="rId9"/>
    <p:sldId id="268" r:id="rId10"/>
    <p:sldId id="267" r:id="rId11"/>
    <p:sldId id="266" r:id="rId12"/>
    <p:sldId id="265" r:id="rId13"/>
    <p:sldId id="264" r:id="rId14"/>
    <p:sldId id="263" r:id="rId15"/>
    <p:sldId id="262" r:id="rId16"/>
    <p:sldId id="261" r:id="rId17"/>
    <p:sldId id="279" r:id="rId18"/>
    <p:sldId id="278" r:id="rId19"/>
    <p:sldId id="277" r:id="rId20"/>
    <p:sldId id="276" r:id="rId21"/>
    <p:sldId id="275" r:id="rId22"/>
    <p:sldId id="274" r:id="rId23"/>
    <p:sldId id="273" r:id="rId24"/>
    <p:sldId id="285" r:id="rId25"/>
    <p:sldId id="280" r:id="rId26"/>
    <p:sldId id="284" r:id="rId27"/>
    <p:sldId id="283" r:id="rId28"/>
    <p:sldId id="282" r:id="rId29"/>
    <p:sldId id="281" r:id="rId3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eldman, Jay" initials="FJ" lastIdx="3" clrIdx="0">
    <p:extLst>
      <p:ext uri="{19B8F6BF-5375-455C-9EA6-DF929625EA0E}">
        <p15:presenceInfo xmlns:p15="http://schemas.microsoft.com/office/powerpoint/2012/main" userId="S-1-5-21-2101533902-423532799-1776743176-3220" providerId="AD"/>
      </p:ext>
    </p:extLst>
  </p:cmAuthor>
  <p:cmAuthor id="2" name="Deborah Tull" initials="DT" lastIdx="2" clrIdx="1">
    <p:extLst>
      <p:ext uri="{19B8F6BF-5375-455C-9EA6-DF929625EA0E}">
        <p15:presenceInfo xmlns:p15="http://schemas.microsoft.com/office/powerpoint/2012/main" userId="866aa7194c06ec3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93737" autoAdjust="0"/>
  </p:normalViewPr>
  <p:slideViewPr>
    <p:cSldViewPr snapToGrid="0" snapToObjects="1">
      <p:cViewPr varScale="1">
        <p:scale>
          <a:sx n="89" d="100"/>
          <a:sy n="89" d="100"/>
        </p:scale>
        <p:origin x="797"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E7E6DAE-E62B-49FF-8BC0-668A1CB21FF0}" type="datetimeFigureOut">
              <a:rPr lang="en-US" smtClean="0"/>
              <a:t>6/22/2017</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09DFB8A5-8411-4D1A-A3C7-F7A2204FF827}" type="slidenum">
              <a:rPr lang="en-US" smtClean="0"/>
              <a:t>‹#›</a:t>
            </a:fld>
            <a:endParaRPr lang="en-US"/>
          </a:p>
        </p:txBody>
      </p:sp>
    </p:spTree>
    <p:extLst>
      <p:ext uri="{BB962C8B-B14F-4D97-AF65-F5344CB8AC3E}">
        <p14:creationId xmlns:p14="http://schemas.microsoft.com/office/powerpoint/2010/main" val="1715217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aucccd.org/assets/documents/aucccd%202015%20monograph%20-%20public%20version.pdf"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sites.psu.edu/ccmh/files/2017/01/2016-Annual-Report-FINAL_2016_01_09-1gc2hj6.pdf"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nami.org/getattachment/About-NAMI/Publications-Reports/Survey-Reports/College-Students-Speak_A-Survey-Report-on-Mental-Health-NAMI-2012.pdf"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nami.org/getattachment/About-NAMI/Publications-Reports/Survey-Reports/College-Students-Speak_A-Survey-Report-on-Mental-Health-NAMI-2012.pdf"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nami.org/getattachment/About-NAMI/Publications-Reports/Survey-Reports/College-Students-Speak_A-Survey-Report-on-Mental-Health-NAMI-2012.pdf"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aucccd.org/assets/documents/aucccd%202015%20monograph%20-%20public%20version.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aucccd.org/assets/documents/aucccd%202015%20monograph%20-%20public%20version.pdf"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aucccd.org/assets/documents/aucccd%202015%20monograph%20-%20public%20version.pdf"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nami.org/getattachment/About-NAMI/Publications-Reports/Survey-Reports/College-Students-Speak_A-Survey-Report-on-Mental-Health-NAMI-2012.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nami.org/getattachment/About-NAMI/Publications-Reports/Survey-Reports/College-Students-Speak_A-Survey-Report-on-Mental-Health-NAMI-2012.pdf"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r>
              <a:rPr lang="en-US" dirty="0"/>
              <a:t>David R. Reetz, Brian </a:t>
            </a:r>
            <a:r>
              <a:rPr lang="en-US" dirty="0" err="1"/>
              <a:t>Krylowicz</a:t>
            </a:r>
            <a:r>
              <a:rPr lang="en-US" dirty="0"/>
              <a:t>, and Brian </a:t>
            </a:r>
            <a:r>
              <a:rPr lang="en-US" dirty="0" err="1"/>
              <a:t>Mistler</a:t>
            </a:r>
            <a:r>
              <a:rPr lang="en-US" dirty="0"/>
              <a:t>. “The Association for University and College Counseling Center Directors Annual Survey.” (2015). </a:t>
            </a:r>
            <a:r>
              <a:rPr lang="en-US" u="sng" dirty="0">
                <a:hlinkClick r:id="rId3"/>
              </a:rPr>
              <a:t>http://www.aucccd.org/assets/documents/aucccd%202015%20monograph%20-%20public%20version.pdf</a:t>
            </a:r>
            <a:r>
              <a:rPr lang="en-US" u="sng" dirty="0"/>
              <a:t>;</a:t>
            </a:r>
            <a:r>
              <a:rPr lang="en-US" dirty="0"/>
              <a:t> In the National Survey of Counseling Center Directors (Robert Gallagher (2015) National Survey of College Counseling Centers 2014. Project Report. The International Association of Counseling Services (IACS).), directors report that 52 percent of center clients (students) have severe psychological problems (up from 44 percent in 2013). Of these, 8 percent have impairment so serious they cannot remain in school or can only do so with extensive psychological or psychiatric help; 44 percent experience periods of severe distress (e.g., depression, anxiety, panic attacks, suicidal ideation) but can be treated successfully with available treatment modalities. In schools with more than 15,000 students, percentages are higher, with 59 percent of clients having severe problems. Of these, 50 percent are successfully treated and 9 percent cannot remain in school or can remain only with extensive help, which is not generally available.] In a 2016 survey by the American College Health Association, 70 percent of directors said the number of students on their campuses with severe psychological problems had increased in the past year.</a:t>
            </a:r>
          </a:p>
          <a:p>
            <a:r>
              <a:rPr lang="en-US" dirty="0"/>
              <a:t>Digest of Education Statistics, Table 311.10 Number and percentage distribution of students enrolled in postsecondary institutions, by level, disability status, and selected student characteristics: 2007-08 and 2011-12, 2013, accessed March 22, 2016, https://nces.ed.gov/programs/digest/d13/tables/dt13_311.10.asp; Robert Gallagher (2015) National Survey of College Counseling Centers 2014. Project Report. The International Association of Counseling Services (IACS).).</a:t>
            </a:r>
          </a:p>
          <a:p>
            <a:r>
              <a:rPr lang="en-US" dirty="0"/>
              <a:t>Center for Collegiate Mental Health. “2016 Annual Report” (Publication No. STA 17-74).January, 2017. Accessed May 1, 2017, </a:t>
            </a:r>
            <a:r>
              <a:rPr lang="en-US" u="sng" dirty="0">
                <a:hlinkClick r:id="rId4"/>
              </a:rPr>
              <a:t>https://sites.psu.edu/ccmh/files/2017/01/2016-Annual-Report-FINAL_2016_01_09-1gc2hj6.pdf</a:t>
            </a:r>
            <a:r>
              <a:rPr lang="en-US" dirty="0"/>
              <a:t>; Robert Gallagher (2015) National Survey of College Counseling Centers 2014. Project Report. The International Association of Counseling Services (IACS).); ME Collins and CT Mowbray. Higher education and psychiatric disabilities: national survey of campus disability services. </a:t>
            </a:r>
            <a:r>
              <a:rPr lang="en-US" i="1" dirty="0"/>
              <a:t>American Journal of Orthopsychiatry</a:t>
            </a:r>
            <a:r>
              <a:rPr lang="en-US" dirty="0"/>
              <a:t>. 2005; 75:304–315.</a:t>
            </a:r>
          </a:p>
          <a:p>
            <a:r>
              <a:rPr lang="en-US" dirty="0"/>
              <a:t>Robert Gallagher (2015) National Survey of College Counseling Centers 2014. Project Report. The International Association of Counseling Services (IACS).).</a:t>
            </a:r>
          </a:p>
          <a:p>
            <a:r>
              <a:rPr lang="en-US" dirty="0"/>
              <a:t>Richard </a:t>
            </a:r>
            <a:r>
              <a:rPr lang="en-US" dirty="0" err="1"/>
              <a:t>Kadison</a:t>
            </a:r>
            <a:r>
              <a:rPr lang="en-US" dirty="0"/>
              <a:t> and Theresa Foy </a:t>
            </a:r>
            <a:r>
              <a:rPr lang="en-US" dirty="0" err="1"/>
              <a:t>Digeronimo</a:t>
            </a:r>
            <a:r>
              <a:rPr lang="en-US" dirty="0"/>
              <a:t>. </a:t>
            </a:r>
            <a:r>
              <a:rPr lang="en-US" i="1" dirty="0"/>
              <a:t>College of the Overwhelmed</a:t>
            </a:r>
            <a:r>
              <a:rPr lang="en-US" dirty="0"/>
              <a:t>. (New York, NY: John Wiley &amp; Sons, 2004).</a:t>
            </a:r>
          </a:p>
          <a:p>
            <a:endParaRPr lang="en-US"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3</a:t>
            </a:fld>
            <a:endParaRPr lang="en-US"/>
          </a:p>
        </p:txBody>
      </p:sp>
    </p:spTree>
    <p:extLst>
      <p:ext uri="{BB962C8B-B14F-4D97-AF65-F5344CB8AC3E}">
        <p14:creationId xmlns:p14="http://schemas.microsoft.com/office/powerpoint/2010/main" val="2493927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5104">
              <a:defRPr/>
            </a:pPr>
            <a:r>
              <a:rPr lang="en-US" dirty="0"/>
              <a:t>Only 50 percent of the students NAMI surveyed disclosed their diagnoses on campus. They did so to receive accommodations, to be role models and educate others, to avoid disciplinary action, and to receive financial aid. Students who did not disclose their diagnoses did not need accommodations, did not realize they could receive accommodations, worried about lack of confidentiality, or feared how they would be perceived. This concern over stigma prevents students from disclosing their disabilities and results in students not receiving accommodations and possibly dropping out of school. </a:t>
            </a:r>
            <a:r>
              <a:rPr lang="es-ES" dirty="0" err="1"/>
              <a:t>Darcy</a:t>
            </a:r>
            <a:r>
              <a:rPr lang="es-ES" dirty="0"/>
              <a:t> </a:t>
            </a:r>
            <a:r>
              <a:rPr lang="es-ES" dirty="0" err="1"/>
              <a:t>Gruttadaro</a:t>
            </a:r>
            <a:r>
              <a:rPr lang="es-ES" dirty="0"/>
              <a:t> and Dana Crudo. </a:t>
            </a:r>
            <a:r>
              <a:rPr lang="en-US" dirty="0"/>
              <a:t>Accessed March 22, 2017, “College Students Speak: A Survey Report on Mental Health.” </a:t>
            </a:r>
            <a:r>
              <a:rPr lang="en-US" i="1" dirty="0"/>
              <a:t>NAMI.</a:t>
            </a:r>
            <a:r>
              <a:rPr lang="en-US" dirty="0"/>
              <a:t> Arlington, VA: 2012. </a:t>
            </a:r>
            <a:r>
              <a:rPr lang="en-US" u="sng" dirty="0">
                <a:hlinkClick r:id="rId3"/>
              </a:rPr>
              <a:t>https://www.nami.org/getattachment/About-NAMI/Publications-Reports/Survey-Reports/College-Students-Speak_A-Survey-Report-on-Mental-Health-NAMI-2012.pdf</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18</a:t>
            </a:fld>
            <a:endParaRPr lang="en-US"/>
          </a:p>
        </p:txBody>
      </p:sp>
    </p:spTree>
    <p:extLst>
      <p:ext uri="{BB962C8B-B14F-4D97-AF65-F5344CB8AC3E}">
        <p14:creationId xmlns:p14="http://schemas.microsoft.com/office/powerpoint/2010/main" val="3497194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5104">
              <a:defRPr/>
            </a:pPr>
            <a:r>
              <a:rPr lang="en-US" dirty="0"/>
              <a:t>Only 50 percent of the students NAMI surveyed disclosed their diagnoses on campus. They did so to receive accommodations, to be role models and educate others, to avoid disciplinary action, and to receive financial aid. Students who did not disclose their diagnoses did not need accommodations, did not realize they could receive accommodations, worried about lack of confidentiality, or feared how they would be perceived. This concern over stigma prevents students from disclosing their disabilities and results in students not receiving accommodations and possibly dropping out of school. </a:t>
            </a:r>
            <a:r>
              <a:rPr lang="es-ES" dirty="0" err="1"/>
              <a:t>Darcy</a:t>
            </a:r>
            <a:r>
              <a:rPr lang="es-ES" dirty="0"/>
              <a:t> </a:t>
            </a:r>
            <a:r>
              <a:rPr lang="es-ES" dirty="0" err="1"/>
              <a:t>Gruttadaro</a:t>
            </a:r>
            <a:r>
              <a:rPr lang="es-ES" dirty="0"/>
              <a:t> and Dana Crudo. </a:t>
            </a:r>
            <a:r>
              <a:rPr lang="en-US" dirty="0"/>
              <a:t>Accessed March 22, 2017, “College Students Speak: A Survey Report on Mental Health.” </a:t>
            </a:r>
            <a:r>
              <a:rPr lang="en-US" i="1" dirty="0"/>
              <a:t>NAMI.</a:t>
            </a:r>
            <a:r>
              <a:rPr lang="en-US" dirty="0"/>
              <a:t> Arlington, VA: 2012. </a:t>
            </a:r>
            <a:r>
              <a:rPr lang="en-US" u="sng" dirty="0">
                <a:hlinkClick r:id="rId3"/>
              </a:rPr>
              <a:t>https://www.nami.org/getattachment/About-NAMI/Publications-Reports/Survey-Reports/College-Students-Speak_A-Survey-Report-on-Mental-Health-NAMI-2012.pdf</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20</a:t>
            </a:fld>
            <a:endParaRPr lang="en-US"/>
          </a:p>
        </p:txBody>
      </p:sp>
    </p:spTree>
    <p:extLst>
      <p:ext uri="{BB962C8B-B14F-4D97-AF65-F5344CB8AC3E}">
        <p14:creationId xmlns:p14="http://schemas.microsoft.com/office/powerpoint/2010/main" val="16511455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Only 50 percent of the students NAMI surveyed disclosed their diagnoses on campus. They did so to receive accommodations, to be role models and educate others, to avoid disciplinary action, and to receive financial aid. Students who did not disclose their diagnoses did not need accommodations, did not realize they could receive accommodations, worried about lack of confidentiality, or feared how they would be perceived. This concern over stigma prevents students from disclosing their disabilities and results in students not receiving accommodations and possibly dropping out of school. </a:t>
            </a:r>
            <a:r>
              <a:rPr lang="es-ES" dirty="0" err="1"/>
              <a:t>Darcy</a:t>
            </a:r>
            <a:r>
              <a:rPr lang="es-ES" dirty="0"/>
              <a:t> </a:t>
            </a:r>
            <a:r>
              <a:rPr lang="es-ES" dirty="0" err="1"/>
              <a:t>Gruttadaro</a:t>
            </a:r>
            <a:r>
              <a:rPr lang="es-ES" dirty="0"/>
              <a:t> and Dana Crudo. </a:t>
            </a:r>
            <a:r>
              <a:rPr lang="en-US" dirty="0"/>
              <a:t>Accessed March 22, 2017, “College Students Speak: A Survey Report on Mental Health.” </a:t>
            </a:r>
            <a:r>
              <a:rPr lang="en-US" i="1" dirty="0"/>
              <a:t>NAMI.</a:t>
            </a:r>
            <a:r>
              <a:rPr lang="en-US" dirty="0"/>
              <a:t> Arlington, VA: 2012. </a:t>
            </a:r>
            <a:r>
              <a:rPr lang="en-US" u="sng" dirty="0">
                <a:hlinkClick r:id="rId3"/>
              </a:rPr>
              <a:t>https://www.nami.org/getattachment/About-NAMI/Publications-Reports/Survey-Reports/College-Students-Speak_A-Survey-Report-on-Mental-Health-NAMI-2012.pdf</a:t>
            </a:r>
            <a:endParaRPr lang="en-US"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21</a:t>
            </a:fld>
            <a:endParaRPr lang="en-US"/>
          </a:p>
        </p:txBody>
      </p:sp>
    </p:spTree>
    <p:extLst>
      <p:ext uri="{BB962C8B-B14F-4D97-AF65-F5344CB8AC3E}">
        <p14:creationId xmlns:p14="http://schemas.microsoft.com/office/powerpoint/2010/main" val="1783791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including social science researchers, advocates, college administrators, college policymakers, and college legal counsel, disability specialist and mental health service providers, and Deaf and/or hard of hearing (HOH), graduate students, those involved in Greek life, and athletes, both at the college and in the community serving college students.</a:t>
            </a:r>
            <a:endParaRPr lang="en-US" b="0"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5</a:t>
            </a:fld>
            <a:endParaRPr lang="en-US"/>
          </a:p>
        </p:txBody>
      </p:sp>
    </p:spTree>
    <p:extLst>
      <p:ext uri="{BB962C8B-B14F-4D97-AF65-F5344CB8AC3E}">
        <p14:creationId xmlns:p14="http://schemas.microsoft.com/office/powerpoint/2010/main" val="1758132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including social science researchers, advocates, college administrators, college policymakers, and college legal counsel, disability specialist and mental health service providers, and Deaf and/or hard of hearing (HOH), graduate students, those involved in Greek life, and athletes, both at the college and in the community serving college students.</a:t>
            </a:r>
            <a:endParaRPr lang="en-US" b="0"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7</a:t>
            </a:fld>
            <a:endParaRPr lang="en-US"/>
          </a:p>
        </p:txBody>
      </p:sp>
    </p:spTree>
    <p:extLst>
      <p:ext uri="{BB962C8B-B14F-4D97-AF65-F5344CB8AC3E}">
        <p14:creationId xmlns:p14="http://schemas.microsoft.com/office/powerpoint/2010/main" val="2770299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The Association for University and College Counseling Center Directors (AUCCCD</a:t>
            </a:r>
            <a:r>
              <a:rPr lang="en-US" dirty="0"/>
              <a:t>). Five hundred and eighteen counseling center directors completed the 2015 AUCCCD survey, which captures institutional demographics and services, counseling center staffing and service trends, and counseling center director demographics. Public (46 percent) and private (44 percent) institutions were equally represented with an additional four percent representing community colleges (n=20).</a:t>
            </a:r>
          </a:p>
          <a:p>
            <a:pPr lvl="0"/>
            <a:r>
              <a:rPr lang="en-US" b="1" dirty="0"/>
              <a:t>The National Survey of College Counseling Centers (NSCCC)</a:t>
            </a:r>
            <a:r>
              <a:rPr lang="en-US" dirty="0"/>
              <a:t>. This survey includes data provided by the administrative heads of college and university counseling centers in the United States and Canada. The purpose of the survey has been to stay abreast of current trends in college counseling and to provide counseling center directors with ready access to the administrative, ethical, and clinical issues faced by their colleagues in the field. The 2014 report includes data from 246 four-year institutions and 29 two-year institutions.</a:t>
            </a:r>
          </a:p>
          <a:p>
            <a:pPr lvl="0"/>
            <a:r>
              <a:rPr lang="en-US" b="1" dirty="0"/>
              <a:t>Center for Collegiate Mental Health (CCMH)</a:t>
            </a:r>
            <a:r>
              <a:rPr lang="en-US" dirty="0"/>
              <a:t>. This annual survey, administered by Penn State University, is based upon standardized data embedded within electronic medical records (EMR). This data set is a large collection of standardized questions, answers, and instruments that CCMH makes available to participating counseling centers through EMR vendors. The 2016 report was based upon data contributed by </a:t>
            </a:r>
            <a:r>
              <a:rPr lang="en-US" u="sng" dirty="0"/>
              <a:t>139</a:t>
            </a:r>
            <a:r>
              <a:rPr lang="en-US" dirty="0"/>
              <a:t>  four-year college and university counseling centers, describing 150,483unique college students seeking mental health treatment, 3,419 clinicians, and over 1,034,510appointments.</a:t>
            </a:r>
          </a:p>
          <a:p>
            <a:r>
              <a:rPr lang="en-US" dirty="0">
                <a:effectLst/>
              </a:rPr>
              <a:t>David R. Reetz, Brian </a:t>
            </a:r>
            <a:r>
              <a:rPr lang="en-US" dirty="0" err="1">
                <a:effectLst/>
              </a:rPr>
              <a:t>Krylowicz</a:t>
            </a:r>
            <a:r>
              <a:rPr lang="en-US" dirty="0">
                <a:effectLst/>
              </a:rPr>
              <a:t>, and Brian </a:t>
            </a:r>
            <a:r>
              <a:rPr lang="en-US" dirty="0" err="1">
                <a:effectLst/>
              </a:rPr>
              <a:t>Mistler</a:t>
            </a:r>
            <a:r>
              <a:rPr lang="en-US" dirty="0">
                <a:effectLst/>
              </a:rPr>
              <a:t>. “The Association for University and College Counseling Center Directors Annual Survey.” (2015). </a:t>
            </a:r>
            <a:r>
              <a:rPr lang="en-US" u="sng" dirty="0">
                <a:hlinkClick r:id="rId3"/>
              </a:rPr>
              <a:t>http://www.aucccd.org/assets/documents/aucccd%202015%20monograph%20-%20public%20version.pdf</a:t>
            </a:r>
            <a:endParaRPr lang="en-US" dirty="0">
              <a:effectLst/>
            </a:endParaRPr>
          </a:p>
          <a:p>
            <a:r>
              <a:rPr lang="en-US" dirty="0">
                <a:effectLst/>
              </a:rPr>
              <a:t>Robert Gallagher (2015) National Survey of College Counseling Centers 2014. Project Report. The International Association of Counseling Services (IACS).)</a:t>
            </a:r>
            <a:r>
              <a:rPr lang="en-US" dirty="0"/>
              <a:t>. </a:t>
            </a:r>
            <a:endParaRPr lang="en-US" dirty="0">
              <a:effectLst/>
            </a:endParaRPr>
          </a:p>
          <a:p>
            <a:r>
              <a:rPr lang="en-US" dirty="0"/>
              <a:t>Center for Collegiate Mental Health. “2016 Annual Report” (Publication No. STA 17-74).January, 2017. Accessed May 1, 2017, https://sites.psu.edu/ccmh/files/2017/01/2016-Annual-Report-FINAL_2016_01_09-1gc2hj6.pdf </a:t>
            </a:r>
          </a:p>
          <a:p>
            <a:r>
              <a:rPr lang="en-US" dirty="0"/>
              <a:t> This number did not change</a:t>
            </a:r>
          </a:p>
          <a:p>
            <a:endParaRPr lang="en-US"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12</a:t>
            </a:fld>
            <a:endParaRPr lang="en-US"/>
          </a:p>
        </p:txBody>
      </p:sp>
    </p:spTree>
    <p:extLst>
      <p:ext uri="{BB962C8B-B14F-4D97-AF65-F5344CB8AC3E}">
        <p14:creationId xmlns:p14="http://schemas.microsoft.com/office/powerpoint/2010/main" val="4032673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According to the NSCCC survey, 5% of college counseling centers charge fees for counseling (no community college centers charge a fee), and that the average such fee is $20. </a:t>
            </a:r>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13</a:t>
            </a:fld>
            <a:endParaRPr lang="en-US"/>
          </a:p>
        </p:txBody>
      </p:sp>
    </p:spTree>
    <p:extLst>
      <p:ext uri="{BB962C8B-B14F-4D97-AF65-F5344CB8AC3E}">
        <p14:creationId xmlns:p14="http://schemas.microsoft.com/office/powerpoint/2010/main" val="723923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The Association for University and College Counseling Center Directors (AUCCCD</a:t>
            </a:r>
            <a:r>
              <a:rPr lang="en-US" dirty="0"/>
              <a:t>). Five hundred and eighteen counseling center directors completed the 2015 AUCCCD survey, which captures institutional demographics and services, counseling center staffing and service trends, and counseling center director demographics. Public (46 percent) and private (44 percent) institutions were equally represented with an additional four percent representing community colleges (n=20).</a:t>
            </a:r>
          </a:p>
          <a:p>
            <a:pPr lvl="0"/>
            <a:r>
              <a:rPr lang="en-US" b="1" dirty="0"/>
              <a:t>The National Survey of College Counseling Centers (NSCCC)</a:t>
            </a:r>
            <a:r>
              <a:rPr lang="en-US" dirty="0"/>
              <a:t>. This survey includes data provided by the administrative heads of college and university counseling centers in the United States and Canada. The purpose of the survey has been to stay abreast of current trends in college counseling and to provide counseling center directors with ready access to the administrative, ethical, and clinical issues faced by their colleagues in the field. The 2014 report includes data from 246 four-year institutions and 29 two-year institutions.</a:t>
            </a:r>
          </a:p>
          <a:p>
            <a:pPr lvl="0"/>
            <a:r>
              <a:rPr lang="en-US" b="1" dirty="0"/>
              <a:t>Center for Collegiate Mental Health (CCMH)</a:t>
            </a:r>
            <a:r>
              <a:rPr lang="en-US" dirty="0"/>
              <a:t>. This annual survey, administered by Penn State University, is based upon standardized data embedded within electronic medical records (EMR). This data set is a large collection of standardized questions, answers, and instruments that CCMH makes available to participating counseling centers through EMR vendors. The 2016 report was based upon data contributed by </a:t>
            </a:r>
            <a:r>
              <a:rPr lang="en-US" u="sng" dirty="0"/>
              <a:t>139</a:t>
            </a:r>
            <a:r>
              <a:rPr lang="en-US" dirty="0"/>
              <a:t>  four-year college and university counseling centers, describing 150,483unique college students seeking mental health treatment, 3,419 clinicians, and over 1,034,510appointments.</a:t>
            </a:r>
          </a:p>
          <a:p>
            <a:r>
              <a:rPr lang="en-US" dirty="0">
                <a:effectLst/>
              </a:rPr>
              <a:t>David R. Reetz, Brian </a:t>
            </a:r>
            <a:r>
              <a:rPr lang="en-US" dirty="0" err="1">
                <a:effectLst/>
              </a:rPr>
              <a:t>Krylowicz</a:t>
            </a:r>
            <a:r>
              <a:rPr lang="en-US" dirty="0">
                <a:effectLst/>
              </a:rPr>
              <a:t>, and Brian </a:t>
            </a:r>
            <a:r>
              <a:rPr lang="en-US" dirty="0" err="1">
                <a:effectLst/>
              </a:rPr>
              <a:t>Mistler</a:t>
            </a:r>
            <a:r>
              <a:rPr lang="en-US" dirty="0">
                <a:effectLst/>
              </a:rPr>
              <a:t>. “The Association for University and College Counseling Center Directors Annual Survey.” (2015). </a:t>
            </a:r>
            <a:r>
              <a:rPr lang="en-US" u="sng" dirty="0">
                <a:hlinkClick r:id="rId3"/>
              </a:rPr>
              <a:t>http://www.aucccd.org/assets/documents/aucccd%202015%20monograph%20-%20public%20version.pdf</a:t>
            </a:r>
            <a:endParaRPr lang="en-US" dirty="0">
              <a:effectLst/>
            </a:endParaRPr>
          </a:p>
          <a:p>
            <a:r>
              <a:rPr lang="en-US" dirty="0">
                <a:effectLst/>
              </a:rPr>
              <a:t>Robert Gallagher (2015) National Survey of College Counseling Centers 2014. Project Report. The International Association of Counseling Services (IACS).)</a:t>
            </a:r>
            <a:r>
              <a:rPr lang="en-US" dirty="0"/>
              <a:t>. </a:t>
            </a:r>
            <a:endParaRPr lang="en-US" dirty="0">
              <a:effectLst/>
            </a:endParaRPr>
          </a:p>
          <a:p>
            <a:r>
              <a:rPr lang="en-US" dirty="0"/>
              <a:t>Center for Collegiate Mental Health. “2016 Annual Report” (Publication No. STA 17-74).January, 2017. Accessed May 1, 2017, https://sites.psu.edu/ccmh/files/2017/01/2016-Annual-Report-FINAL_2016_01_09-1gc2hj6.pdf </a:t>
            </a:r>
          </a:p>
          <a:p>
            <a:r>
              <a:rPr lang="en-US" dirty="0"/>
              <a:t> This number did not change</a:t>
            </a:r>
          </a:p>
          <a:p>
            <a:endParaRPr lang="en-US"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14</a:t>
            </a:fld>
            <a:endParaRPr lang="en-US"/>
          </a:p>
        </p:txBody>
      </p:sp>
    </p:spTree>
    <p:extLst>
      <p:ext uri="{BB962C8B-B14F-4D97-AF65-F5344CB8AC3E}">
        <p14:creationId xmlns:p14="http://schemas.microsoft.com/office/powerpoint/2010/main" val="3921431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The Association for University and College Counseling Center Directors (AUCCCD</a:t>
            </a:r>
            <a:r>
              <a:rPr lang="en-US" dirty="0"/>
              <a:t>). Five hundred and eighteen counseling center directors completed the 2015 AUCCCD survey, which captures institutional demographics and services, counseling center staffing and service trends, and counseling center director demographics. Public (46 percent) and private (44 percent) institutions were equally represented with an additional four percent representing community colleges (n=20).</a:t>
            </a:r>
          </a:p>
          <a:p>
            <a:pPr lvl="0"/>
            <a:r>
              <a:rPr lang="en-US" b="1" dirty="0"/>
              <a:t>The National Survey of College Counseling Centers (NSCCC)</a:t>
            </a:r>
            <a:r>
              <a:rPr lang="en-US" dirty="0"/>
              <a:t>. This survey includes data provided by the administrative heads of college and university counseling centers in the United States and Canada. The purpose of the survey has been to stay abreast of current trends in college counseling and to provide counseling center directors with ready access to the administrative, ethical, and clinical issues faced by their colleagues in the field. The 2014 report includes data from 246 four-year institutions and 29 two-year institutions.</a:t>
            </a:r>
          </a:p>
          <a:p>
            <a:pPr lvl="0"/>
            <a:r>
              <a:rPr lang="en-US" b="1" dirty="0"/>
              <a:t>Center for Collegiate Mental Health (CCMH)</a:t>
            </a:r>
            <a:r>
              <a:rPr lang="en-US" dirty="0"/>
              <a:t>. This annual survey, administered by Penn State University, is based upon standardized data embedded within electronic medical records (EMR). This data set is a large collection of standardized questions, answers, and instruments that CCMH makes available to participating counseling centers through EMR vendors. The 2016 report was based upon data contributed by </a:t>
            </a:r>
            <a:r>
              <a:rPr lang="en-US" u="sng" dirty="0"/>
              <a:t>139</a:t>
            </a:r>
            <a:r>
              <a:rPr lang="en-US" dirty="0"/>
              <a:t>  four-year college and university counseling centers, describing 150,483unique college students seeking mental health treatment, 3,419 clinicians, and over 1,034,510appointments.</a:t>
            </a:r>
          </a:p>
          <a:p>
            <a:r>
              <a:rPr lang="en-US" dirty="0">
                <a:effectLst/>
              </a:rPr>
              <a:t>David R. Reetz, Brian </a:t>
            </a:r>
            <a:r>
              <a:rPr lang="en-US" dirty="0" err="1">
                <a:effectLst/>
              </a:rPr>
              <a:t>Krylowicz</a:t>
            </a:r>
            <a:r>
              <a:rPr lang="en-US" dirty="0">
                <a:effectLst/>
              </a:rPr>
              <a:t>, and Brian </a:t>
            </a:r>
            <a:r>
              <a:rPr lang="en-US" dirty="0" err="1">
                <a:effectLst/>
              </a:rPr>
              <a:t>Mistler</a:t>
            </a:r>
            <a:r>
              <a:rPr lang="en-US" dirty="0">
                <a:effectLst/>
              </a:rPr>
              <a:t>. “The Association for University and College Counseling Center Directors Annual Survey.” (2015). </a:t>
            </a:r>
            <a:r>
              <a:rPr lang="en-US" u="sng" dirty="0">
                <a:hlinkClick r:id="rId3"/>
              </a:rPr>
              <a:t>http://www.aucccd.org/assets/documents/aucccd%202015%20monograph%20-%20public%20version.pdf</a:t>
            </a:r>
            <a:endParaRPr lang="en-US" dirty="0">
              <a:effectLst/>
            </a:endParaRPr>
          </a:p>
          <a:p>
            <a:r>
              <a:rPr lang="en-US" dirty="0">
                <a:effectLst/>
              </a:rPr>
              <a:t>Robert Gallagher (2015) National Survey of College Counseling Centers 2014. Project Report. The International Association of Counseling Services (IACS).)</a:t>
            </a:r>
            <a:r>
              <a:rPr lang="en-US" dirty="0"/>
              <a:t>. </a:t>
            </a:r>
            <a:endParaRPr lang="en-US" dirty="0">
              <a:effectLst/>
            </a:endParaRPr>
          </a:p>
          <a:p>
            <a:r>
              <a:rPr lang="en-US" dirty="0"/>
              <a:t>Center for Collegiate Mental Health. “2016 Annual Report” (Publication No. STA 17-74).January, 2017. Accessed May 1, 2017, https://sites.psu.edu/ccmh/files/2017/01/2016-Annual-Report-FINAL_2016_01_09-1gc2hj6.pdf </a:t>
            </a:r>
          </a:p>
          <a:p>
            <a:r>
              <a:rPr lang="en-US" dirty="0"/>
              <a:t> This number did not change</a:t>
            </a:r>
          </a:p>
          <a:p>
            <a:endParaRPr lang="en-US"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15</a:t>
            </a:fld>
            <a:endParaRPr lang="en-US"/>
          </a:p>
        </p:txBody>
      </p:sp>
    </p:spTree>
    <p:extLst>
      <p:ext uri="{BB962C8B-B14F-4D97-AF65-F5344CB8AC3E}">
        <p14:creationId xmlns:p14="http://schemas.microsoft.com/office/powerpoint/2010/main" val="3141749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5104">
              <a:defRPr/>
            </a:pPr>
            <a:r>
              <a:rPr lang="en-US" dirty="0"/>
              <a:t>Only 50 percent of the students NAMI surveyed disclosed their diagnoses on campus. They did so to receive accommodations, to be role models and educate others, to avoid disciplinary action, and to receive financial aid. Students who did not disclose their diagnoses did not need accommodations, did not realize they could receive accommodations, worried about lack of confidentiality, or feared how they would be perceived. This concern over stigma prevents students from disclosing their disabilities and results in students not receiving accommodations and possibly dropping out of school. </a:t>
            </a:r>
            <a:r>
              <a:rPr lang="es-ES" dirty="0" err="1"/>
              <a:t>Darcy</a:t>
            </a:r>
            <a:r>
              <a:rPr lang="es-ES" dirty="0"/>
              <a:t> </a:t>
            </a:r>
            <a:r>
              <a:rPr lang="es-ES" dirty="0" err="1"/>
              <a:t>Gruttadaro</a:t>
            </a:r>
            <a:r>
              <a:rPr lang="es-ES" dirty="0"/>
              <a:t> and Dana Crudo. </a:t>
            </a:r>
            <a:r>
              <a:rPr lang="en-US" dirty="0"/>
              <a:t>Accessed March 22, 2017, “College Students Speak: A Survey Report on Mental Health.” </a:t>
            </a:r>
            <a:r>
              <a:rPr lang="en-US" i="1" dirty="0"/>
              <a:t>NAMI.</a:t>
            </a:r>
            <a:r>
              <a:rPr lang="en-US" dirty="0"/>
              <a:t> Arlington, VA: 2012. </a:t>
            </a:r>
            <a:r>
              <a:rPr lang="en-US" u="sng" dirty="0">
                <a:hlinkClick r:id="rId3"/>
              </a:rPr>
              <a:t>https://www.nami.org/getattachment/About-NAMI/Publications-Reports/Survey-Reports/College-Students-Speak_A-Survey-Report-on-Mental-Health-NAMI-2012.pdf</a:t>
            </a:r>
            <a:endParaRPr lang="en-US" dirty="0"/>
          </a:p>
          <a:p>
            <a:endParaRPr lang="en-US" dirty="0"/>
          </a:p>
          <a:p>
            <a:r>
              <a:rPr lang="en-US" sz="2500" b="1" dirty="0"/>
              <a:t>Training and Other Anti-Stigma Activities</a:t>
            </a:r>
          </a:p>
          <a:p>
            <a:pPr marL="765610" lvl="1" indent="-294465"/>
            <a:r>
              <a:rPr lang="en-US" dirty="0"/>
              <a:t>Student groups </a:t>
            </a:r>
          </a:p>
          <a:p>
            <a:pPr marL="765610" lvl="1" indent="-294465"/>
            <a:r>
              <a:rPr lang="en-US" dirty="0"/>
              <a:t>Integrated support services throughout campus to promote general inclusivity </a:t>
            </a:r>
            <a:r>
              <a:rPr lang="en-US" b="1" dirty="0"/>
              <a:t>(One student said the department “asks us to evaluate teachers on how they include mental health resources in their class as they expect teachers to break social stigma.”)</a:t>
            </a:r>
          </a:p>
          <a:p>
            <a:pPr marL="765610" lvl="1" indent="-294465"/>
            <a:r>
              <a:rPr lang="en-US" dirty="0"/>
              <a:t>Campus-wide wellness initiatives</a:t>
            </a:r>
          </a:p>
          <a:p>
            <a:pPr marL="765610" lvl="1" indent="-294465"/>
            <a:r>
              <a:rPr lang="en-US" dirty="0"/>
              <a:t>Framing disability as a diversity issue</a:t>
            </a:r>
          </a:p>
          <a:p>
            <a:pPr marL="765610" lvl="1" indent="-294465"/>
            <a:r>
              <a:rPr lang="en-US" dirty="0"/>
              <a:t>Co-location of mental and physical health services</a:t>
            </a:r>
          </a:p>
          <a:p>
            <a:pPr marL="765610" lvl="1" indent="-294465"/>
            <a:r>
              <a:rPr lang="en-US" dirty="0"/>
              <a:t>Outreach at orientation</a:t>
            </a:r>
          </a:p>
          <a:p>
            <a:pPr marL="765610" lvl="1" indent="-294465"/>
            <a:r>
              <a:rPr lang="en-US" dirty="0"/>
              <a:t>Transparent discussion of services on college website</a:t>
            </a:r>
          </a:p>
          <a:p>
            <a:pPr marL="765610" lvl="1" indent="-294465"/>
            <a:r>
              <a:rPr lang="en-US" dirty="0"/>
              <a:t>Campus-Wide Conversations</a:t>
            </a:r>
          </a:p>
          <a:p>
            <a:pPr marL="765610" lvl="1" indent="-294465"/>
            <a:r>
              <a:rPr lang="en-US" dirty="0"/>
              <a:t>Universal design </a:t>
            </a:r>
          </a:p>
          <a:p>
            <a:pPr algn="ctr"/>
            <a:endParaRPr lang="en-US" sz="4100" dirty="0"/>
          </a:p>
          <a:p>
            <a:pPr algn="ctr"/>
            <a:endParaRPr lang="en-US" sz="4100" dirty="0"/>
          </a:p>
          <a:p>
            <a:endParaRPr lang="en-US"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16</a:t>
            </a:fld>
            <a:endParaRPr lang="en-US"/>
          </a:p>
        </p:txBody>
      </p:sp>
    </p:spTree>
    <p:extLst>
      <p:ext uri="{BB962C8B-B14F-4D97-AF65-F5344CB8AC3E}">
        <p14:creationId xmlns:p14="http://schemas.microsoft.com/office/powerpoint/2010/main" val="1698360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5104">
              <a:defRPr/>
            </a:pPr>
            <a:r>
              <a:rPr lang="en-US" dirty="0"/>
              <a:t>Only 50 percent of the students NAMI surveyed disclosed their diagnoses on campus. They did so to receive accommodations, to be role models and educate others, to avoid disciplinary action, and to receive financial aid. Students who did not disclose their diagnoses did not need accommodations, did not realize they could receive accommodations, worried about lack of confidentiality, or feared how they would be perceived. This concern over stigma prevents students from disclosing their disabilities and results in students not receiving accommodations and possibly dropping out of school. </a:t>
            </a:r>
            <a:r>
              <a:rPr lang="es-ES" dirty="0" err="1"/>
              <a:t>Darcy</a:t>
            </a:r>
            <a:r>
              <a:rPr lang="es-ES" dirty="0"/>
              <a:t> </a:t>
            </a:r>
            <a:r>
              <a:rPr lang="es-ES" dirty="0" err="1"/>
              <a:t>Gruttadaro</a:t>
            </a:r>
            <a:r>
              <a:rPr lang="es-ES" dirty="0"/>
              <a:t> and Dana Crudo. </a:t>
            </a:r>
            <a:r>
              <a:rPr lang="en-US" dirty="0"/>
              <a:t>Accessed March 22, 2017, “College Students Speak: A Survey Report on Mental Health.” </a:t>
            </a:r>
            <a:r>
              <a:rPr lang="en-US" i="1" dirty="0"/>
              <a:t>NAMI.</a:t>
            </a:r>
            <a:r>
              <a:rPr lang="en-US" dirty="0"/>
              <a:t> Arlington, VA: 2012. </a:t>
            </a:r>
            <a:r>
              <a:rPr lang="en-US" u="sng" dirty="0">
                <a:hlinkClick r:id="rId3"/>
              </a:rPr>
              <a:t>https://www.nami.org/getattachment/About-NAMI/Publications-Reports/Survey-Reports/College-Students-Speak_A-Survey-Report-on-Mental-Health-NAMI-2012.pdf</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9DFB8A5-8411-4D1A-A3C7-F7A2204FF827}" type="slidenum">
              <a:rPr lang="en-US" smtClean="0"/>
              <a:t>17</a:t>
            </a:fld>
            <a:endParaRPr lang="en-US"/>
          </a:p>
        </p:txBody>
      </p:sp>
    </p:spTree>
    <p:extLst>
      <p:ext uri="{BB962C8B-B14F-4D97-AF65-F5344CB8AC3E}">
        <p14:creationId xmlns:p14="http://schemas.microsoft.com/office/powerpoint/2010/main" val="2926483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F49FE4-8ADD-964B-B673-E49F1F880E43}" type="datetimeFigureOut">
              <a:rPr lang="en-US" smtClean="0"/>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158195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F49FE4-8ADD-964B-B673-E49F1F880E43}" type="datetimeFigureOut">
              <a:rPr lang="en-US" smtClean="0"/>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1461328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F49FE4-8ADD-964B-B673-E49F1F880E43}" type="datetimeFigureOut">
              <a:rPr lang="en-US" smtClean="0"/>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191838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F49FE4-8ADD-964B-B673-E49F1F880E43}" type="datetimeFigureOut">
              <a:rPr lang="en-US" smtClean="0"/>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206274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F49FE4-8ADD-964B-B673-E49F1F880E43}" type="datetimeFigureOut">
              <a:rPr lang="en-US" smtClean="0"/>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808612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F49FE4-8ADD-964B-B673-E49F1F880E43}" type="datetimeFigureOut">
              <a:rPr lang="en-US" smtClean="0"/>
              <a:t>6/22/2017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1075181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F49FE4-8ADD-964B-B673-E49F1F880E43}" type="datetimeFigureOut">
              <a:rPr lang="en-US" smtClean="0"/>
              <a:t>6/22/2017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1640871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F49FE4-8ADD-964B-B673-E49F1F880E43}" type="datetimeFigureOut">
              <a:rPr lang="en-US" smtClean="0"/>
              <a:t>6/22/2017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138036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F49FE4-8ADD-964B-B673-E49F1F880E43}" type="datetimeFigureOut">
              <a:rPr lang="en-US" smtClean="0"/>
              <a:t>6/22/2017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701284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F49FE4-8ADD-964B-B673-E49F1F880E43}" type="datetimeFigureOut">
              <a:rPr lang="en-US" smtClean="0"/>
              <a:t>6/22/2017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1104656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F49FE4-8ADD-964B-B673-E49F1F880E43}" type="datetimeFigureOut">
              <a:rPr lang="en-US" smtClean="0"/>
              <a:t>6/22/2017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055B2D-3FD9-2E48-99D0-C732FBD75709}" type="slidenum">
              <a:rPr lang="en-US" smtClean="0"/>
              <a:t>‹#›</a:t>
            </a:fld>
            <a:endParaRPr lang="en-US"/>
          </a:p>
        </p:txBody>
      </p:sp>
    </p:spTree>
    <p:extLst>
      <p:ext uri="{BB962C8B-B14F-4D97-AF65-F5344CB8AC3E}">
        <p14:creationId xmlns:p14="http://schemas.microsoft.com/office/powerpoint/2010/main" val="960557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F49FE4-8ADD-964B-B673-E49F1F880E43}" type="datetimeFigureOut">
              <a:rPr lang="en-US" smtClean="0"/>
              <a:t>6/22/2017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055B2D-3FD9-2E48-99D0-C732FBD75709}" type="slidenum">
              <a:rPr lang="en-US" smtClean="0"/>
              <a:t>‹#›</a:t>
            </a:fld>
            <a:endParaRPr lang="en-US"/>
          </a:p>
        </p:txBody>
      </p:sp>
    </p:spTree>
    <p:extLst>
      <p:ext uri="{BB962C8B-B14F-4D97-AF65-F5344CB8AC3E}">
        <p14:creationId xmlns:p14="http://schemas.microsoft.com/office/powerpoint/2010/main" val="1398997837"/>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cccstudentmentalhealth.org/"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lahc.edu/studentmentalhealth"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jayfeldman@rti.org"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mailto:drdebtull@gmail.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b="1" dirty="0">
                <a:latin typeface="Calibri" panose="020F0502020204030204" pitchFamily="34" charset="0"/>
                <a:ea typeface="Calibri" panose="020F0502020204030204" pitchFamily="34" charset="0"/>
                <a:cs typeface="Calibri" panose="020F0502020204030204" pitchFamily="34" charset="0"/>
              </a:rPr>
              <a:t>An Exploration of College And University Student Mental Health Services and Supports</a:t>
            </a:r>
            <a:endParaRPr lang="en-US" sz="4400" b="1"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p:txBody>
          <a:bodyPr>
            <a:normAutofit/>
          </a:bodyPr>
          <a:lstStyle/>
          <a:p>
            <a:endParaRPr lang="en-US" dirty="0">
              <a:latin typeface="Times New Roman" panose="02020603050405020304" pitchFamily="18" charset="0"/>
              <a:ea typeface="Calibri" panose="020F0502020204030204" pitchFamily="34" charset="0"/>
            </a:endParaRPr>
          </a:p>
          <a:p>
            <a:r>
              <a:rPr lang="en-US" dirty="0">
                <a:latin typeface="Calibri" panose="020F0502020204030204" pitchFamily="34" charset="0"/>
                <a:ea typeface="Calibri" panose="020F0502020204030204" pitchFamily="34" charset="0"/>
                <a:cs typeface="Calibri" panose="020F0502020204030204" pitchFamily="34" charset="0"/>
              </a:rPr>
              <a:t>Jay Feldman, RTI International</a:t>
            </a:r>
          </a:p>
          <a:p>
            <a:r>
              <a:rPr lang="en-US" dirty="0">
                <a:latin typeface="Calibri" panose="020F0502020204030204" pitchFamily="34" charset="0"/>
                <a:cs typeface="Calibri" panose="020F0502020204030204" pitchFamily="34" charset="0"/>
              </a:rPr>
              <a:t>Deborah </a:t>
            </a:r>
            <a:r>
              <a:rPr lang="en-US" dirty="0" err="1">
                <a:latin typeface="Calibri" panose="020F0502020204030204" pitchFamily="34" charset="0"/>
                <a:cs typeface="Calibri" panose="020F0502020204030204" pitchFamily="34" charset="0"/>
              </a:rPr>
              <a:t>Tull</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VentionWorks</a:t>
            </a:r>
            <a:r>
              <a:rPr lang="en-US" dirty="0">
                <a:latin typeface="Calibri" panose="020F0502020204030204" pitchFamily="34" charset="0"/>
                <a:cs typeface="Calibri" panose="020F0502020204030204" pitchFamily="34" charset="0"/>
              </a:rPr>
              <a:t>, LLC</a:t>
            </a:r>
          </a:p>
          <a:p>
            <a:endParaRPr lang="en-US" dirty="0"/>
          </a:p>
        </p:txBody>
      </p:sp>
    </p:spTree>
    <p:extLst>
      <p:ext uri="{BB962C8B-B14F-4D97-AF65-F5344CB8AC3E}">
        <p14:creationId xmlns:p14="http://schemas.microsoft.com/office/powerpoint/2010/main" val="1197307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NAMI Research: </a:t>
            </a:r>
            <a:br>
              <a:rPr lang="en-US" b="1" dirty="0"/>
            </a:br>
            <a:r>
              <a:rPr lang="en-US" b="1" dirty="0"/>
              <a:t>College Students Speak</a:t>
            </a:r>
          </a:p>
        </p:txBody>
      </p:sp>
      <p:sp>
        <p:nvSpPr>
          <p:cNvPr id="3" name="Content Placeholder 2"/>
          <p:cNvSpPr>
            <a:spLocks noGrp="1"/>
          </p:cNvSpPr>
          <p:nvPr>
            <p:ph idx="1"/>
          </p:nvPr>
        </p:nvSpPr>
        <p:spPr>
          <a:xfrm>
            <a:off x="628650" y="1690689"/>
            <a:ext cx="7886700" cy="4486274"/>
          </a:xfrm>
        </p:spPr>
        <p:txBody>
          <a:bodyPr>
            <a:normAutofit fontScale="62500" lnSpcReduction="20000"/>
          </a:bodyPr>
          <a:lstStyle/>
          <a:p>
            <a:pPr marL="0" indent="0">
              <a:buNone/>
            </a:pPr>
            <a:r>
              <a:rPr lang="en-US" sz="4000" dirty="0"/>
              <a:t>Students emphasized the critical need for the following services and supports to be available on campus:</a:t>
            </a:r>
          </a:p>
          <a:p>
            <a:pPr marL="0" lvl="0" indent="0">
              <a:buNone/>
            </a:pPr>
            <a:endParaRPr lang="en-US" sz="1800" dirty="0"/>
          </a:p>
          <a:p>
            <a:pPr marL="285750" lvl="0" indent="-285750"/>
            <a:r>
              <a:rPr lang="en-US" sz="3800" dirty="0"/>
              <a:t>Mental health training for faculty, staff and students.</a:t>
            </a:r>
          </a:p>
          <a:p>
            <a:pPr marL="285750" lvl="0" indent="-285750"/>
            <a:r>
              <a:rPr lang="en-US" sz="3800" dirty="0"/>
              <a:t>Suicide prevention programs.</a:t>
            </a:r>
          </a:p>
          <a:p>
            <a:pPr marL="285750" lvl="0" indent="-285750"/>
            <a:r>
              <a:rPr lang="en-US" sz="3800" dirty="0"/>
              <a:t>Peer-run, student mental health organizations.</a:t>
            </a:r>
          </a:p>
          <a:p>
            <a:pPr marL="285750" lvl="0" indent="-285750"/>
            <a:r>
              <a:rPr lang="en-US" sz="3800" dirty="0"/>
              <a:t>Mental health information during campus tours, orientation, health classes and other campus-wide events.</a:t>
            </a:r>
          </a:p>
          <a:p>
            <a:pPr marL="285750" lvl="0" indent="-285750"/>
            <a:r>
              <a:rPr lang="en-US" sz="3800" dirty="0"/>
              <a:t>Walk-in student health centers, 24-hour crisis hotlines, ongoing individual counseling services, screening and evaluation services and comprehensive referrals to off-campus services and supports.</a:t>
            </a:r>
          </a:p>
          <a:p>
            <a:pPr marL="0" indent="0" algn="ctr">
              <a:buNone/>
            </a:pPr>
            <a:endParaRPr lang="en-US" sz="4000" dirty="0"/>
          </a:p>
          <a:p>
            <a:pPr marL="0" indent="0" algn="ctr">
              <a:buNone/>
            </a:pPr>
            <a:endParaRPr lang="en-US" sz="4000" dirty="0"/>
          </a:p>
          <a:p>
            <a:pPr marL="0" indent="0">
              <a:buNone/>
            </a:pPr>
            <a:endParaRPr lang="en-US" dirty="0"/>
          </a:p>
        </p:txBody>
      </p:sp>
    </p:spTree>
    <p:extLst>
      <p:ext uri="{BB962C8B-B14F-4D97-AF65-F5344CB8AC3E}">
        <p14:creationId xmlns:p14="http://schemas.microsoft.com/office/powerpoint/2010/main" val="1861555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National Response to Critical Needs</a:t>
            </a:r>
          </a:p>
        </p:txBody>
      </p:sp>
      <p:sp>
        <p:nvSpPr>
          <p:cNvPr id="3" name="Content Placeholder 2"/>
          <p:cNvSpPr>
            <a:spLocks noGrp="1"/>
          </p:cNvSpPr>
          <p:nvPr>
            <p:ph idx="1"/>
          </p:nvPr>
        </p:nvSpPr>
        <p:spPr/>
        <p:txBody>
          <a:bodyPr/>
          <a:lstStyle/>
          <a:p>
            <a:pPr marL="0" indent="0" algn="ctr">
              <a:buNone/>
            </a:pPr>
            <a:endParaRPr lang="en-US" sz="4000" dirty="0"/>
          </a:p>
          <a:p>
            <a:pPr marL="0" indent="0" algn="ctr">
              <a:buNone/>
            </a:pPr>
            <a:r>
              <a:rPr lang="en-US" sz="3600" dirty="0"/>
              <a:t>Are college and university mental health services and supports meeting the needs  of students?</a:t>
            </a:r>
          </a:p>
          <a:p>
            <a:pPr marL="0" indent="0">
              <a:buNone/>
            </a:pPr>
            <a:endParaRPr lang="en-US" dirty="0"/>
          </a:p>
        </p:txBody>
      </p:sp>
    </p:spTree>
    <p:extLst>
      <p:ext uri="{BB962C8B-B14F-4D97-AF65-F5344CB8AC3E}">
        <p14:creationId xmlns:p14="http://schemas.microsoft.com/office/powerpoint/2010/main" val="867555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State of Mental Health Supports in Higher Education</a:t>
            </a:r>
            <a:endParaRPr lang="en-US" dirty="0"/>
          </a:p>
        </p:txBody>
      </p:sp>
      <p:sp>
        <p:nvSpPr>
          <p:cNvPr id="3" name="Content Placeholder 2"/>
          <p:cNvSpPr>
            <a:spLocks noGrp="1"/>
          </p:cNvSpPr>
          <p:nvPr>
            <p:ph idx="1"/>
          </p:nvPr>
        </p:nvSpPr>
        <p:spPr>
          <a:xfrm>
            <a:off x="528918" y="1407459"/>
            <a:ext cx="7986432" cy="4769504"/>
          </a:xfrm>
        </p:spPr>
        <p:txBody>
          <a:bodyPr>
            <a:normAutofit fontScale="70000" lnSpcReduction="20000"/>
          </a:bodyPr>
          <a:lstStyle/>
          <a:p>
            <a:endParaRPr lang="en-US" sz="3600" dirty="0">
              <a:latin typeface="Calibri" charset="0"/>
            </a:endParaRPr>
          </a:p>
          <a:p>
            <a:pPr marL="0" indent="0">
              <a:buNone/>
            </a:pPr>
            <a:r>
              <a:rPr lang="en-US" sz="4000" b="1" dirty="0"/>
              <a:t>Hours of Service: </a:t>
            </a:r>
          </a:p>
          <a:p>
            <a:pPr marL="285750" indent="-285750"/>
            <a:r>
              <a:rPr lang="en-US" sz="4000" dirty="0"/>
              <a:t>Only 12 percent of campus mental health centers offered services outside the normal 8 a.m. to 5 p.m. hours, seven days a week. Forty-six percent did not offer any services outside of these hours.</a:t>
            </a:r>
          </a:p>
          <a:p>
            <a:pPr marL="285750" indent="-285750"/>
            <a:endParaRPr lang="en-US" sz="1600" b="1" dirty="0"/>
          </a:p>
          <a:p>
            <a:pPr marL="0" indent="0">
              <a:buNone/>
            </a:pPr>
            <a:r>
              <a:rPr lang="en-US" sz="4000" b="1" dirty="0"/>
              <a:t>Afterhours Access to Counseling and Helplines</a:t>
            </a:r>
          </a:p>
          <a:p>
            <a:pPr marL="285750" indent="-285750"/>
            <a:r>
              <a:rPr lang="en-US" sz="4000" dirty="0"/>
              <a:t>Almost 90 percent of respondents indicated that there is an active crisis hotline available in the community that students can use, while 42 percent said there is an active crisis hotline provided by the campus that students can use.</a:t>
            </a:r>
          </a:p>
          <a:p>
            <a:pPr marL="285750" indent="-285750"/>
            <a:endParaRPr lang="en-US" sz="4000" b="1" dirty="0"/>
          </a:p>
          <a:p>
            <a:endParaRPr lang="en-US" sz="4000" dirty="0"/>
          </a:p>
          <a:p>
            <a:endParaRPr lang="en-US" sz="4000" dirty="0"/>
          </a:p>
          <a:p>
            <a:pPr marL="0" indent="0">
              <a:buNone/>
            </a:pPr>
            <a:endParaRPr lang="en-US" dirty="0"/>
          </a:p>
        </p:txBody>
      </p:sp>
    </p:spTree>
    <p:extLst>
      <p:ext uri="{BB962C8B-B14F-4D97-AF65-F5344CB8AC3E}">
        <p14:creationId xmlns:p14="http://schemas.microsoft.com/office/powerpoint/2010/main" val="2042468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State of Mental Health Supports in Higher Education</a:t>
            </a:r>
            <a:endParaRPr lang="en-US" dirty="0"/>
          </a:p>
        </p:txBody>
      </p:sp>
      <p:sp>
        <p:nvSpPr>
          <p:cNvPr id="3" name="Content Placeholder 2"/>
          <p:cNvSpPr>
            <a:spLocks noGrp="1"/>
          </p:cNvSpPr>
          <p:nvPr>
            <p:ph idx="1"/>
          </p:nvPr>
        </p:nvSpPr>
        <p:spPr>
          <a:xfrm>
            <a:off x="349624" y="1825625"/>
            <a:ext cx="8444752" cy="4351338"/>
          </a:xfrm>
        </p:spPr>
        <p:txBody>
          <a:bodyPr>
            <a:noAutofit/>
          </a:bodyPr>
          <a:lstStyle/>
          <a:p>
            <a:pPr marL="0" indent="0">
              <a:buNone/>
            </a:pPr>
            <a:r>
              <a:rPr lang="en-US" sz="2400" b="1" dirty="0"/>
              <a:t>Fees at Counseling Services</a:t>
            </a:r>
          </a:p>
          <a:p>
            <a:pPr marL="285750" indent="-285750"/>
            <a:r>
              <a:rPr lang="en-US" sz="2400" dirty="0"/>
              <a:t>16% of university and college counseling centers charge a fee for initial medication evaluation, 17% for ongoing medication follow-up, and 10% for formal psychological assessment which provides a diagnosis and establishes functional limitations. 5% of college counseling centers charge fees for counseling (no community college centers charge a fee); the average fee is $20. </a:t>
            </a:r>
          </a:p>
          <a:p>
            <a:pPr marL="0" indent="0">
              <a:buNone/>
            </a:pPr>
            <a:r>
              <a:rPr lang="en-US" sz="2400" b="1" dirty="0"/>
              <a:t>Websites</a:t>
            </a:r>
          </a:p>
          <a:p>
            <a:pPr marL="285750" indent="-285750"/>
            <a:r>
              <a:rPr lang="en-US" sz="2400" dirty="0"/>
              <a:t>96% of campus counseling centers had websites: 100% of websites provided information about center services, and 70% provided educational information on psychological issues.</a:t>
            </a:r>
          </a:p>
          <a:p>
            <a:pPr marL="0" indent="0" algn="ctr">
              <a:buNone/>
            </a:pPr>
            <a:endParaRPr lang="en-US" sz="2400" dirty="0"/>
          </a:p>
          <a:p>
            <a:pPr marL="0" indent="0">
              <a:buNone/>
            </a:pPr>
            <a:endParaRPr lang="en-US" sz="1600" dirty="0"/>
          </a:p>
        </p:txBody>
      </p:sp>
    </p:spTree>
    <p:extLst>
      <p:ext uri="{BB962C8B-B14F-4D97-AF65-F5344CB8AC3E}">
        <p14:creationId xmlns:p14="http://schemas.microsoft.com/office/powerpoint/2010/main" val="1571385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State of Mental Health Supports in Higher Education</a:t>
            </a:r>
            <a:endParaRPr lang="en-US" dirty="0"/>
          </a:p>
        </p:txBody>
      </p:sp>
      <p:sp>
        <p:nvSpPr>
          <p:cNvPr id="3" name="Content Placeholder 2"/>
          <p:cNvSpPr>
            <a:spLocks noGrp="1"/>
          </p:cNvSpPr>
          <p:nvPr>
            <p:ph idx="1"/>
          </p:nvPr>
        </p:nvSpPr>
        <p:spPr/>
        <p:txBody>
          <a:bodyPr>
            <a:normAutofit fontScale="70000" lnSpcReduction="20000"/>
          </a:bodyPr>
          <a:lstStyle/>
          <a:p>
            <a:endParaRPr lang="en-US" sz="3600" b="1" dirty="0">
              <a:latin typeface="Calibri" charset="0"/>
            </a:endParaRPr>
          </a:p>
          <a:p>
            <a:pPr marL="285750" indent="-285750"/>
            <a:r>
              <a:rPr lang="en-US" sz="4000" dirty="0"/>
              <a:t>Waitlists for Counseling Services</a:t>
            </a:r>
          </a:p>
          <a:p>
            <a:pPr marL="285750" indent="-285750"/>
            <a:r>
              <a:rPr lang="en-US" sz="4000" dirty="0"/>
              <a:t>Limited Sessions at Counseling Services</a:t>
            </a:r>
          </a:p>
          <a:p>
            <a:pPr marL="285750" indent="-285750"/>
            <a:r>
              <a:rPr lang="en-US" sz="4000" dirty="0"/>
              <a:t>Limited availability of Counseling Staff with Mental Health Licensure</a:t>
            </a:r>
          </a:p>
          <a:p>
            <a:pPr marL="285750" indent="-285750"/>
            <a:r>
              <a:rPr lang="en-US" sz="4000" dirty="0"/>
              <a:t>Limited availability of a Diverse Mental Health Counseling Staff</a:t>
            </a:r>
          </a:p>
          <a:p>
            <a:pPr marL="285750" indent="-285750"/>
            <a:r>
              <a:rPr lang="en-US" sz="4000" dirty="0"/>
              <a:t>Very limited availability of Psychiatric Medication Services</a:t>
            </a:r>
          </a:p>
          <a:p>
            <a:pPr marL="285750" indent="-285750"/>
            <a:r>
              <a:rPr lang="en-US" sz="4000" dirty="0"/>
              <a:t>Access issues for Reasonable Accommodations</a:t>
            </a:r>
          </a:p>
        </p:txBody>
      </p:sp>
    </p:spTree>
    <p:extLst>
      <p:ext uri="{BB962C8B-B14F-4D97-AF65-F5344CB8AC3E}">
        <p14:creationId xmlns:p14="http://schemas.microsoft.com/office/powerpoint/2010/main" val="4082112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State of Mental Health Supports in Higher Education</a:t>
            </a:r>
            <a:endParaRPr lang="en-US" dirty="0"/>
          </a:p>
        </p:txBody>
      </p:sp>
      <p:sp>
        <p:nvSpPr>
          <p:cNvPr id="3" name="Content Placeholder 2"/>
          <p:cNvSpPr>
            <a:spLocks noGrp="1"/>
          </p:cNvSpPr>
          <p:nvPr>
            <p:ph idx="1"/>
          </p:nvPr>
        </p:nvSpPr>
        <p:spPr>
          <a:xfrm>
            <a:off x="502024" y="1622612"/>
            <a:ext cx="8013326" cy="4554351"/>
          </a:xfrm>
        </p:spPr>
        <p:txBody>
          <a:bodyPr>
            <a:noAutofit/>
          </a:bodyPr>
          <a:lstStyle/>
          <a:p>
            <a:pPr marL="0" indent="0">
              <a:buNone/>
            </a:pPr>
            <a:r>
              <a:rPr lang="en-US" sz="2400" b="1" dirty="0"/>
              <a:t>Student engagement practices</a:t>
            </a:r>
          </a:p>
          <a:p>
            <a:pPr marL="285750" lvl="0" indent="-285750"/>
            <a:r>
              <a:rPr lang="en-US" sz="2400" dirty="0"/>
              <a:t>56% of counseling directors reported that their campuses had a student mental health organization.</a:t>
            </a:r>
          </a:p>
          <a:p>
            <a:pPr marL="285750" lvl="0" indent="-285750"/>
            <a:r>
              <a:rPr lang="en-US" sz="2400" dirty="0"/>
              <a:t>57% of counseling directors reported that students are provided gatekeeper training (designed to increase the knowledge and skills to identify those at risk of mental health disorders and make referrals when necessary).</a:t>
            </a:r>
          </a:p>
          <a:p>
            <a:pPr marL="285750" lvl="0" indent="-285750"/>
            <a:r>
              <a:rPr lang="en-US" sz="2400" dirty="0"/>
              <a:t>20% of respondents reported that students are directly involved in their counseling centers’ strategic planning. </a:t>
            </a:r>
          </a:p>
          <a:p>
            <a:pPr marL="285750" lvl="0" indent="-285750"/>
            <a:r>
              <a:rPr lang="en-US" sz="2400" dirty="0"/>
              <a:t>73% of survey respondents reported that their counseling centers included students in outreach strategies. </a:t>
            </a:r>
          </a:p>
          <a:p>
            <a:pPr marL="285750" lvl="0" indent="-285750"/>
            <a:r>
              <a:rPr lang="en-US" sz="2400" dirty="0"/>
              <a:t>34% reported that campuses had trained peer counselors.</a:t>
            </a:r>
          </a:p>
          <a:p>
            <a:endParaRPr lang="en-US" sz="2400" dirty="0"/>
          </a:p>
          <a:p>
            <a:pPr marL="0" indent="0" algn="ctr">
              <a:buNone/>
            </a:pPr>
            <a:endParaRPr lang="en-US" sz="2400" dirty="0"/>
          </a:p>
          <a:p>
            <a:pPr marL="0" indent="0">
              <a:buNone/>
            </a:pPr>
            <a:endParaRPr lang="en-US" sz="1600" dirty="0"/>
          </a:p>
        </p:txBody>
      </p:sp>
    </p:spTree>
    <p:extLst>
      <p:ext uri="{BB962C8B-B14F-4D97-AF65-F5344CB8AC3E}">
        <p14:creationId xmlns:p14="http://schemas.microsoft.com/office/powerpoint/2010/main" val="4172192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45109"/>
          </a:xfrm>
        </p:spPr>
        <p:txBody>
          <a:bodyPr/>
          <a:lstStyle/>
          <a:p>
            <a:pPr algn="ctr"/>
            <a:r>
              <a:rPr lang="en-US" b="1" dirty="0"/>
              <a:t>Promising Best Practices</a:t>
            </a:r>
          </a:p>
        </p:txBody>
      </p:sp>
      <p:sp>
        <p:nvSpPr>
          <p:cNvPr id="3" name="Content Placeholder 2"/>
          <p:cNvSpPr>
            <a:spLocks noGrp="1"/>
          </p:cNvSpPr>
          <p:nvPr>
            <p:ph idx="1"/>
          </p:nvPr>
        </p:nvSpPr>
        <p:spPr>
          <a:xfrm>
            <a:off x="421341" y="1120588"/>
            <a:ext cx="8094009" cy="5056375"/>
          </a:xfrm>
        </p:spPr>
        <p:txBody>
          <a:bodyPr>
            <a:noAutofit/>
          </a:bodyPr>
          <a:lstStyle/>
          <a:p>
            <a:pPr marL="0" indent="0">
              <a:buNone/>
            </a:pPr>
            <a:r>
              <a:rPr lang="en-US" sz="2400" b="1" dirty="0"/>
              <a:t>Training and Other Anti-Stigma Activities</a:t>
            </a:r>
          </a:p>
          <a:p>
            <a:pPr marL="742950" lvl="1" indent="-285750"/>
            <a:r>
              <a:rPr lang="en-US" dirty="0"/>
              <a:t>Student groups </a:t>
            </a:r>
          </a:p>
          <a:p>
            <a:pPr marL="742950" lvl="1" indent="-285750"/>
            <a:r>
              <a:rPr lang="en-US" dirty="0"/>
              <a:t>Integrated support services throughout campus to promote general inclusivity </a:t>
            </a:r>
          </a:p>
          <a:p>
            <a:pPr marL="742950" lvl="1" indent="-285750"/>
            <a:r>
              <a:rPr lang="en-US" dirty="0"/>
              <a:t>Campus-wide wellness initiatives</a:t>
            </a:r>
          </a:p>
          <a:p>
            <a:pPr marL="742950" lvl="1" indent="-285750"/>
            <a:r>
              <a:rPr lang="en-US" dirty="0"/>
              <a:t>Framing disability as a diversity issue</a:t>
            </a:r>
          </a:p>
          <a:p>
            <a:pPr marL="742950" lvl="1" indent="-285750"/>
            <a:r>
              <a:rPr lang="en-US" dirty="0"/>
              <a:t>Co-location of mental and physical health services</a:t>
            </a:r>
          </a:p>
          <a:p>
            <a:pPr marL="742950" lvl="1" indent="-285750"/>
            <a:r>
              <a:rPr lang="en-US" dirty="0"/>
              <a:t>Outreach at orientation</a:t>
            </a:r>
          </a:p>
          <a:p>
            <a:pPr marL="742950" lvl="1" indent="-285750"/>
            <a:r>
              <a:rPr lang="en-US" dirty="0"/>
              <a:t>Transparent discussion of services on college website</a:t>
            </a:r>
          </a:p>
          <a:p>
            <a:pPr marL="742950" lvl="1" indent="-285750"/>
            <a:r>
              <a:rPr lang="en-US" dirty="0"/>
              <a:t>Campus-Wide Conversations</a:t>
            </a:r>
          </a:p>
          <a:p>
            <a:pPr marL="742950" lvl="1" indent="-285750"/>
            <a:r>
              <a:rPr lang="en-US" dirty="0"/>
              <a:t>Universal design </a:t>
            </a:r>
          </a:p>
          <a:p>
            <a:pPr marL="0" indent="0" algn="ctr">
              <a:buNone/>
            </a:pPr>
            <a:endParaRPr lang="en-US" sz="4000" dirty="0"/>
          </a:p>
          <a:p>
            <a:pPr marL="0" indent="0" algn="ctr">
              <a:buNone/>
            </a:pPr>
            <a:endParaRPr lang="en-US" sz="4000" dirty="0"/>
          </a:p>
          <a:p>
            <a:pPr marL="0" indent="0">
              <a:buNone/>
            </a:pPr>
            <a:endParaRPr lang="en-US" dirty="0"/>
          </a:p>
        </p:txBody>
      </p:sp>
    </p:spTree>
    <p:extLst>
      <p:ext uri="{BB962C8B-B14F-4D97-AF65-F5344CB8AC3E}">
        <p14:creationId xmlns:p14="http://schemas.microsoft.com/office/powerpoint/2010/main" val="336358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64427"/>
          </a:xfrm>
        </p:spPr>
        <p:txBody>
          <a:bodyPr/>
          <a:lstStyle/>
          <a:p>
            <a:pPr algn="ctr"/>
            <a:r>
              <a:rPr lang="en-US" b="1" dirty="0"/>
              <a:t>Promising Best Practices</a:t>
            </a:r>
          </a:p>
        </p:txBody>
      </p:sp>
      <p:sp>
        <p:nvSpPr>
          <p:cNvPr id="3" name="Content Placeholder 2"/>
          <p:cNvSpPr>
            <a:spLocks noGrp="1"/>
          </p:cNvSpPr>
          <p:nvPr>
            <p:ph idx="1"/>
          </p:nvPr>
        </p:nvSpPr>
        <p:spPr>
          <a:xfrm>
            <a:off x="251012" y="1057835"/>
            <a:ext cx="8264338" cy="5119128"/>
          </a:xfrm>
        </p:spPr>
        <p:txBody>
          <a:bodyPr>
            <a:normAutofit lnSpcReduction="10000"/>
          </a:bodyPr>
          <a:lstStyle/>
          <a:p>
            <a:pPr marL="0" indent="0">
              <a:buNone/>
            </a:pPr>
            <a:r>
              <a:rPr lang="en-US" b="1" dirty="0"/>
              <a:t>Student Engagement</a:t>
            </a:r>
          </a:p>
          <a:p>
            <a:pPr marL="742950" lvl="1" indent="-285750"/>
            <a:r>
              <a:rPr lang="en-US" sz="2800" dirty="0"/>
              <a:t>Peer-to-Peer Support Services</a:t>
            </a:r>
          </a:p>
          <a:p>
            <a:pPr marL="742950" lvl="1" indent="-285750"/>
            <a:r>
              <a:rPr lang="en-US" sz="2800" dirty="0"/>
              <a:t>Student representation on campus mental health committees</a:t>
            </a:r>
          </a:p>
          <a:p>
            <a:pPr marL="742950" lvl="1" indent="-285750"/>
            <a:r>
              <a:rPr lang="en-US" sz="2800" dirty="0"/>
              <a:t>Gatekeeper training</a:t>
            </a:r>
          </a:p>
          <a:p>
            <a:pPr marL="742950" lvl="1" indent="-285750"/>
            <a:r>
              <a:rPr lang="en-US" sz="2800" dirty="0"/>
              <a:t>Student-led organizations </a:t>
            </a:r>
          </a:p>
          <a:p>
            <a:pPr marL="742950" lvl="1" indent="-285750"/>
            <a:r>
              <a:rPr lang="en-US" sz="2800" dirty="0"/>
              <a:t>Expand nonprofessional support, such as informal networking groups of students, staff, and faculty. Increasing the number of informal networks around campus increases student connections, which is particularly helpful for students of color and other non-majority groups.</a:t>
            </a:r>
          </a:p>
          <a:p>
            <a:pPr marL="742950" lvl="1" indent="-285750"/>
            <a:r>
              <a:rPr lang="en-US" sz="2800" dirty="0"/>
              <a:t>Greek Life</a:t>
            </a:r>
          </a:p>
          <a:p>
            <a:pPr marL="742950" lvl="1" indent="-285750"/>
            <a:endParaRPr lang="en-US" b="1" dirty="0"/>
          </a:p>
          <a:p>
            <a:pPr marL="742950" lvl="1" indent="-285750"/>
            <a:endParaRPr lang="en-US" dirty="0"/>
          </a:p>
          <a:p>
            <a:pPr marL="0" indent="0">
              <a:buNone/>
            </a:pPr>
            <a:endParaRPr lang="en-US" dirty="0"/>
          </a:p>
          <a:p>
            <a:pPr marL="0" indent="0" algn="ctr">
              <a:buNone/>
            </a:pPr>
            <a:endParaRPr lang="en-US" sz="4000" dirty="0"/>
          </a:p>
          <a:p>
            <a:pPr marL="0" indent="0">
              <a:buNone/>
            </a:pPr>
            <a:endParaRPr lang="en-US" dirty="0"/>
          </a:p>
        </p:txBody>
      </p:sp>
    </p:spTree>
    <p:extLst>
      <p:ext uri="{BB962C8B-B14F-4D97-AF65-F5344CB8AC3E}">
        <p14:creationId xmlns:p14="http://schemas.microsoft.com/office/powerpoint/2010/main" val="1661324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91321"/>
          </a:xfrm>
        </p:spPr>
        <p:txBody>
          <a:bodyPr/>
          <a:lstStyle/>
          <a:p>
            <a:pPr algn="ctr"/>
            <a:r>
              <a:rPr lang="en-US" b="1" dirty="0"/>
              <a:t>Promising Best Practices</a:t>
            </a:r>
          </a:p>
        </p:txBody>
      </p:sp>
      <p:sp>
        <p:nvSpPr>
          <p:cNvPr id="3" name="Content Placeholder 2"/>
          <p:cNvSpPr>
            <a:spLocks noGrp="1"/>
          </p:cNvSpPr>
          <p:nvPr>
            <p:ph idx="1"/>
          </p:nvPr>
        </p:nvSpPr>
        <p:spPr>
          <a:xfrm>
            <a:off x="421341" y="1075765"/>
            <a:ext cx="8094009" cy="5101198"/>
          </a:xfrm>
        </p:spPr>
        <p:txBody>
          <a:bodyPr>
            <a:normAutofit/>
          </a:bodyPr>
          <a:lstStyle/>
          <a:p>
            <a:pPr marL="0" indent="0">
              <a:buNone/>
            </a:pPr>
            <a:r>
              <a:rPr lang="en-US" b="1" dirty="0"/>
              <a:t>Faculty and Staff Training</a:t>
            </a:r>
          </a:p>
          <a:p>
            <a:pPr marL="742950" lvl="1" indent="-285750"/>
            <a:r>
              <a:rPr lang="en-US" sz="2800" dirty="0"/>
              <a:t>Provide mandatory mental health sensitivity and awareness training for faculty, staff, and administrators, including streamlined identification and referral protocols and reasonable accommodation suggestions for students who have mental health disabilities. </a:t>
            </a:r>
          </a:p>
          <a:p>
            <a:pPr marL="742950" lvl="1" indent="-285750"/>
            <a:r>
              <a:rPr lang="en-US" sz="2800" dirty="0"/>
              <a:t>Provide mandatory faculty training on ADA and 504 regulations so that colleges comply with federal law and faculty understand their obligations. Encourage faculty to team with college disabled student’s programs. </a:t>
            </a:r>
          </a:p>
          <a:p>
            <a:pPr lvl="1"/>
            <a:endParaRPr lang="en-US" dirty="0"/>
          </a:p>
          <a:p>
            <a:pPr marL="742950" lvl="1" indent="-285750"/>
            <a:endParaRPr lang="en-US" dirty="0"/>
          </a:p>
          <a:p>
            <a:pPr marL="742950" lvl="1" indent="-285750"/>
            <a:endParaRPr lang="en-US" b="1" dirty="0"/>
          </a:p>
          <a:p>
            <a:pPr marL="457200" lvl="1" indent="0">
              <a:buNone/>
            </a:pPr>
            <a:endParaRPr lang="en-US" dirty="0"/>
          </a:p>
          <a:p>
            <a:pPr marL="0" indent="0">
              <a:buNone/>
            </a:pPr>
            <a:endParaRPr lang="en-US" dirty="0"/>
          </a:p>
          <a:p>
            <a:pPr marL="0" indent="0" algn="ctr">
              <a:buNone/>
            </a:pPr>
            <a:endParaRPr lang="en-US" sz="4000" dirty="0"/>
          </a:p>
          <a:p>
            <a:pPr marL="0" indent="0">
              <a:buNone/>
            </a:pPr>
            <a:endParaRPr lang="en-US" dirty="0"/>
          </a:p>
        </p:txBody>
      </p:sp>
    </p:spTree>
    <p:extLst>
      <p:ext uri="{BB962C8B-B14F-4D97-AF65-F5344CB8AC3E}">
        <p14:creationId xmlns:p14="http://schemas.microsoft.com/office/powerpoint/2010/main" val="3317991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19603"/>
          </a:xfrm>
        </p:spPr>
        <p:txBody>
          <a:bodyPr/>
          <a:lstStyle/>
          <a:p>
            <a:pPr algn="ctr"/>
            <a:r>
              <a:rPr lang="en-US" b="1" dirty="0"/>
              <a:t>Promising Best Practices</a:t>
            </a:r>
          </a:p>
        </p:txBody>
      </p:sp>
      <p:sp>
        <p:nvSpPr>
          <p:cNvPr id="3" name="Content Placeholder 2"/>
          <p:cNvSpPr>
            <a:spLocks noGrp="1"/>
          </p:cNvSpPr>
          <p:nvPr>
            <p:ph idx="1"/>
          </p:nvPr>
        </p:nvSpPr>
        <p:spPr>
          <a:xfrm>
            <a:off x="349623" y="1084729"/>
            <a:ext cx="8453717" cy="5092234"/>
          </a:xfrm>
        </p:spPr>
        <p:txBody>
          <a:bodyPr>
            <a:normAutofit/>
          </a:bodyPr>
          <a:lstStyle/>
          <a:p>
            <a:pPr marL="0" indent="0">
              <a:buNone/>
            </a:pPr>
            <a:r>
              <a:rPr lang="en-US" b="1" dirty="0"/>
              <a:t>Faculty and Staff Training</a:t>
            </a:r>
          </a:p>
          <a:p>
            <a:pPr marL="742950" lvl="1" indent="-285750"/>
            <a:r>
              <a:rPr lang="en-US" sz="2800" dirty="0"/>
              <a:t>To encourage more mental health practitioners of color, forgive student loans of professionals committed to working with students with mental health disabilities in college.</a:t>
            </a:r>
          </a:p>
          <a:p>
            <a:pPr marL="742950" lvl="1" indent="-285750"/>
            <a:r>
              <a:rPr lang="en-US" sz="2800" dirty="0"/>
              <a:t>Ensure that all counselors have cultural competency. Provide professional development in understanding the cultural considerations of students of color and other vulnerable student groups if necessary. It is important to have mental health counseling staff that is as diverse as the student body they serve.</a:t>
            </a:r>
          </a:p>
          <a:p>
            <a:pPr marL="0" indent="0">
              <a:buNone/>
            </a:pPr>
            <a:endParaRPr lang="en-US" dirty="0"/>
          </a:p>
        </p:txBody>
      </p:sp>
    </p:spTree>
    <p:extLst>
      <p:ext uri="{BB962C8B-B14F-4D97-AF65-F5344CB8AC3E}">
        <p14:creationId xmlns:p14="http://schemas.microsoft.com/office/powerpoint/2010/main" val="1793689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Sponsored by The National Council on Disability </a:t>
            </a:r>
          </a:p>
        </p:txBody>
      </p:sp>
      <p:sp>
        <p:nvSpPr>
          <p:cNvPr id="3" name="Content Placeholder 2"/>
          <p:cNvSpPr>
            <a:spLocks noGrp="1"/>
          </p:cNvSpPr>
          <p:nvPr>
            <p:ph idx="1"/>
          </p:nvPr>
        </p:nvSpPr>
        <p:spPr/>
        <p:txBody>
          <a:bodyPr/>
          <a:lstStyle/>
          <a:p>
            <a:pPr marL="0" indent="0" algn="ctr">
              <a:buNone/>
            </a:pPr>
            <a:endParaRPr lang="en-US" sz="4000" dirty="0"/>
          </a:p>
          <a:p>
            <a:pPr marL="0" indent="0" algn="ctr">
              <a:buNone/>
            </a:pPr>
            <a:endParaRPr lang="en-US" sz="3200" dirty="0"/>
          </a:p>
          <a:p>
            <a:pPr marL="0" indent="0" algn="ctr">
              <a:buNone/>
            </a:pPr>
            <a:r>
              <a:rPr lang="en-US" sz="4000" dirty="0"/>
              <a:t>A Research Project Benefiting Students with Disabilities</a:t>
            </a:r>
          </a:p>
          <a:p>
            <a:pPr marL="0" indent="0">
              <a:buNone/>
            </a:pPr>
            <a:endParaRPr lang="en-US" dirty="0"/>
          </a:p>
        </p:txBody>
      </p:sp>
    </p:spTree>
    <p:extLst>
      <p:ext uri="{BB962C8B-B14F-4D97-AF65-F5344CB8AC3E}">
        <p14:creationId xmlns:p14="http://schemas.microsoft.com/office/powerpoint/2010/main" val="1909507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91321"/>
          </a:xfrm>
        </p:spPr>
        <p:txBody>
          <a:bodyPr/>
          <a:lstStyle/>
          <a:p>
            <a:pPr algn="ctr"/>
            <a:r>
              <a:rPr lang="en-US" b="1" dirty="0"/>
              <a:t>Promising Best Practices</a:t>
            </a:r>
          </a:p>
        </p:txBody>
      </p:sp>
      <p:sp>
        <p:nvSpPr>
          <p:cNvPr id="3" name="Content Placeholder 2"/>
          <p:cNvSpPr>
            <a:spLocks noGrp="1"/>
          </p:cNvSpPr>
          <p:nvPr>
            <p:ph idx="1"/>
          </p:nvPr>
        </p:nvSpPr>
        <p:spPr>
          <a:xfrm>
            <a:off x="628650" y="1075765"/>
            <a:ext cx="7886700" cy="5101198"/>
          </a:xfrm>
        </p:spPr>
        <p:txBody>
          <a:bodyPr>
            <a:normAutofit/>
          </a:bodyPr>
          <a:lstStyle/>
          <a:p>
            <a:pPr marL="0" lvl="1" indent="0">
              <a:buNone/>
            </a:pPr>
            <a:r>
              <a:rPr lang="en-US" sz="2800" b="1" dirty="0"/>
              <a:t>Communication</a:t>
            </a:r>
          </a:p>
          <a:p>
            <a:pPr marL="742950" lvl="1" indent="-285750"/>
            <a:r>
              <a:rPr lang="en-US" sz="2800" dirty="0"/>
              <a:t>Faculty talking openly about mental health issues.</a:t>
            </a:r>
          </a:p>
          <a:p>
            <a:pPr marL="742950" lvl="1" indent="-285750"/>
            <a:r>
              <a:rPr lang="en-US" sz="2800" dirty="0"/>
              <a:t>Discussions of mental health challenges and resolutions can be incorporated into curricula to reduce stigma and normalize the process of embracing mental health wellness.</a:t>
            </a:r>
          </a:p>
          <a:p>
            <a:pPr marL="742950" lvl="1" indent="-285750"/>
            <a:r>
              <a:rPr lang="en-US" sz="2800" dirty="0"/>
              <a:t>Requirement of all course syllabi to have a standard section that includes statements for students with physical or mental health disabilities, including why and where to seek support.</a:t>
            </a:r>
          </a:p>
          <a:p>
            <a:pPr marL="0" indent="0" algn="ctr">
              <a:buNone/>
            </a:pPr>
            <a:endParaRPr lang="en-US" sz="4000" dirty="0"/>
          </a:p>
          <a:p>
            <a:pPr marL="0" indent="0" algn="ctr">
              <a:buNone/>
            </a:pPr>
            <a:endParaRPr lang="en-US" sz="4000" dirty="0"/>
          </a:p>
          <a:p>
            <a:pPr marL="0" indent="0">
              <a:buNone/>
            </a:pPr>
            <a:endParaRPr lang="en-US" dirty="0"/>
          </a:p>
        </p:txBody>
      </p:sp>
    </p:spTree>
    <p:extLst>
      <p:ext uri="{BB962C8B-B14F-4D97-AF65-F5344CB8AC3E}">
        <p14:creationId xmlns:p14="http://schemas.microsoft.com/office/powerpoint/2010/main" val="23934593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28568"/>
          </a:xfrm>
        </p:spPr>
        <p:txBody>
          <a:bodyPr/>
          <a:lstStyle/>
          <a:p>
            <a:pPr algn="ctr"/>
            <a:r>
              <a:rPr lang="en-US" b="1" dirty="0"/>
              <a:t>Promising Best Practices</a:t>
            </a:r>
          </a:p>
        </p:txBody>
      </p:sp>
      <p:sp>
        <p:nvSpPr>
          <p:cNvPr id="3" name="Content Placeholder 2"/>
          <p:cNvSpPr>
            <a:spLocks noGrp="1"/>
          </p:cNvSpPr>
          <p:nvPr>
            <p:ph idx="1"/>
          </p:nvPr>
        </p:nvSpPr>
        <p:spPr>
          <a:xfrm>
            <a:off x="484094" y="1093695"/>
            <a:ext cx="8031256" cy="5083268"/>
          </a:xfrm>
        </p:spPr>
        <p:txBody>
          <a:bodyPr>
            <a:normAutofit lnSpcReduction="10000"/>
          </a:bodyPr>
          <a:lstStyle/>
          <a:p>
            <a:pPr marL="285750" indent="-285750"/>
            <a:r>
              <a:rPr lang="en-US" dirty="0"/>
              <a:t>Coordinated support</a:t>
            </a:r>
          </a:p>
          <a:p>
            <a:pPr marL="742950" lvl="1" indent="-285750"/>
            <a:r>
              <a:rPr lang="en-US" sz="2800" dirty="0"/>
              <a:t>Case management, BIT teams, etc.</a:t>
            </a:r>
          </a:p>
          <a:p>
            <a:pPr marL="285750" indent="-285750"/>
            <a:r>
              <a:rPr lang="en-US" dirty="0"/>
              <a:t>Collaboration</a:t>
            </a:r>
          </a:p>
          <a:p>
            <a:pPr marL="742950" lvl="1" indent="-285750"/>
            <a:r>
              <a:rPr lang="en-US" sz="2800" dirty="0"/>
              <a:t>Community Non-Profits</a:t>
            </a:r>
          </a:p>
          <a:p>
            <a:pPr marL="742950" lvl="1" indent="-285750"/>
            <a:r>
              <a:rPr lang="en-US" sz="2800" dirty="0"/>
              <a:t>County Mental Health Entities</a:t>
            </a:r>
          </a:p>
          <a:p>
            <a:pPr marL="742950" lvl="1" indent="-285750"/>
            <a:r>
              <a:rPr lang="en-US" sz="2800" dirty="0"/>
              <a:t>Department of Rehabilitation</a:t>
            </a:r>
          </a:p>
          <a:p>
            <a:pPr marL="742950" lvl="1" indent="-285750"/>
            <a:r>
              <a:rPr lang="en-US" sz="2800" dirty="0"/>
              <a:t>Law Enforcement</a:t>
            </a:r>
          </a:p>
          <a:p>
            <a:pPr marL="742950" lvl="1" indent="-285750"/>
            <a:r>
              <a:rPr lang="en-US" sz="2800" dirty="0"/>
              <a:t>Other colleges</a:t>
            </a:r>
          </a:p>
          <a:p>
            <a:pPr marL="285750" indent="-285750"/>
            <a:r>
              <a:rPr lang="en-US" dirty="0"/>
              <a:t>Suicide prevention planning</a:t>
            </a:r>
          </a:p>
          <a:p>
            <a:pPr marL="285750" indent="-285750"/>
            <a:r>
              <a:rPr lang="en-US" dirty="0"/>
              <a:t>Violence prevention plan with </a:t>
            </a:r>
            <a:r>
              <a:rPr lang="en-US" dirty="0" err="1"/>
              <a:t>postvention</a:t>
            </a:r>
            <a:r>
              <a:rPr lang="en-US" dirty="0"/>
              <a:t> services</a:t>
            </a:r>
          </a:p>
          <a:p>
            <a:pPr marL="285750" indent="-285750"/>
            <a:r>
              <a:rPr lang="en-US" dirty="0"/>
              <a:t>Individualized services for special populations</a:t>
            </a:r>
          </a:p>
          <a:p>
            <a:pPr marL="742950" lvl="1" indent="-285750"/>
            <a:endParaRPr lang="en-US" dirty="0"/>
          </a:p>
          <a:p>
            <a:pPr marL="742950" lvl="1" indent="-285750"/>
            <a:endParaRPr lang="en-US" dirty="0"/>
          </a:p>
          <a:p>
            <a:pPr marL="742950" lvl="1" indent="-285750"/>
            <a:endParaRPr lang="en-US" b="1" dirty="0"/>
          </a:p>
          <a:p>
            <a:pPr marL="742950" lvl="1" indent="-285750"/>
            <a:endParaRPr lang="en-US" dirty="0"/>
          </a:p>
        </p:txBody>
      </p:sp>
    </p:spTree>
    <p:extLst>
      <p:ext uri="{BB962C8B-B14F-4D97-AF65-F5344CB8AC3E}">
        <p14:creationId xmlns:p14="http://schemas.microsoft.com/office/powerpoint/2010/main" val="1928849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Stop Out and Start Up Procedures</a:t>
            </a:r>
          </a:p>
        </p:txBody>
      </p:sp>
      <p:sp>
        <p:nvSpPr>
          <p:cNvPr id="3" name="Content Placeholder 2"/>
          <p:cNvSpPr>
            <a:spLocks noGrp="1"/>
          </p:cNvSpPr>
          <p:nvPr>
            <p:ph idx="1"/>
          </p:nvPr>
        </p:nvSpPr>
        <p:spPr/>
        <p:txBody>
          <a:bodyPr/>
          <a:lstStyle/>
          <a:p>
            <a:pPr marL="0" indent="0" algn="ctr">
              <a:buNone/>
            </a:pPr>
            <a:r>
              <a:rPr lang="en-US" sz="4000" dirty="0">
                <a:latin typeface="Calibri" charset="0"/>
                <a:ea typeface="Calibri" charset="0"/>
                <a:cs typeface="Calibri" charset="0"/>
              </a:rPr>
              <a:t>Withdrawal/Leave and readmission</a:t>
            </a:r>
          </a:p>
          <a:p>
            <a:pPr marL="0" indent="0" algn="ctr">
              <a:buNone/>
            </a:pPr>
            <a:endParaRPr lang="en-US" sz="4000" dirty="0"/>
          </a:p>
          <a:p>
            <a:pPr marL="0" indent="0" algn="ctr">
              <a:buNone/>
            </a:pPr>
            <a:endParaRPr lang="en-US" sz="4000" dirty="0"/>
          </a:p>
          <a:p>
            <a:pPr marL="0" indent="0">
              <a:buNone/>
            </a:pPr>
            <a:endParaRPr lang="en-US" dirty="0"/>
          </a:p>
        </p:txBody>
      </p:sp>
    </p:spTree>
    <p:extLst>
      <p:ext uri="{BB962C8B-B14F-4D97-AF65-F5344CB8AC3E}">
        <p14:creationId xmlns:p14="http://schemas.microsoft.com/office/powerpoint/2010/main" val="410056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College Collaboration and Policy Recommendations</a:t>
            </a:r>
          </a:p>
        </p:txBody>
      </p:sp>
      <p:sp>
        <p:nvSpPr>
          <p:cNvPr id="3" name="Content Placeholder 2"/>
          <p:cNvSpPr>
            <a:spLocks noGrp="1"/>
          </p:cNvSpPr>
          <p:nvPr>
            <p:ph idx="1"/>
          </p:nvPr>
        </p:nvSpPr>
        <p:spPr>
          <a:xfrm>
            <a:off x="376519" y="1515035"/>
            <a:ext cx="8346140" cy="4661928"/>
          </a:xfrm>
        </p:spPr>
        <p:txBody>
          <a:bodyPr>
            <a:normAutofit fontScale="62500" lnSpcReduction="20000"/>
          </a:bodyPr>
          <a:lstStyle/>
          <a:p>
            <a:pPr marL="0" indent="0" algn="ctr">
              <a:buNone/>
            </a:pPr>
            <a:endParaRPr lang="en-US" sz="4000" dirty="0"/>
          </a:p>
          <a:p>
            <a:pPr marL="285750" indent="-285750">
              <a:buFontTx/>
              <a:buChar char="-"/>
            </a:pPr>
            <a:r>
              <a:rPr lang="en-US" sz="4500" dirty="0"/>
              <a:t>As an African proverb states, “If you want to walk fast, walk alone. If you want to walk far, walk together.” </a:t>
            </a:r>
          </a:p>
          <a:p>
            <a:pPr marL="0" indent="0">
              <a:buNone/>
            </a:pPr>
            <a:endParaRPr lang="en-US" sz="4500" dirty="0"/>
          </a:p>
          <a:p>
            <a:pPr marL="285750" indent="-285750">
              <a:buFontTx/>
              <a:buChar char="-"/>
            </a:pPr>
            <a:r>
              <a:rPr lang="en-US" sz="4500" dirty="0"/>
              <a:t>There is a critical need for colleges to collaborate internally with on campus student services and academic affairs programs to create a web of support as well as externally with community-based organizations, county organizations, and other colleges to work together toward common mental health support goals. Successful teamwork is essential if colleges are to fully meet the mental health needs of their students. </a:t>
            </a:r>
          </a:p>
        </p:txBody>
      </p:sp>
    </p:spTree>
    <p:extLst>
      <p:ext uri="{BB962C8B-B14F-4D97-AF65-F5344CB8AC3E}">
        <p14:creationId xmlns:p14="http://schemas.microsoft.com/office/powerpoint/2010/main" val="22966245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College Collaboration and Policy Recommendations</a:t>
            </a:r>
          </a:p>
        </p:txBody>
      </p:sp>
      <p:sp>
        <p:nvSpPr>
          <p:cNvPr id="3" name="Content Placeholder 2"/>
          <p:cNvSpPr>
            <a:spLocks noGrp="1"/>
          </p:cNvSpPr>
          <p:nvPr>
            <p:ph idx="1"/>
          </p:nvPr>
        </p:nvSpPr>
        <p:spPr>
          <a:xfrm>
            <a:off x="277907" y="1497106"/>
            <a:ext cx="8471646" cy="4679857"/>
          </a:xfrm>
        </p:spPr>
        <p:txBody>
          <a:bodyPr>
            <a:normAutofit fontScale="25000" lnSpcReduction="20000"/>
          </a:bodyPr>
          <a:lstStyle/>
          <a:p>
            <a:pPr marL="0" indent="0" algn="ctr">
              <a:buNone/>
            </a:pPr>
            <a:endParaRPr lang="en-US" sz="4000" dirty="0"/>
          </a:p>
          <a:p>
            <a:r>
              <a:rPr lang="en-US" sz="11200" dirty="0"/>
              <a:t>One example of successful collaboration is the California Community College (CCC) Student Mental Health Program. The statewide program is funded by </a:t>
            </a:r>
            <a:r>
              <a:rPr lang="en-US" sz="11200" dirty="0" err="1"/>
              <a:t>CalMHSA</a:t>
            </a:r>
            <a:r>
              <a:rPr lang="en-US" sz="11200" dirty="0"/>
              <a:t>, developed when the state’s voters approved Proposition 63, which levied a one percent tax on millionaires to support mental health efforts in the state. A percentage of the </a:t>
            </a:r>
            <a:r>
              <a:rPr lang="en-US" sz="11200" dirty="0" err="1"/>
              <a:t>CalMHSA</a:t>
            </a:r>
            <a:r>
              <a:rPr lang="en-US" sz="11200" dirty="0"/>
              <a:t> funds supported college-based mental health programs in California. </a:t>
            </a:r>
          </a:p>
          <a:p>
            <a:pPr marL="0" indent="0">
              <a:buNone/>
            </a:pPr>
            <a:endParaRPr lang="en-US" sz="3200" dirty="0"/>
          </a:p>
          <a:p>
            <a:r>
              <a:rPr lang="en-US" sz="11200" dirty="0"/>
              <a:t>The CCC Student Mental Health Program works with colleges throughout the state to build strong collaborations within colleges, between colleges, and between community mental health departments. The program developed a collaboration toolkit available at: </a:t>
            </a:r>
            <a:r>
              <a:rPr lang="en-US" sz="11200" u="sng" dirty="0">
                <a:hlinkClick r:id="rId3"/>
              </a:rPr>
              <a:t>http://www.cccstudentmentalhealth.org/</a:t>
            </a:r>
            <a:endParaRPr lang="en-US" sz="11200" dirty="0"/>
          </a:p>
          <a:p>
            <a:pPr marL="0" indent="0" algn="ctr">
              <a:buNone/>
            </a:pPr>
            <a:endParaRPr lang="en-US" sz="9600" dirty="0"/>
          </a:p>
          <a:p>
            <a:pPr marL="0" indent="0">
              <a:buNone/>
            </a:pPr>
            <a:endParaRPr lang="en-US" dirty="0"/>
          </a:p>
        </p:txBody>
      </p:sp>
    </p:spTree>
    <p:extLst>
      <p:ext uri="{BB962C8B-B14F-4D97-AF65-F5344CB8AC3E}">
        <p14:creationId xmlns:p14="http://schemas.microsoft.com/office/powerpoint/2010/main" val="2077845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College Collaboration and Policy Recommendations</a:t>
            </a:r>
          </a:p>
        </p:txBody>
      </p:sp>
      <p:sp>
        <p:nvSpPr>
          <p:cNvPr id="3" name="Content Placeholder 2"/>
          <p:cNvSpPr>
            <a:spLocks noGrp="1"/>
          </p:cNvSpPr>
          <p:nvPr>
            <p:ph idx="1"/>
          </p:nvPr>
        </p:nvSpPr>
        <p:spPr>
          <a:xfrm>
            <a:off x="224117" y="1825625"/>
            <a:ext cx="8453717" cy="4351338"/>
          </a:xfrm>
        </p:spPr>
        <p:txBody>
          <a:bodyPr>
            <a:normAutofit fontScale="92500" lnSpcReduction="10000"/>
          </a:bodyPr>
          <a:lstStyle/>
          <a:p>
            <a:pPr marL="285750" indent="-285750"/>
            <a:r>
              <a:rPr lang="en-US" sz="3000" dirty="0"/>
              <a:t>One collaboration within the CCC Student Mental Health Program is the Building Healthy Communities Initiative in Los Angeles, California, in which college and Department of Mental Health partners agreed</a:t>
            </a:r>
            <a:r>
              <a:rPr lang="en-US" sz="3000" baseline="30000" dirty="0"/>
              <a:t> </a:t>
            </a:r>
            <a:r>
              <a:rPr lang="en-US" sz="3000" dirty="0"/>
              <a:t>on multiple strategies to support students (website: </a:t>
            </a:r>
            <a:r>
              <a:rPr lang="en-US" sz="3000" dirty="0">
                <a:hlinkClick r:id="rId3"/>
              </a:rPr>
              <a:t>www.lahc.edu/studentmentalhealth</a:t>
            </a:r>
            <a:r>
              <a:rPr lang="en-US" sz="3000" dirty="0"/>
              <a:t>) </a:t>
            </a:r>
          </a:p>
          <a:p>
            <a:pPr marL="285750" indent="-285750"/>
            <a:r>
              <a:rPr lang="en-US" sz="3000" dirty="0"/>
              <a:t>Strategies ranged from cross-participation on committees in each organization, population-specific mental health services for different populations, strategies for increased access</a:t>
            </a:r>
            <a:r>
              <a:rPr lang="en-US" sz="3000" baseline="30000" dirty="0"/>
              <a:t> </a:t>
            </a:r>
            <a:r>
              <a:rPr lang="en-US" sz="3000" dirty="0"/>
              <a:t>to services, faculty and staff training, inclusion of student voice, and parity between physical and mental health budgets.</a:t>
            </a:r>
          </a:p>
          <a:p>
            <a:pPr marL="0" indent="0">
              <a:buNone/>
            </a:pPr>
            <a:endParaRPr lang="en-US" dirty="0"/>
          </a:p>
        </p:txBody>
      </p:sp>
    </p:spTree>
    <p:extLst>
      <p:ext uri="{BB962C8B-B14F-4D97-AF65-F5344CB8AC3E}">
        <p14:creationId xmlns:p14="http://schemas.microsoft.com/office/powerpoint/2010/main" val="29735083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College Practice Considerations</a:t>
            </a:r>
          </a:p>
        </p:txBody>
      </p:sp>
      <p:sp>
        <p:nvSpPr>
          <p:cNvPr id="3" name="Content Placeholder 2"/>
          <p:cNvSpPr>
            <a:spLocks noGrp="1"/>
          </p:cNvSpPr>
          <p:nvPr>
            <p:ph idx="1"/>
          </p:nvPr>
        </p:nvSpPr>
        <p:spPr>
          <a:xfrm>
            <a:off x="457200" y="1335741"/>
            <a:ext cx="8058150" cy="4841222"/>
          </a:xfrm>
        </p:spPr>
        <p:txBody>
          <a:bodyPr>
            <a:noAutofit/>
          </a:bodyPr>
          <a:lstStyle/>
          <a:p>
            <a:pPr marL="285750" indent="-285750"/>
            <a:r>
              <a:rPr lang="en-US" sz="2400" dirty="0"/>
              <a:t>Embrace diversity when providing mental health services. Individualize offerings for special populations (Veterans, various ethnic groups, Foster Youth, Homeless, and LGTBQ).</a:t>
            </a:r>
          </a:p>
          <a:p>
            <a:pPr marL="285750" indent="-285750"/>
            <a:r>
              <a:rPr lang="en-US" sz="2400" dirty="0"/>
              <a:t>Ensure appropriate in-reach and out-reach is done to embrace at-risk individuals needing help.</a:t>
            </a:r>
          </a:p>
          <a:p>
            <a:pPr marL="285750" indent="-285750"/>
            <a:r>
              <a:rPr lang="en-US" sz="2400" dirty="0"/>
              <a:t>Provide services in an integrated setting.</a:t>
            </a:r>
          </a:p>
          <a:p>
            <a:pPr marL="285750" indent="-285750"/>
            <a:r>
              <a:rPr lang="en-US" sz="2400" dirty="0"/>
              <a:t>Ensure that all faculty, staff and students receive training on mental health sensitivity and awareness with appropriate referral networks fully in place.</a:t>
            </a:r>
          </a:p>
          <a:p>
            <a:pPr marL="285750" indent="-285750"/>
            <a:r>
              <a:rPr lang="en-US" sz="2400" dirty="0"/>
              <a:t>Partner successfully with campus law enforcement through provision of mental health sensitivity and awareness training and collegial policy development.</a:t>
            </a:r>
          </a:p>
          <a:p>
            <a:pPr marL="0" indent="0">
              <a:buNone/>
            </a:pPr>
            <a:endParaRPr lang="en-US" sz="1600" dirty="0"/>
          </a:p>
        </p:txBody>
      </p:sp>
    </p:spTree>
    <p:extLst>
      <p:ext uri="{BB962C8B-B14F-4D97-AF65-F5344CB8AC3E}">
        <p14:creationId xmlns:p14="http://schemas.microsoft.com/office/powerpoint/2010/main" val="1054550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College Practice Considerations</a:t>
            </a:r>
          </a:p>
        </p:txBody>
      </p:sp>
      <p:sp>
        <p:nvSpPr>
          <p:cNvPr id="3" name="Content Placeholder 2"/>
          <p:cNvSpPr>
            <a:spLocks noGrp="1"/>
          </p:cNvSpPr>
          <p:nvPr>
            <p:ph idx="1"/>
          </p:nvPr>
        </p:nvSpPr>
        <p:spPr/>
        <p:txBody>
          <a:bodyPr>
            <a:normAutofit fontScale="92500" lnSpcReduction="10000"/>
          </a:bodyPr>
          <a:lstStyle/>
          <a:p>
            <a:pPr marL="285750" indent="-285750"/>
            <a:r>
              <a:rPr lang="en-US" sz="3100" dirty="0"/>
              <a:t>Integrate Masters and Doctoral level Psychology Internship Program on campuses to increase college capacity to meet mental health needs in a cost effective manner.</a:t>
            </a:r>
          </a:p>
          <a:p>
            <a:pPr marL="285750" indent="-285750"/>
            <a:r>
              <a:rPr lang="en-US" sz="3100" dirty="0"/>
              <a:t>Ensure that violence prevention training and BIT team activities are conducted with full respect for those living with mental illness.  Ensure that we debunk the myth that individuals with mental health disorders are violent.</a:t>
            </a:r>
          </a:p>
          <a:p>
            <a:pPr marL="285750" indent="-285750"/>
            <a:r>
              <a:rPr lang="en-US" sz="3100" dirty="0"/>
              <a:t>Cultivate campus climates which normalize mental health and optimize wellness.</a:t>
            </a:r>
            <a:endParaRPr lang="en-US" dirty="0"/>
          </a:p>
        </p:txBody>
      </p:sp>
    </p:spTree>
    <p:extLst>
      <p:ext uri="{BB962C8B-B14F-4D97-AF65-F5344CB8AC3E}">
        <p14:creationId xmlns:p14="http://schemas.microsoft.com/office/powerpoint/2010/main" val="189008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Our questions for you</a:t>
            </a:r>
          </a:p>
        </p:txBody>
      </p:sp>
      <p:sp>
        <p:nvSpPr>
          <p:cNvPr id="3" name="Content Placeholder 2"/>
          <p:cNvSpPr>
            <a:spLocks noGrp="1"/>
          </p:cNvSpPr>
          <p:nvPr>
            <p:ph idx="1"/>
          </p:nvPr>
        </p:nvSpPr>
        <p:spPr/>
        <p:txBody>
          <a:bodyPr>
            <a:normAutofit lnSpcReduction="10000"/>
          </a:bodyPr>
          <a:lstStyle/>
          <a:p>
            <a:pPr marL="285750" indent="-285750">
              <a:buFontTx/>
              <a:buChar char="-"/>
            </a:pPr>
            <a:r>
              <a:rPr lang="en-US" sz="3200" dirty="0">
                <a:latin typeface="Calibri" charset="0"/>
                <a:ea typeface="Calibri" charset="0"/>
                <a:cs typeface="Calibri" charset="0"/>
              </a:rPr>
              <a:t>How do you feel we are doing as a nation with student mental health?</a:t>
            </a:r>
          </a:p>
          <a:p>
            <a:pPr marL="285750" indent="-285750">
              <a:buFontTx/>
              <a:buChar char="-"/>
            </a:pPr>
            <a:endParaRPr lang="en-US" sz="3200" dirty="0">
              <a:latin typeface="Calibri" charset="0"/>
              <a:ea typeface="Calibri" charset="0"/>
              <a:cs typeface="Calibri" charset="0"/>
            </a:endParaRPr>
          </a:p>
          <a:p>
            <a:pPr marL="285750" indent="-285750">
              <a:buFontTx/>
              <a:buChar char="-"/>
            </a:pPr>
            <a:r>
              <a:rPr lang="en-US" sz="3200" dirty="0">
                <a:latin typeface="Calibri" charset="0"/>
                <a:ea typeface="Calibri" charset="0"/>
                <a:cs typeface="Calibri" charset="0"/>
              </a:rPr>
              <a:t>What recommendations do you have to improve mental health services and supports?</a:t>
            </a:r>
          </a:p>
          <a:p>
            <a:pPr marL="285750" indent="-285750">
              <a:buFontTx/>
              <a:buChar char="-"/>
            </a:pPr>
            <a:endParaRPr lang="en-US" sz="3200" dirty="0">
              <a:latin typeface="Calibri" charset="0"/>
              <a:ea typeface="Calibri" charset="0"/>
              <a:cs typeface="Calibri" charset="0"/>
            </a:endParaRPr>
          </a:p>
          <a:p>
            <a:pPr marL="285750" indent="-285750">
              <a:buFontTx/>
              <a:buChar char="-"/>
            </a:pPr>
            <a:r>
              <a:rPr lang="en-US" sz="3200" dirty="0">
                <a:latin typeface="Calibri" charset="0"/>
                <a:ea typeface="Calibri" charset="0"/>
                <a:cs typeface="Calibri" charset="0"/>
              </a:rPr>
              <a:t>Do you have any personal experiences which we can learn from.</a:t>
            </a:r>
            <a:endParaRPr lang="en-US" sz="2000" dirty="0"/>
          </a:p>
        </p:txBody>
      </p:sp>
    </p:spTree>
    <p:extLst>
      <p:ext uri="{BB962C8B-B14F-4D97-AF65-F5344CB8AC3E}">
        <p14:creationId xmlns:p14="http://schemas.microsoft.com/office/powerpoint/2010/main" val="31892156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Any Questions?</a:t>
            </a:r>
          </a:p>
        </p:txBody>
      </p:sp>
      <p:sp>
        <p:nvSpPr>
          <p:cNvPr id="3" name="Content Placeholder 2"/>
          <p:cNvSpPr>
            <a:spLocks noGrp="1"/>
          </p:cNvSpPr>
          <p:nvPr>
            <p:ph idx="1"/>
          </p:nvPr>
        </p:nvSpPr>
        <p:spPr>
          <a:xfrm>
            <a:off x="628650" y="1825625"/>
            <a:ext cx="3555892" cy="4351338"/>
          </a:xfrm>
        </p:spPr>
        <p:txBody>
          <a:bodyPr>
            <a:noAutofit/>
          </a:bodyPr>
          <a:lstStyle/>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Jay Feldman, RTI International</a:t>
            </a:r>
          </a:p>
          <a:p>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dirty="0">
                <a:latin typeface="Calibri" panose="020F0502020204030204" pitchFamily="34" charset="0"/>
                <a:ea typeface="Calibri" panose="020F0502020204030204" pitchFamily="34" charset="0"/>
                <a:cs typeface="Calibri" panose="020F0502020204030204" pitchFamily="34" charset="0"/>
                <a:hlinkClick r:id="rId3"/>
              </a:rPr>
              <a:t>jayfeldman@rti.org</a:t>
            </a:r>
            <a:r>
              <a:rPr lang="en-US" sz="2400" dirty="0">
                <a:latin typeface="Calibri" panose="020F0502020204030204" pitchFamily="34" charset="0"/>
                <a:ea typeface="Calibri" panose="020F0502020204030204" pitchFamily="34" charset="0"/>
                <a:cs typeface="Calibri" panose="020F0502020204030204" pitchFamily="34" charset="0"/>
              </a:rPr>
              <a:t> </a:t>
            </a:r>
          </a:p>
        </p:txBody>
      </p:sp>
      <p:sp>
        <p:nvSpPr>
          <p:cNvPr id="4" name="Content Placeholder 2"/>
          <p:cNvSpPr txBox="1">
            <a:spLocks/>
          </p:cNvSpPr>
          <p:nvPr/>
        </p:nvSpPr>
        <p:spPr>
          <a:xfrm>
            <a:off x="4748616" y="1825625"/>
            <a:ext cx="3555892"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latin typeface="Calibri" panose="020F0502020204030204" pitchFamily="34" charset="0"/>
                <a:cs typeface="Calibri" panose="020F0502020204030204" pitchFamily="34" charset="0"/>
              </a:rPr>
              <a:t>Deborah </a:t>
            </a:r>
            <a:r>
              <a:rPr lang="en-US" sz="2400" dirty="0" err="1">
                <a:latin typeface="Calibri" panose="020F0502020204030204" pitchFamily="34" charset="0"/>
                <a:cs typeface="Calibri" panose="020F0502020204030204" pitchFamily="34" charset="0"/>
              </a:rPr>
              <a:t>Tull</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VentionWorks</a:t>
            </a:r>
            <a:r>
              <a:rPr lang="en-US" sz="2400" dirty="0">
                <a:latin typeface="Calibri" panose="020F0502020204030204" pitchFamily="34" charset="0"/>
                <a:cs typeface="Calibri" panose="020F0502020204030204" pitchFamily="34" charset="0"/>
              </a:rPr>
              <a:t>, LLC</a:t>
            </a:r>
          </a:p>
          <a:p>
            <a:endParaRPr lang="en-US" sz="2400" dirty="0">
              <a:latin typeface="Calibri" panose="020F0502020204030204" pitchFamily="34" charset="0"/>
              <a:cs typeface="Calibri" panose="020F0502020204030204" pitchFamily="34" charset="0"/>
            </a:endParaRPr>
          </a:p>
          <a:p>
            <a:r>
              <a:rPr lang="en-US" sz="2400" dirty="0">
                <a:hlinkClick r:id="rId4"/>
              </a:rPr>
              <a:t>drdebtull@gmail.com</a:t>
            </a:r>
            <a:r>
              <a:rPr lang="en-US" sz="2400" dirty="0"/>
              <a:t> </a:t>
            </a:r>
          </a:p>
        </p:txBody>
      </p:sp>
    </p:spTree>
    <p:extLst>
      <p:ext uri="{BB962C8B-B14F-4D97-AF65-F5344CB8AC3E}">
        <p14:creationId xmlns:p14="http://schemas.microsoft.com/office/powerpoint/2010/main" val="1959168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Need for Research and Improved Mental Health Services</a:t>
            </a:r>
            <a:endParaRPr lang="en-US" dirty="0"/>
          </a:p>
        </p:txBody>
      </p:sp>
      <p:sp>
        <p:nvSpPr>
          <p:cNvPr id="3" name="Content Placeholder 2"/>
          <p:cNvSpPr>
            <a:spLocks noGrp="1"/>
          </p:cNvSpPr>
          <p:nvPr>
            <p:ph idx="1"/>
          </p:nvPr>
        </p:nvSpPr>
        <p:spPr/>
        <p:txBody>
          <a:bodyPr>
            <a:normAutofit fontScale="70000" lnSpcReduction="20000"/>
          </a:bodyPr>
          <a:lstStyle/>
          <a:p>
            <a:r>
              <a:rPr lang="en-US" dirty="0"/>
              <a:t>The percentage of students seeking support for mental health disabilities, including those of a severe degree, attending colleges is increasing. </a:t>
            </a:r>
          </a:p>
          <a:p>
            <a:r>
              <a:rPr lang="en-US" dirty="0"/>
              <a:t>More students are seeking support for mental health disabilities, including those of </a:t>
            </a:r>
            <a:r>
              <a:rPr lang="en-US" dirty="0">
                <a:solidFill>
                  <a:srgbClr val="FF0000"/>
                </a:solidFill>
              </a:rPr>
              <a:t>greater severity</a:t>
            </a:r>
            <a:r>
              <a:rPr lang="en-US" dirty="0"/>
              <a:t>.</a:t>
            </a:r>
          </a:p>
          <a:p>
            <a:r>
              <a:rPr lang="en-US" dirty="0"/>
              <a:t>This growth in the number of students needing mental health services highlights weaknesses in current supports offered by colleges. </a:t>
            </a:r>
          </a:p>
          <a:p>
            <a:r>
              <a:rPr lang="en-US" dirty="0"/>
              <a:t>Students with mental health disabilities who do not receive assistance are not as academically successful as their peers, with lower GPAs and higher dropout rates. </a:t>
            </a:r>
          </a:p>
          <a:p>
            <a:r>
              <a:rPr lang="en-US" dirty="0"/>
              <a:t>Given increased demand and limited funding for mental health services, some have argued that the country has reached a “campus mental health crisis.”  </a:t>
            </a:r>
          </a:p>
          <a:p>
            <a:r>
              <a:rPr lang="en-US" dirty="0"/>
              <a:t>Colleges must ensure that mental health services are available to students and provide a campus culture that supports the mental and emotional well-being of students.</a:t>
            </a:r>
          </a:p>
        </p:txBody>
      </p:sp>
    </p:spTree>
    <p:extLst>
      <p:ext uri="{BB962C8B-B14F-4D97-AF65-F5344CB8AC3E}">
        <p14:creationId xmlns:p14="http://schemas.microsoft.com/office/powerpoint/2010/main" val="3043149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Benefits of increased mental health support</a:t>
            </a:r>
            <a:endParaRPr lang="en-US" dirty="0"/>
          </a:p>
        </p:txBody>
      </p:sp>
      <p:sp>
        <p:nvSpPr>
          <p:cNvPr id="3" name="Content Placeholder 2"/>
          <p:cNvSpPr>
            <a:spLocks noGrp="1"/>
          </p:cNvSpPr>
          <p:nvPr>
            <p:ph idx="1"/>
          </p:nvPr>
        </p:nvSpPr>
        <p:spPr/>
        <p:txBody>
          <a:bodyPr/>
          <a:lstStyle/>
          <a:p>
            <a:endParaRPr lang="en-US" sz="3200" dirty="0"/>
          </a:p>
          <a:p>
            <a:r>
              <a:rPr lang="en-US" sz="3200" dirty="0"/>
              <a:t>Improved Academic Performance</a:t>
            </a:r>
          </a:p>
          <a:p>
            <a:r>
              <a:rPr lang="en-US" sz="3200" dirty="0"/>
              <a:t>Increased Resilience and Reduced Stress</a:t>
            </a:r>
          </a:p>
          <a:p>
            <a:r>
              <a:rPr lang="en-US" sz="3200" dirty="0"/>
              <a:t>Reduced Substance Abuse</a:t>
            </a:r>
          </a:p>
          <a:p>
            <a:r>
              <a:rPr lang="en-US" sz="3200" dirty="0"/>
              <a:t>Reduced Suicide Rates</a:t>
            </a:r>
          </a:p>
          <a:p>
            <a:r>
              <a:rPr lang="en-US" sz="3200" dirty="0"/>
              <a:t>Economic Benefits for Colleges</a:t>
            </a:r>
          </a:p>
        </p:txBody>
      </p:sp>
    </p:spTree>
    <p:extLst>
      <p:ext uri="{BB962C8B-B14F-4D97-AF65-F5344CB8AC3E}">
        <p14:creationId xmlns:p14="http://schemas.microsoft.com/office/powerpoint/2010/main" val="3442569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Research Goals</a:t>
            </a:r>
            <a:endParaRPr lang="en-US" dirty="0"/>
          </a:p>
        </p:txBody>
      </p:sp>
      <p:sp>
        <p:nvSpPr>
          <p:cNvPr id="3" name="Content Placeholder 2"/>
          <p:cNvSpPr>
            <a:spLocks noGrp="1"/>
          </p:cNvSpPr>
          <p:nvPr>
            <p:ph idx="1"/>
          </p:nvPr>
        </p:nvSpPr>
        <p:spPr/>
        <p:txBody>
          <a:bodyPr/>
          <a:lstStyle/>
          <a:p>
            <a:pPr marL="285750" indent="-285750"/>
            <a:r>
              <a:rPr lang="en-US" dirty="0"/>
              <a:t>To examine and assess the status of college mental health services and policies </a:t>
            </a:r>
          </a:p>
          <a:p>
            <a:pPr marL="285750" indent="-285750"/>
            <a:r>
              <a:rPr lang="en-US" dirty="0"/>
              <a:t>Provide recommendations for colleges to improve college mental health services and support academic success for students with mental health disabilities</a:t>
            </a:r>
          </a:p>
          <a:p>
            <a:pPr marL="0" indent="0">
              <a:buNone/>
            </a:pPr>
            <a:endParaRPr lang="en-US" dirty="0"/>
          </a:p>
        </p:txBody>
      </p:sp>
    </p:spTree>
    <p:extLst>
      <p:ext uri="{BB962C8B-B14F-4D97-AF65-F5344CB8AC3E}">
        <p14:creationId xmlns:p14="http://schemas.microsoft.com/office/powerpoint/2010/main" val="2859801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Research Methods</a:t>
            </a:r>
            <a:endParaRPr lang="en-US" dirty="0"/>
          </a:p>
        </p:txBody>
      </p:sp>
      <p:sp>
        <p:nvSpPr>
          <p:cNvPr id="3" name="Content Placeholder 2"/>
          <p:cNvSpPr>
            <a:spLocks noGrp="1"/>
          </p:cNvSpPr>
          <p:nvPr>
            <p:ph idx="1"/>
          </p:nvPr>
        </p:nvSpPr>
        <p:spPr/>
        <p:txBody>
          <a:bodyPr>
            <a:normAutofit/>
          </a:bodyPr>
          <a:lstStyle/>
          <a:p>
            <a:pPr marL="285750" indent="-285750"/>
            <a:r>
              <a:rPr lang="en-US" dirty="0"/>
              <a:t>Data collection</a:t>
            </a:r>
          </a:p>
          <a:p>
            <a:pPr marL="742950" lvl="1" indent="-285750"/>
            <a:r>
              <a:rPr lang="en-US" sz="2800" dirty="0"/>
              <a:t>Literature Review</a:t>
            </a:r>
          </a:p>
          <a:p>
            <a:pPr marL="742950" lvl="1" indent="-285750"/>
            <a:r>
              <a:rPr lang="en-US" sz="2800" dirty="0"/>
              <a:t>NAMI and Active Minds Participation</a:t>
            </a:r>
          </a:p>
          <a:p>
            <a:pPr marL="742950" lvl="1" indent="-285750"/>
            <a:r>
              <a:rPr lang="en-US" sz="2800" dirty="0"/>
              <a:t>Interviews with 37 key informants</a:t>
            </a:r>
          </a:p>
          <a:p>
            <a:pPr marL="742950" lvl="1" indent="-285750"/>
            <a:r>
              <a:rPr lang="en-US" sz="2800" dirty="0"/>
              <a:t>Interviews with 48 college students</a:t>
            </a:r>
          </a:p>
          <a:p>
            <a:pPr marL="742950" lvl="1" indent="-285750"/>
            <a:r>
              <a:rPr lang="en-US" sz="2800" dirty="0"/>
              <a:t>Open-ended questionnaire responses:</a:t>
            </a:r>
          </a:p>
          <a:p>
            <a:pPr marL="1200150" lvl="2" indent="-285750"/>
            <a:r>
              <a:rPr lang="en-US" sz="2800" dirty="0"/>
              <a:t>101 responses from practitioners </a:t>
            </a:r>
          </a:p>
          <a:p>
            <a:pPr marL="1200150" lvl="2" indent="-285750"/>
            <a:r>
              <a:rPr lang="en-US" sz="2800" dirty="0"/>
              <a:t>148 responses from students</a:t>
            </a:r>
          </a:p>
        </p:txBody>
      </p:sp>
    </p:spTree>
    <p:extLst>
      <p:ext uri="{BB962C8B-B14F-4D97-AF65-F5344CB8AC3E}">
        <p14:creationId xmlns:p14="http://schemas.microsoft.com/office/powerpoint/2010/main" val="1164348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Focus of Research Questions</a:t>
            </a:r>
            <a:endParaRPr lang="en-US" dirty="0"/>
          </a:p>
        </p:txBody>
      </p:sp>
      <p:sp>
        <p:nvSpPr>
          <p:cNvPr id="3" name="Content Placeholder 2"/>
          <p:cNvSpPr>
            <a:spLocks noGrp="1"/>
          </p:cNvSpPr>
          <p:nvPr>
            <p:ph idx="1"/>
          </p:nvPr>
        </p:nvSpPr>
        <p:spPr/>
        <p:txBody>
          <a:bodyPr>
            <a:noAutofit/>
          </a:bodyPr>
          <a:lstStyle/>
          <a:p>
            <a:r>
              <a:rPr lang="en-US" sz="2000" b="1" dirty="0"/>
              <a:t>Policy</a:t>
            </a:r>
            <a:r>
              <a:rPr lang="en-US" sz="2000" dirty="0"/>
              <a:t>: This includes gaps, weaknesses, and discriminatory aspects of current federal and college policy and recommendations for policy and system reforms at the postsecondary level.</a:t>
            </a:r>
          </a:p>
          <a:p>
            <a:r>
              <a:rPr lang="en-US" sz="2000" b="1" dirty="0"/>
              <a:t>Access</a:t>
            </a:r>
            <a:r>
              <a:rPr lang="en-US" sz="2000" dirty="0"/>
              <a:t>: This includes availability of mental health services on campuses, policy and physical barriers to students accessing services, as well as programmatic barriers, and whether students receive the appropriate reasonable modifications and accommodations to help them remain and succeed in school.</a:t>
            </a:r>
          </a:p>
          <a:p>
            <a:r>
              <a:rPr lang="en-US" sz="2000" b="1" dirty="0"/>
              <a:t>Practice</a:t>
            </a:r>
            <a:r>
              <a:rPr lang="en-US" sz="2000" dirty="0"/>
              <a:t>: This includes the services that colleges provide to students with mental health disabilities, best and/or promising practices and emerging trends in the field in providing support to students, as well as best practices in training mental health professionals and college faculty and staff to effectively provide services.</a:t>
            </a:r>
          </a:p>
        </p:txBody>
      </p:sp>
    </p:spTree>
    <p:extLst>
      <p:ext uri="{BB962C8B-B14F-4D97-AF65-F5344CB8AC3E}">
        <p14:creationId xmlns:p14="http://schemas.microsoft.com/office/powerpoint/2010/main" val="1922001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NAMI: A Great Partner</a:t>
            </a:r>
            <a:endParaRPr lang="en-US" dirty="0"/>
          </a:p>
        </p:txBody>
      </p:sp>
      <p:sp>
        <p:nvSpPr>
          <p:cNvPr id="3" name="Content Placeholder 2"/>
          <p:cNvSpPr>
            <a:spLocks noGrp="1"/>
          </p:cNvSpPr>
          <p:nvPr>
            <p:ph idx="1"/>
          </p:nvPr>
        </p:nvSpPr>
        <p:spPr/>
        <p:txBody>
          <a:bodyPr>
            <a:normAutofit fontScale="92500" lnSpcReduction="20000"/>
          </a:bodyPr>
          <a:lstStyle/>
          <a:p>
            <a:pPr marL="0" indent="0" algn="ctr">
              <a:buNone/>
            </a:pPr>
            <a:r>
              <a:rPr lang="en-US" sz="4000" dirty="0"/>
              <a:t>Contributions</a:t>
            </a:r>
          </a:p>
          <a:p>
            <a:pPr marL="342900" indent="-342900"/>
            <a:r>
              <a:rPr lang="en-US" sz="4000" dirty="0"/>
              <a:t>NAMI On Campus Clubs</a:t>
            </a:r>
          </a:p>
          <a:p>
            <a:pPr marL="342900" indent="-342900"/>
            <a:r>
              <a:rPr lang="en-US" sz="4000" dirty="0"/>
              <a:t>Resources and Referral Services</a:t>
            </a:r>
          </a:p>
          <a:p>
            <a:pPr marL="342900" indent="-342900"/>
            <a:r>
              <a:rPr lang="en-US" sz="4000" dirty="0"/>
              <a:t>Advocacy at State and Local Level</a:t>
            </a:r>
          </a:p>
          <a:p>
            <a:pPr marL="342900" indent="-342900"/>
            <a:r>
              <a:rPr lang="en-US" sz="4000" dirty="0"/>
              <a:t>Education Programs and Support Groups</a:t>
            </a:r>
          </a:p>
          <a:p>
            <a:pPr marL="342900" indent="-342900"/>
            <a:r>
              <a:rPr lang="en-US" sz="4000" dirty="0"/>
              <a:t>College Guide Material</a:t>
            </a:r>
          </a:p>
          <a:p>
            <a:pPr marL="342900" indent="-342900"/>
            <a:r>
              <a:rPr lang="en-US" sz="4000" dirty="0"/>
              <a:t>Research: College Students Speak</a:t>
            </a:r>
          </a:p>
          <a:p>
            <a:pPr marL="0" indent="0" algn="ctr">
              <a:buNone/>
            </a:pPr>
            <a:endParaRPr lang="en-US" sz="4000" dirty="0"/>
          </a:p>
          <a:p>
            <a:pPr marL="0" indent="0">
              <a:buNone/>
            </a:pPr>
            <a:endParaRPr lang="en-US" dirty="0"/>
          </a:p>
        </p:txBody>
      </p:sp>
    </p:spTree>
    <p:extLst>
      <p:ext uri="{BB962C8B-B14F-4D97-AF65-F5344CB8AC3E}">
        <p14:creationId xmlns:p14="http://schemas.microsoft.com/office/powerpoint/2010/main" val="1603452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NAMI Research: </a:t>
            </a:r>
            <a:br>
              <a:rPr lang="en-US" b="1" dirty="0"/>
            </a:br>
            <a:r>
              <a:rPr lang="en-US" b="1" dirty="0"/>
              <a:t>College Students Speak</a:t>
            </a:r>
          </a:p>
        </p:txBody>
      </p:sp>
      <p:sp>
        <p:nvSpPr>
          <p:cNvPr id="3" name="Content Placeholder 2"/>
          <p:cNvSpPr>
            <a:spLocks noGrp="1"/>
          </p:cNvSpPr>
          <p:nvPr>
            <p:ph idx="1"/>
          </p:nvPr>
        </p:nvSpPr>
        <p:spPr/>
        <p:txBody>
          <a:bodyPr>
            <a:normAutofit fontScale="62500" lnSpcReduction="20000"/>
          </a:bodyPr>
          <a:lstStyle/>
          <a:p>
            <a:pPr marL="0" indent="0">
              <a:buNone/>
            </a:pPr>
            <a:r>
              <a:rPr lang="en-US" sz="4000" dirty="0"/>
              <a:t>Statistical Highlights:</a:t>
            </a:r>
          </a:p>
          <a:p>
            <a:pPr marL="285750" lvl="0" indent="-285750"/>
            <a:r>
              <a:rPr lang="en-US" sz="4000" dirty="0"/>
              <a:t>64% of students who stopped attending college are no longer attending because of mental health related reasons. The primary diagnoses were depression, bipolar disorder and posttraumatic stress disorder.</a:t>
            </a:r>
          </a:p>
          <a:p>
            <a:pPr marL="285750" lvl="0" indent="-285750"/>
            <a:r>
              <a:rPr lang="en-US" sz="4000" dirty="0"/>
              <a:t>72% of students experienced a mental health crisis on campus. Yet 34% did not report it to their college.</a:t>
            </a:r>
          </a:p>
          <a:p>
            <a:pPr marL="285750" lvl="0" indent="-285750"/>
            <a:r>
              <a:rPr lang="en-US" sz="4000" dirty="0"/>
              <a:t>57% of students didn’t access accommodations through college disability resource centers and 40% didn’t access college mental health services.</a:t>
            </a:r>
          </a:p>
          <a:p>
            <a:pPr marL="285750" lvl="0" indent="-285750"/>
            <a:r>
              <a:rPr lang="en-US" sz="4000" dirty="0"/>
              <a:t>36% of students cited stigma as a barrier to accessing their college’s mental health services and supports, making it the number one reason students don’t access treatment.</a:t>
            </a:r>
          </a:p>
          <a:p>
            <a:endParaRPr lang="en-US" sz="4000" dirty="0"/>
          </a:p>
          <a:p>
            <a:pPr marL="0" indent="0" algn="ctr">
              <a:buNone/>
            </a:pPr>
            <a:endParaRPr lang="en-US" sz="4000" dirty="0"/>
          </a:p>
          <a:p>
            <a:pPr marL="0" indent="0" algn="ctr">
              <a:buNone/>
            </a:pPr>
            <a:endParaRPr lang="en-US" sz="4000" dirty="0"/>
          </a:p>
          <a:p>
            <a:pPr marL="0" indent="0">
              <a:buNone/>
            </a:pPr>
            <a:endParaRPr lang="en-US" dirty="0"/>
          </a:p>
        </p:txBody>
      </p:sp>
    </p:spTree>
    <p:extLst>
      <p:ext uri="{BB962C8B-B14F-4D97-AF65-F5344CB8AC3E}">
        <p14:creationId xmlns:p14="http://schemas.microsoft.com/office/powerpoint/2010/main" val="20903502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5947</TotalTime>
  <Words>3564</Words>
  <Application>Microsoft Office PowerPoint</Application>
  <PresentationFormat>On-screen Show (4:3)</PresentationFormat>
  <Paragraphs>251</Paragraphs>
  <Slides>29</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Times New Roman</vt:lpstr>
      <vt:lpstr>Office Theme</vt:lpstr>
      <vt:lpstr>An Exploration of College And University Student Mental Health Services and Supports</vt:lpstr>
      <vt:lpstr>Sponsored by The National Council on Disability </vt:lpstr>
      <vt:lpstr>Need for Research and Improved Mental Health Services</vt:lpstr>
      <vt:lpstr>Benefits of increased mental health support</vt:lpstr>
      <vt:lpstr>Research Goals</vt:lpstr>
      <vt:lpstr>Research Methods</vt:lpstr>
      <vt:lpstr>Focus of Research Questions</vt:lpstr>
      <vt:lpstr>NAMI: A Great Partner</vt:lpstr>
      <vt:lpstr>NAMI Research:  College Students Speak</vt:lpstr>
      <vt:lpstr>NAMI Research:  College Students Speak</vt:lpstr>
      <vt:lpstr>National Response to Critical Needs</vt:lpstr>
      <vt:lpstr>State of Mental Health Supports in Higher Education</vt:lpstr>
      <vt:lpstr>State of Mental Health Supports in Higher Education</vt:lpstr>
      <vt:lpstr>State of Mental Health Supports in Higher Education</vt:lpstr>
      <vt:lpstr>State of Mental Health Supports in Higher Education</vt:lpstr>
      <vt:lpstr>Promising Best Practices</vt:lpstr>
      <vt:lpstr>Promising Best Practices</vt:lpstr>
      <vt:lpstr>Promising Best Practices</vt:lpstr>
      <vt:lpstr>Promising Best Practices</vt:lpstr>
      <vt:lpstr>Promising Best Practices</vt:lpstr>
      <vt:lpstr>Promising Best Practices</vt:lpstr>
      <vt:lpstr>Stop Out and Start Up Procedures</vt:lpstr>
      <vt:lpstr>College Collaboration and Policy Recommendations</vt:lpstr>
      <vt:lpstr>College Collaboration and Policy Recommendations</vt:lpstr>
      <vt:lpstr>College Collaboration and Policy Recommendations</vt:lpstr>
      <vt:lpstr>College Practice Considerations</vt:lpstr>
      <vt:lpstr>College Practice Considerations</vt:lpstr>
      <vt:lpstr>Our questions for you</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Nathan Lemon</dc:creator>
  <cp:lastModifiedBy>Dawn Brown</cp:lastModifiedBy>
  <cp:revision>31</cp:revision>
  <cp:lastPrinted>2017-06-16T00:58:22Z</cp:lastPrinted>
  <dcterms:created xsi:type="dcterms:W3CDTF">2016-04-19T21:18:15Z</dcterms:created>
  <dcterms:modified xsi:type="dcterms:W3CDTF">2017-06-22T15:33:29Z</dcterms:modified>
</cp:coreProperties>
</file>