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1" r:id="rId1"/>
  </p:sldMasterIdLst>
  <p:notesMasterIdLst>
    <p:notesMasterId r:id="rId14"/>
  </p:notesMasterIdLst>
  <p:sldIdLst>
    <p:sldId id="283" r:id="rId2"/>
    <p:sldId id="261" r:id="rId3"/>
    <p:sldId id="273" r:id="rId4"/>
    <p:sldId id="260" r:id="rId5"/>
    <p:sldId id="274" r:id="rId6"/>
    <p:sldId id="281" r:id="rId7"/>
    <p:sldId id="284" r:id="rId8"/>
    <p:sldId id="285" r:id="rId9"/>
    <p:sldId id="287" r:id="rId10"/>
    <p:sldId id="288" r:id="rId11"/>
    <p:sldId id="289" r:id="rId12"/>
    <p:sldId id="28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4697"/>
  </p:normalViewPr>
  <p:slideViewPr>
    <p:cSldViewPr snapToGrid="0" snapToObjects="1">
      <p:cViewPr varScale="1">
        <p:scale>
          <a:sx n="60" d="100"/>
          <a:sy n="60" d="100"/>
        </p:scale>
        <p:origin x="979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>
                <a:solidFill>
                  <a:schemeClr val="bg1"/>
                </a:solidFill>
              </a:defRPr>
            </a:pPr>
            <a:r>
              <a:rPr lang="en-US" dirty="0">
                <a:solidFill>
                  <a:schemeClr val="tx1"/>
                </a:solidFill>
              </a:rPr>
              <a:t>2015 poll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2015 poll</c:v>
                </c:pt>
              </c:strCache>
            </c:strRef>
          </c:tx>
          <c:explosion val="3"/>
          <c:dPt>
            <c:idx val="0"/>
            <c:bubble3D val="0"/>
            <c:spPr>
              <a:solidFill>
                <a:srgbClr val="FF9999"/>
              </a:solidFill>
            </c:spPr>
            <c:extLst>
              <c:ext xmlns:c16="http://schemas.microsoft.com/office/drawing/2014/chart" uri="{C3380CC4-5D6E-409C-BE32-E72D297353CC}">
                <c16:uniqueId val="{00000001-09FA-4035-BF2D-803EAFEE0D72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3-09FA-4035-BF2D-803EAFEE0D72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09FA-4035-BF2D-803EAFEE0D7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pPr>
                      <a:defRPr sz="1400" b="1" i="0">
                        <a:solidFill>
                          <a:schemeClr val="tx1"/>
                        </a:solidFill>
                      </a:defRPr>
                    </a:pPr>
                    <a:r>
                      <a:rPr lang="en-US" sz="1400" dirty="0">
                        <a:solidFill>
                          <a:schemeClr val="tx1"/>
                        </a:solidFill>
                      </a:rPr>
                      <a:t>Support</a:t>
                    </a:r>
                    <a:r>
                      <a:rPr lang="en-US" sz="1400">
                        <a:solidFill>
                          <a:schemeClr val="tx1"/>
                        </a:solidFill>
                      </a:rPr>
                      <a:t>
66%</a:t>
                    </a:r>
                    <a:endParaRPr lang="en-US" sz="1400" dirty="0">
                      <a:solidFill>
                        <a:schemeClr val="tx1"/>
                      </a:solidFill>
                    </a:endParaRP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9FA-4035-BF2D-803EAFEE0D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Oppose</c:v>
                </c:pt>
                <c:pt idx="1">
                  <c:v>Support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0.33</c:v>
                </c:pt>
                <c:pt idx="1">
                  <c:v>0.66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9FA-4035-BF2D-803EAFEE0D72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519D2F-1C3C-4D3D-B885-B5EC33769176}" type="datetimeFigureOut">
              <a:rPr lang="en-US" smtClean="0"/>
              <a:t>6/30/2017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1670B5-2685-4096-B2D1-DDFFE0A02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8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However, people with SMI continue to be sentenced to death &amp; executed. Most recently” </a:t>
            </a:r>
            <a:r>
              <a:rPr lang="en-US" dirty="0" err="1"/>
              <a:t>adam</a:t>
            </a:r>
            <a:r>
              <a:rPr lang="en-US" dirty="0"/>
              <a:t> ward</a:t>
            </a:r>
            <a:r>
              <a:rPr lang="en-US" baseline="0" dirty="0"/>
              <a:t> TX. </a:t>
            </a:r>
            <a:r>
              <a:rPr lang="en-US" baseline="0" dirty="0" err="1"/>
              <a:t>Headlineas</a:t>
            </a:r>
            <a:r>
              <a:rPr lang="en-US" baseline="0" dirty="0"/>
              <a:t> reflect </a:t>
            </a:r>
            <a:r>
              <a:rPr lang="en-US" baseline="0" dirty="0" err="1"/>
              <a:t>groweing</a:t>
            </a:r>
            <a:r>
              <a:rPr lang="en-US" baseline="0" dirty="0"/>
              <a:t> understanding/consensus. “lawyers claims” major issue of focus.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3DF3B-36DD-41FC-A879-FF6D9FEE1A4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330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4F49FE4-8ADD-964B-B673-E49F1F880E43}" type="datetimeFigureOut">
              <a:rPr lang="en-US" smtClean="0"/>
              <a:t>6/30/2017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8055B2D-3FD9-2E48-99D0-C732FBD75709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762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9FE4-8ADD-964B-B673-E49F1F880E43}" type="datetimeFigureOut">
              <a:rPr lang="en-US" smtClean="0"/>
              <a:t>6/30/2017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5B2D-3FD9-2E48-99D0-C732FBD75709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45035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9FE4-8ADD-964B-B673-E49F1F880E43}" type="datetimeFigureOut">
              <a:rPr lang="en-US" smtClean="0"/>
              <a:t>6/30/2017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5B2D-3FD9-2E48-99D0-C732FBD75709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22109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901" y="2293591"/>
            <a:ext cx="7745505" cy="38778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9FE4-8ADD-964B-B673-E49F1F880E43}" type="datetimeFigureOut">
              <a:rPr lang="en-US" smtClean="0"/>
              <a:t>6/30/2017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5B2D-3FD9-2E48-99D0-C732FBD7570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11400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295400" y="2887579"/>
            <a:ext cx="6656294" cy="923330"/>
            <a:chOff x="1295400" y="1381459"/>
            <a:chExt cx="6656294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295400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9FE4-8ADD-964B-B673-E49F1F880E43}" type="datetimeFigureOut">
              <a:rPr lang="en-US" smtClean="0"/>
              <a:t>6/30/2017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5B2D-3FD9-2E48-99D0-C732FBD75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974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9FE4-8ADD-964B-B673-E49F1F880E43}" type="datetimeFigureOut">
              <a:rPr lang="en-US" smtClean="0"/>
              <a:t>6/30/2017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5B2D-3FD9-2E48-99D0-C732FBD7570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147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9FE4-8ADD-964B-B673-E49F1F880E43}" type="datetimeFigureOut">
              <a:rPr lang="en-US" smtClean="0"/>
              <a:t>6/30/2017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5B2D-3FD9-2E48-99D0-C732FBD75709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23386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9FE4-8ADD-964B-B673-E49F1F880E43}" type="datetimeFigureOut">
              <a:rPr lang="en-US" smtClean="0"/>
              <a:t>6/30/2017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5B2D-3FD9-2E48-99D0-C732FBD75709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85184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9FE4-8ADD-964B-B673-E49F1F880E43}" type="datetimeFigureOut">
              <a:rPr lang="en-US" smtClean="0"/>
              <a:t>6/30/2017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5B2D-3FD9-2E48-99D0-C732FBD75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976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9FE4-8ADD-964B-B673-E49F1F880E43}" type="datetimeFigureOut">
              <a:rPr lang="en-US" smtClean="0"/>
              <a:t>6/30/2017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5B2D-3FD9-2E48-99D0-C732FBD75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599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9FE4-8ADD-964B-B673-E49F1F880E43}" type="datetimeFigureOut">
              <a:rPr lang="en-US" smtClean="0"/>
              <a:t>6/30/2017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5B2D-3FD9-2E48-99D0-C732FBD75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618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4F49FE4-8ADD-964B-B673-E49F1F880E43}" type="datetimeFigureOut">
              <a:rPr lang="en-US" smtClean="0"/>
              <a:t>6/30/2017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8055B2D-3FD9-2E48-99D0-C732FBD75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539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chart" Target="../charts/chart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ambar.org/smiexemption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Ending the Death Penalty for Mental Illness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0634" y="3661328"/>
            <a:ext cx="8014253" cy="1752600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1800" b="1" dirty="0">
                <a:solidFill>
                  <a:srgbClr val="92D050"/>
                </a:solidFill>
              </a:rPr>
              <a:t>Aurelie Tabuteau Mangels</a:t>
            </a:r>
            <a:r>
              <a:rPr lang="en-US" sz="1800" dirty="0"/>
              <a:t>, Mental Illness Initiative Fellow, American Bar Association’s Death Penalty Due Process Review Project, Washington, D.C.</a:t>
            </a:r>
          </a:p>
          <a:p>
            <a:pPr>
              <a:spcBef>
                <a:spcPts val="1200"/>
              </a:spcBef>
            </a:pPr>
            <a:r>
              <a:rPr lang="en-US" sz="1800" b="1" dirty="0">
                <a:solidFill>
                  <a:srgbClr val="92D050"/>
                </a:solidFill>
              </a:rPr>
              <a:t>Greg Hansch</a:t>
            </a:r>
            <a:r>
              <a:rPr lang="en-US" sz="1800" dirty="0"/>
              <a:t>, Public Policy Director, NAMI Texas, Austin, Texas</a:t>
            </a:r>
          </a:p>
          <a:p>
            <a:pPr>
              <a:spcBef>
                <a:spcPts val="1200"/>
              </a:spcBef>
            </a:pPr>
            <a:r>
              <a:rPr lang="en-US" sz="1800" b="1" dirty="0">
                <a:solidFill>
                  <a:srgbClr val="92D050"/>
                </a:solidFill>
              </a:rPr>
              <a:t>Barbara Moser</a:t>
            </a:r>
            <a:r>
              <a:rPr lang="en-US" sz="1800" dirty="0"/>
              <a:t>, Director of Policy and Outreach, NAMI Indiana, Indianapolis</a:t>
            </a:r>
          </a:p>
          <a:p>
            <a:pPr>
              <a:spcBef>
                <a:spcPts val="1200"/>
              </a:spcBef>
            </a:pPr>
            <a:r>
              <a:rPr lang="en-US" sz="1800" b="1" dirty="0">
                <a:solidFill>
                  <a:srgbClr val="92D050"/>
                </a:solidFill>
              </a:rPr>
              <a:t>Mira Signer</a:t>
            </a:r>
            <a:r>
              <a:rPr lang="en-US" sz="1800" dirty="0"/>
              <a:t>, Former Executive Director of NAMI Virginia, Richmond, Va.</a:t>
            </a:r>
          </a:p>
          <a:p>
            <a:pPr>
              <a:spcBef>
                <a:spcPts val="1200"/>
              </a:spcBef>
            </a:pPr>
            <a:r>
              <a:rPr lang="en-US" sz="1800" dirty="0"/>
              <a:t>Moderator: </a:t>
            </a:r>
            <a:r>
              <a:rPr lang="en-US" sz="1800" b="1" dirty="0">
                <a:solidFill>
                  <a:srgbClr val="92D050"/>
                </a:solidFill>
              </a:rPr>
              <a:t>Ron Honberg</a:t>
            </a:r>
            <a:r>
              <a:rPr lang="en-US" sz="1800" dirty="0"/>
              <a:t>, Senior Policy Advisor, NAMI, Arlington, </a:t>
            </a:r>
            <a:r>
              <a:rPr lang="en-US" sz="1800" dirty="0" err="1"/>
              <a:t>Va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325217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Greg Hansch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Public Policy Director, NAMI Texas, Austin, TX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070901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Mira Signer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Former Executive Director of NAMI Virginia, Richmond, VA</a:t>
            </a:r>
          </a:p>
        </p:txBody>
      </p:sp>
    </p:spTree>
    <p:extLst>
      <p:ext uri="{BB962C8B-B14F-4D97-AF65-F5344CB8AC3E}">
        <p14:creationId xmlns:p14="http://schemas.microsoft.com/office/powerpoint/2010/main" val="17739462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92D050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362996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28649" y="2139573"/>
            <a:ext cx="8174395" cy="4532768"/>
          </a:xfrm>
        </p:spPr>
        <p:txBody>
          <a:bodyPr>
            <a:noAutofit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lang="en-US" b="1" i="1" dirty="0"/>
              <a:t>Why is this an issue?</a:t>
            </a:r>
          </a:p>
          <a:p>
            <a:pPr>
              <a:spcBef>
                <a:spcPts val="2400"/>
              </a:spcBef>
            </a:pPr>
            <a:r>
              <a:rPr lang="en-US" sz="2000" dirty="0"/>
              <a:t>The Supreme Court views the death penalty as </a:t>
            </a:r>
            <a:r>
              <a:rPr lang="en-US" sz="2000" b="1" dirty="0"/>
              <a:t>the ultimate punishment </a:t>
            </a:r>
            <a:r>
              <a:rPr lang="en-US" sz="2000" dirty="0"/>
              <a:t>reserved for the “worst of the worst:”</a:t>
            </a:r>
          </a:p>
          <a:p>
            <a:pPr>
              <a:spcBef>
                <a:spcPts val="600"/>
              </a:spcBef>
            </a:pPr>
            <a:endParaRPr lang="en-US" sz="2000" dirty="0"/>
          </a:p>
          <a:p>
            <a:pPr>
              <a:spcBef>
                <a:spcPts val="600"/>
              </a:spcBef>
            </a:pPr>
            <a:endParaRPr lang="en-US" sz="1600" dirty="0"/>
          </a:p>
          <a:p>
            <a:pPr>
              <a:spcBef>
                <a:spcPts val="600"/>
              </a:spcBef>
            </a:pPr>
            <a:endParaRPr lang="en-US" sz="1600" dirty="0"/>
          </a:p>
          <a:p>
            <a:pPr marL="0" indent="0">
              <a:spcBef>
                <a:spcPts val="4800"/>
              </a:spcBef>
              <a:buNone/>
            </a:pPr>
            <a:endParaRPr lang="en-US" sz="1600" dirty="0"/>
          </a:p>
          <a:p>
            <a:pPr lvl="1">
              <a:spcBef>
                <a:spcPts val="600"/>
              </a:spcBef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490" y="384476"/>
            <a:ext cx="7756263" cy="1054250"/>
          </a:xfrm>
        </p:spPr>
        <p:txBody>
          <a:bodyPr>
            <a:noAutofit/>
          </a:bodyPr>
          <a:lstStyle/>
          <a:p>
            <a:r>
              <a:rPr lang="en-US" sz="3200" b="1" dirty="0"/>
              <a:t>There is no categorical protection from the death penalty for those with severe mental illness</a:t>
            </a:r>
          </a:p>
        </p:txBody>
      </p:sp>
      <p:sp>
        <p:nvSpPr>
          <p:cNvPr id="5" name="Rectangle 4"/>
          <p:cNvSpPr/>
          <p:nvPr/>
        </p:nvSpPr>
        <p:spPr>
          <a:xfrm>
            <a:off x="1596334" y="3959799"/>
            <a:ext cx="6276806" cy="2011695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en-US" dirty="0"/>
              <a:t>“With respect to retribution—the interest in seeing that the offender gets his “just deserts”—the severity of the appropriate punishment necessarily depends on the culpability of the offender. Since </a:t>
            </a:r>
            <a:r>
              <a:rPr lang="en-US" i="1" dirty="0"/>
              <a:t>Gregg, </a:t>
            </a:r>
            <a:r>
              <a:rPr lang="en-US" dirty="0"/>
              <a:t>our jurisprudence has consistently confined the imposition of the death penalty to a </a:t>
            </a:r>
            <a:r>
              <a:rPr lang="en-US" b="1" dirty="0"/>
              <a:t>narrow category of the most serious crimes.</a:t>
            </a:r>
            <a:r>
              <a:rPr lang="en-US" dirty="0"/>
              <a:t>”</a:t>
            </a:r>
          </a:p>
          <a:p>
            <a:pPr algn="ctr"/>
            <a:r>
              <a:rPr lang="en-US" b="1" i="1" dirty="0">
                <a:solidFill>
                  <a:schemeClr val="accent4"/>
                </a:solidFill>
              </a:rPr>
              <a:t>Atkins v. Virginia</a:t>
            </a:r>
            <a:r>
              <a:rPr lang="en-US" i="1" dirty="0">
                <a:solidFill>
                  <a:schemeClr val="accent4"/>
                </a:solidFill>
              </a:rPr>
              <a:t>, 536 U.S. 304 (2002)</a:t>
            </a:r>
          </a:p>
        </p:txBody>
      </p:sp>
    </p:spTree>
    <p:extLst>
      <p:ext uri="{BB962C8B-B14F-4D97-AF65-F5344CB8AC3E}">
        <p14:creationId xmlns:p14="http://schemas.microsoft.com/office/powerpoint/2010/main" val="2319193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411" y="283807"/>
            <a:ext cx="8074775" cy="1325563"/>
          </a:xfrm>
        </p:spPr>
        <p:txBody>
          <a:bodyPr>
            <a:noAutofit/>
          </a:bodyPr>
          <a:lstStyle/>
          <a:p>
            <a:r>
              <a:rPr lang="en-US" sz="3200" b="1" dirty="0"/>
              <a:t>… But the Constitution protects defendants with intellectual disability and juveniles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13"/>
          </p:nvPr>
        </p:nvSpPr>
        <p:spPr>
          <a:xfrm>
            <a:off x="543410" y="2042086"/>
            <a:ext cx="5558679" cy="4351338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</a:pPr>
            <a:r>
              <a:rPr lang="en-US" sz="1800" dirty="0"/>
              <a:t>The Supreme Court has recognized that the execution of </a:t>
            </a:r>
            <a:r>
              <a:rPr lang="en-US" sz="1800" b="1" dirty="0"/>
              <a:t>two particular less culpable categories of the population</a:t>
            </a:r>
            <a:r>
              <a:rPr lang="en-US" sz="1800" dirty="0"/>
              <a:t> is unconstitutional:</a:t>
            </a:r>
          </a:p>
          <a:p>
            <a:pPr lvl="1">
              <a:spcBef>
                <a:spcPts val="1800"/>
              </a:spcBef>
              <a:buFont typeface="Courier New" pitchFamily="49" charset="0"/>
              <a:buChar char="o"/>
            </a:pPr>
            <a:r>
              <a:rPr lang="en-US" sz="1800" b="1" dirty="0"/>
              <a:t>Atkins v. Virginia (2002):</a:t>
            </a:r>
            <a:r>
              <a:rPr lang="en-US" sz="1800" dirty="0"/>
              <a:t> executions of </a:t>
            </a:r>
            <a:r>
              <a:rPr lang="en-US" sz="1800" b="1" dirty="0"/>
              <a:t>defendants with intellectual disability </a:t>
            </a:r>
            <a:r>
              <a:rPr lang="en-US" sz="1800" dirty="0"/>
              <a:t>are “cruel and unusual punishment” prohibited by the 8</a:t>
            </a:r>
            <a:r>
              <a:rPr lang="en-US" sz="1800" baseline="30000" dirty="0"/>
              <a:t>th</a:t>
            </a:r>
            <a:r>
              <a:rPr lang="en-US" sz="1800" dirty="0"/>
              <a:t> Amendment. </a:t>
            </a:r>
          </a:p>
          <a:p>
            <a:pPr lvl="1">
              <a:spcBef>
                <a:spcPts val="1800"/>
              </a:spcBef>
              <a:buFont typeface="Courier New" pitchFamily="49" charset="0"/>
              <a:buChar char="o"/>
            </a:pPr>
            <a:r>
              <a:rPr lang="en-US" sz="1800" b="1" dirty="0"/>
              <a:t>Roper v. Simmons (2005): </a:t>
            </a:r>
            <a:r>
              <a:rPr lang="en-US" sz="1800" dirty="0"/>
              <a:t>executions of </a:t>
            </a:r>
            <a:r>
              <a:rPr lang="en-US" sz="1800" b="1" dirty="0"/>
              <a:t>juveniles</a:t>
            </a:r>
            <a:r>
              <a:rPr lang="en-US" sz="1800" dirty="0"/>
              <a:t> are “cruel and unusual punishment” prohibited by the 8</a:t>
            </a:r>
            <a:r>
              <a:rPr lang="en-US" sz="1800" baseline="30000" dirty="0"/>
              <a:t>th</a:t>
            </a:r>
            <a:r>
              <a:rPr lang="en-US" sz="1800" dirty="0"/>
              <a:t> Amendment.</a:t>
            </a:r>
          </a:p>
          <a:p>
            <a:pPr lvl="1">
              <a:spcBef>
                <a:spcPts val="1800"/>
              </a:spcBef>
            </a:pPr>
            <a:endParaRPr lang="en-US" dirty="0"/>
          </a:p>
        </p:txBody>
      </p:sp>
      <p:pic>
        <p:nvPicPr>
          <p:cNvPr id="7" name="Content Placeholder 6" descr="USSC Atkins v. Virginia 2002.pdf - Adobe Acrobat Reader DC"/>
          <p:cNvPicPr>
            <a:picLocks noGrp="1" noChangeAspect="1"/>
          </p:cNvPicPr>
          <p:nvPr>
            <p:ph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4" t="48818" r="24388" b="13298"/>
          <a:stretch/>
        </p:blipFill>
        <p:spPr>
          <a:xfrm>
            <a:off x="1488220" y="5551616"/>
            <a:ext cx="3954520" cy="1210748"/>
          </a:xfrm>
        </p:spPr>
      </p:pic>
      <p:sp>
        <p:nvSpPr>
          <p:cNvPr id="8" name="Rectangle 7"/>
          <p:cNvSpPr/>
          <p:nvPr/>
        </p:nvSpPr>
        <p:spPr>
          <a:xfrm>
            <a:off x="6332666" y="3359062"/>
            <a:ext cx="23683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/>
              <a:t>Daryl Atkins</a:t>
            </a:r>
          </a:p>
          <a:p>
            <a:pPr algn="ctr"/>
            <a:r>
              <a:rPr lang="en-US" sz="1400" dirty="0"/>
              <a:t>Atkins had a full scale IQ of 59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762" y="4411953"/>
            <a:ext cx="2014148" cy="139498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102090" y="5969575"/>
            <a:ext cx="291208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/>
              <a:t>Christopher Simmons</a:t>
            </a:r>
          </a:p>
          <a:p>
            <a:pPr algn="ctr"/>
            <a:r>
              <a:rPr lang="en-US" sz="1400" dirty="0"/>
              <a:t>Received the death penalty for a crime committed at age 17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236" y="2042086"/>
            <a:ext cx="1692711" cy="1272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334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98622"/>
            <a:ext cx="8205384" cy="1325563"/>
          </a:xfrm>
        </p:spPr>
        <p:txBody>
          <a:bodyPr>
            <a:noAutofit/>
          </a:bodyPr>
          <a:lstStyle/>
          <a:p>
            <a:r>
              <a:rPr lang="en-US" sz="3200" b="1" dirty="0"/>
              <a:t>Individuals with severe mental illness should not be executed: a growing national consensus…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13"/>
          </p:nvPr>
        </p:nvSpPr>
        <p:spPr>
          <a:xfrm>
            <a:off x="658910" y="2205852"/>
            <a:ext cx="4261065" cy="4351338"/>
          </a:xfrm>
        </p:spPr>
        <p:txBody>
          <a:bodyPr anchor="t">
            <a:noAutofit/>
          </a:bodyPr>
          <a:lstStyle/>
          <a:p>
            <a:pPr>
              <a:spcBef>
                <a:spcPts val="1200"/>
              </a:spcBef>
            </a:pPr>
            <a:r>
              <a:rPr lang="en-US" sz="2000" b="1" dirty="0"/>
              <a:t>From the public</a:t>
            </a:r>
            <a:endParaRPr lang="en-US" sz="2000" dirty="0"/>
          </a:p>
          <a:p>
            <a:pPr lvl="1">
              <a:spcBef>
                <a:spcPts val="1200"/>
              </a:spcBef>
              <a:buFont typeface="Courier New" pitchFamily="49" charset="0"/>
              <a:buChar char="o"/>
            </a:pPr>
            <a:r>
              <a:rPr lang="en-US" sz="1600" b="1" dirty="0"/>
              <a:t>2014</a:t>
            </a:r>
            <a:r>
              <a:rPr lang="en-US" sz="1600" dirty="0"/>
              <a:t>: </a:t>
            </a:r>
            <a:r>
              <a:rPr lang="en-US" sz="1600" b="1" dirty="0"/>
              <a:t>58% of Americans in favor of an SMI exemption </a:t>
            </a:r>
            <a:r>
              <a:rPr lang="en-US" sz="1100" dirty="0"/>
              <a:t>(Public Policy Polling)</a:t>
            </a:r>
            <a:endParaRPr lang="en-US" sz="1200" dirty="0"/>
          </a:p>
          <a:p>
            <a:pPr lvl="1">
              <a:spcBef>
                <a:spcPts val="12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1600" b="1" dirty="0"/>
              <a:t>2015: 66% of Americans in favor of an SMI exemption </a:t>
            </a:r>
            <a:r>
              <a:rPr lang="en-US" sz="1100" dirty="0"/>
              <a:t>(David Binder Research) </a:t>
            </a:r>
          </a:p>
          <a:p>
            <a:pPr>
              <a:spcBef>
                <a:spcPts val="1200"/>
              </a:spcBef>
            </a:pPr>
            <a:r>
              <a:rPr lang="en-US" sz="2000" b="1" dirty="0"/>
              <a:t>From relevant professional organizations</a:t>
            </a:r>
          </a:p>
          <a:p>
            <a:pPr lvl="1">
              <a:spcBef>
                <a:spcPts val="1200"/>
              </a:spcBef>
              <a:buFont typeface="Courier New" pitchFamily="49" charset="0"/>
              <a:buChar char="o"/>
            </a:pPr>
            <a:r>
              <a:rPr lang="en-US" sz="1600" b="1" dirty="0"/>
              <a:t>2006</a:t>
            </a:r>
            <a:r>
              <a:rPr lang="en-US" sz="1600" dirty="0"/>
              <a:t>: American Bar Association National Alliance on Mental Illness, American Psychiatric Association, American Psychological Association </a:t>
            </a:r>
          </a:p>
          <a:p>
            <a:pPr lvl="1">
              <a:spcBef>
                <a:spcPts val="1200"/>
              </a:spcBef>
              <a:buFont typeface="Courier New" pitchFamily="49" charset="0"/>
              <a:buChar char="o"/>
            </a:pPr>
            <a:r>
              <a:rPr lang="en-US" sz="1600" b="1" dirty="0"/>
              <a:t>2011: </a:t>
            </a:r>
            <a:r>
              <a:rPr lang="en-US" sz="1600" dirty="0"/>
              <a:t>Mental Health America</a:t>
            </a:r>
          </a:p>
        </p:txBody>
      </p:sp>
      <p:sp>
        <p:nvSpPr>
          <p:cNvPr id="5" name="AutoShape 2" descr="Image result for aba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5762792" y="4598504"/>
            <a:ext cx="2879052" cy="1922377"/>
            <a:chOff x="5237094" y="3705585"/>
            <a:chExt cx="4045025" cy="2711601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1927" y="4013517"/>
              <a:ext cx="1434077" cy="7732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7782" y="3705585"/>
              <a:ext cx="2224337" cy="8517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7094" y="4998202"/>
              <a:ext cx="1269166" cy="1269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1650" y="4851373"/>
              <a:ext cx="2124075" cy="695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2" name="Picture 8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910" b="30759"/>
            <a:stretch/>
          </p:blipFill>
          <p:spPr bwMode="auto">
            <a:xfrm>
              <a:off x="6902800" y="5786921"/>
              <a:ext cx="2048852" cy="630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178355653"/>
              </p:ext>
            </p:extLst>
          </p:nvPr>
        </p:nvGraphicFramePr>
        <p:xfrm>
          <a:off x="5480509" y="1906303"/>
          <a:ext cx="3503746" cy="2475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319193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88490" y="2226671"/>
            <a:ext cx="7886700" cy="4351338"/>
          </a:xfrm>
        </p:spPr>
        <p:txBody>
          <a:bodyPr anchor="t">
            <a:no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But no state legislative action</a:t>
            </a:r>
          </a:p>
          <a:p>
            <a:pPr lvl="1">
              <a:spcBef>
                <a:spcPts val="1800"/>
              </a:spcBef>
              <a:buFont typeface="Courier New" pitchFamily="49" charset="0"/>
              <a:buChar char="o"/>
            </a:pPr>
            <a:r>
              <a:rPr lang="en-US" dirty="0"/>
              <a:t>Connecticut (1973) was the only state to ever have a severe mental illness exemption in its statutes. Connecticut abolished the death penalty in 2012.</a:t>
            </a:r>
          </a:p>
          <a:p>
            <a:pPr lvl="1">
              <a:spcBef>
                <a:spcPts val="600"/>
              </a:spcBef>
            </a:pPr>
            <a:endParaRPr lang="en-US" sz="1800" dirty="0"/>
          </a:p>
          <a:p>
            <a:pPr lvl="1">
              <a:spcBef>
                <a:spcPts val="600"/>
              </a:spcBef>
            </a:pP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/>
              <a:t>…but currently no legislation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050" y="4249157"/>
            <a:ext cx="5957064" cy="200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8397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5557" y="2076093"/>
            <a:ext cx="7492885" cy="3627524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2000" dirty="0"/>
              <a:t>There are some limited and narrow mechanisms that may allow for mental illness to be taken into account in capital proceedings</a:t>
            </a:r>
            <a:r>
              <a:rPr lang="en-US" sz="1800" dirty="0"/>
              <a:t>,</a:t>
            </a:r>
          </a:p>
          <a:p>
            <a:pPr>
              <a:spcBef>
                <a:spcPts val="600"/>
              </a:spcBef>
            </a:pPr>
            <a:endParaRPr lang="en-US" sz="1800" b="1" u="sng" dirty="0"/>
          </a:p>
          <a:p>
            <a:pPr>
              <a:spcBef>
                <a:spcPts val="1200"/>
              </a:spcBef>
            </a:pPr>
            <a:endParaRPr lang="en-US" sz="1800" b="1" u="sng" dirty="0"/>
          </a:p>
          <a:p>
            <a:pPr lvl="2"/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149590" cy="1325563"/>
          </a:xfrm>
        </p:spPr>
        <p:txBody>
          <a:bodyPr>
            <a:noAutofit/>
          </a:bodyPr>
          <a:lstStyle/>
          <a:p>
            <a:r>
              <a:rPr lang="en-US" sz="3200" b="1" dirty="0"/>
              <a:t>So what happens currently for defendants with severe mental illness claims in capital cases?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25556" y="3150000"/>
            <a:ext cx="7708843" cy="4351338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en-US" sz="2000" b="1" u="sng" dirty="0"/>
              <a:t>But individuals with SMI continue to be sentenced to death and executed</a:t>
            </a:r>
            <a:endParaRPr lang="en-US" sz="2000" b="1" i="1" dirty="0"/>
          </a:p>
          <a:p>
            <a:pPr lvl="1">
              <a:spcBef>
                <a:spcPts val="1200"/>
              </a:spcBef>
              <a:buFont typeface="Courier New" pitchFamily="49" charset="0"/>
              <a:buChar char="o"/>
            </a:pPr>
            <a:r>
              <a:rPr lang="en-US" sz="1800" dirty="0"/>
              <a:t>Recently: </a:t>
            </a:r>
            <a:r>
              <a:rPr lang="en-US" sz="1800" b="1" dirty="0"/>
              <a:t>Adam Ward </a:t>
            </a:r>
            <a:r>
              <a:rPr lang="en-US" sz="1800" dirty="0"/>
              <a:t>in Texas, executed on March 22</a:t>
            </a:r>
            <a:r>
              <a:rPr lang="en-US" sz="1800" baseline="30000" dirty="0"/>
              <a:t>nd</a:t>
            </a:r>
            <a:r>
              <a:rPr lang="en-US" sz="1800" dirty="0"/>
              <a:t> 2016 </a:t>
            </a:r>
          </a:p>
          <a:p>
            <a:pPr lvl="1">
              <a:spcBef>
                <a:spcPts val="1200"/>
              </a:spcBef>
              <a:buFont typeface="Courier New" pitchFamily="49" charset="0"/>
              <a:buChar char="o"/>
            </a:pPr>
            <a:r>
              <a:rPr lang="en-US" sz="1800" dirty="0"/>
              <a:t>Fifth Circuit opinion: “Petitioner </a:t>
            </a:r>
            <a:r>
              <a:rPr lang="en-US" sz="1800" b="1" i="1" dirty="0"/>
              <a:t>has been afflicted with mental illness his entire life</a:t>
            </a:r>
            <a:r>
              <a:rPr lang="en-US" sz="1800" dirty="0"/>
              <a:t>. He was diagnosed with bipolar disorder and placed on lithium as early as age 4.”</a:t>
            </a:r>
          </a:p>
          <a:p>
            <a:pPr lvl="1">
              <a:spcBef>
                <a:spcPts val="1200"/>
              </a:spcBef>
              <a:buFont typeface="Courier New" pitchFamily="49" charset="0"/>
              <a:buChar char="o"/>
            </a:pPr>
            <a:r>
              <a:rPr lang="en-US" sz="1800" dirty="0"/>
              <a:t>Scheduled for execution July 6: William </a:t>
            </a:r>
            <a:r>
              <a:rPr lang="en-US" sz="1800" dirty="0" err="1"/>
              <a:t>Morva</a:t>
            </a:r>
            <a:r>
              <a:rPr lang="en-US" sz="1800" dirty="0"/>
              <a:t>, diagnosed with delusional disorder</a:t>
            </a:r>
          </a:p>
          <a:p>
            <a:pPr lvl="2"/>
            <a:endParaRPr lang="en-US" sz="1600" dirty="0"/>
          </a:p>
        </p:txBody>
      </p:sp>
      <p:grpSp>
        <p:nvGrpSpPr>
          <p:cNvPr id="5" name="Group 4"/>
          <p:cNvGrpSpPr/>
          <p:nvPr/>
        </p:nvGrpSpPr>
        <p:grpSpPr>
          <a:xfrm>
            <a:off x="4762635" y="6018262"/>
            <a:ext cx="4082856" cy="618698"/>
            <a:chOff x="4594860" y="5221520"/>
            <a:chExt cx="4082856" cy="618698"/>
          </a:xfrm>
        </p:grpSpPr>
        <p:pic>
          <p:nvPicPr>
            <p:cNvPr id="6" name="Picture 6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/>
            <a:stretch/>
          </p:blipFill>
          <p:spPr bwMode="auto">
            <a:xfrm>
              <a:off x="4626803" y="5364591"/>
              <a:ext cx="4050913" cy="4756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433" b="57226"/>
            <a:stretch/>
          </p:blipFill>
          <p:spPr bwMode="auto">
            <a:xfrm>
              <a:off x="4594860" y="5221520"/>
              <a:ext cx="2057400" cy="2087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99618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12901" y="2041800"/>
            <a:ext cx="7745505" cy="3877815"/>
          </a:xfrm>
        </p:spPr>
        <p:txBody>
          <a:bodyPr>
            <a:normAutofit/>
          </a:bodyPr>
          <a:lstStyle/>
          <a:p>
            <a:r>
              <a:rPr lang="en-US" sz="2000" b="1" dirty="0"/>
              <a:t>Legislative action</a:t>
            </a:r>
            <a:r>
              <a:rPr lang="en-US" sz="2000" dirty="0"/>
              <a:t>:</a:t>
            </a:r>
          </a:p>
          <a:p>
            <a:pPr lvl="1"/>
            <a:r>
              <a:rPr lang="en-US" sz="2000" dirty="0"/>
              <a:t>In 2017, 8 states introduced bills that would create a severe mental illness exemption from the death penalty. We expect effort to expand and strengthen in 2018. </a:t>
            </a:r>
          </a:p>
          <a:p>
            <a:pPr>
              <a:spcBef>
                <a:spcPts val="600"/>
              </a:spcBef>
            </a:pPr>
            <a:r>
              <a:rPr lang="en-US" sz="2000" b="1" dirty="0"/>
              <a:t>Public education &amp; communications work</a:t>
            </a:r>
            <a:r>
              <a:rPr lang="en-US" sz="2000" dirty="0"/>
              <a:t>: </a:t>
            </a:r>
          </a:p>
          <a:p>
            <a:pPr lvl="1"/>
            <a:r>
              <a:rPr lang="en-US" sz="2000" dirty="0"/>
              <a:t>Raise awareness of the fact that individuals with severe mental illness can still be executed</a:t>
            </a:r>
          </a:p>
          <a:p>
            <a:pPr>
              <a:spcBef>
                <a:spcPts val="600"/>
              </a:spcBef>
            </a:pPr>
            <a:r>
              <a:rPr lang="en-US" sz="2000" b="1" dirty="0"/>
              <a:t>Legal remedies in individual cases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sz="3200" b="1" dirty="0"/>
              <a:t>What remedies exist?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3432" y="5259001"/>
            <a:ext cx="5353878" cy="13212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400" y="5200941"/>
            <a:ext cx="1918320" cy="1437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066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sz="3200" b="1" dirty="0"/>
              <a:t>National landscape</a:t>
            </a:r>
          </a:p>
        </p:txBody>
      </p:sp>
      <p:pic>
        <p:nvPicPr>
          <p:cNvPr id="111" name="Picture 1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1286" y="2223403"/>
            <a:ext cx="6669620" cy="3942814"/>
          </a:xfrm>
          <a:prstGeom prst="rect">
            <a:avLst/>
          </a:prstGeom>
        </p:spPr>
      </p:pic>
      <p:grpSp>
        <p:nvGrpSpPr>
          <p:cNvPr id="112" name="Group 111"/>
          <p:cNvGrpSpPr/>
          <p:nvPr/>
        </p:nvGrpSpPr>
        <p:grpSpPr>
          <a:xfrm>
            <a:off x="325494" y="5446358"/>
            <a:ext cx="3319406" cy="1122217"/>
            <a:chOff x="7035076" y="2457687"/>
            <a:chExt cx="1972446" cy="1122217"/>
          </a:xfrm>
        </p:grpSpPr>
        <p:sp>
          <p:nvSpPr>
            <p:cNvPr id="113" name="Rectangle 112"/>
            <p:cNvSpPr/>
            <p:nvPr/>
          </p:nvSpPr>
          <p:spPr>
            <a:xfrm>
              <a:off x="7035076" y="2457687"/>
              <a:ext cx="793750" cy="487362"/>
            </a:xfrm>
            <a:prstGeom prst="rect">
              <a:avLst/>
            </a:prstGeom>
            <a:solidFill>
              <a:srgbClr val="629DD1">
                <a:lumMod val="75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rPr>
                <a:t>8</a:t>
              </a:r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7035076" y="3092542"/>
              <a:ext cx="793750" cy="487362"/>
            </a:xfrm>
            <a:prstGeom prst="rect">
              <a:avLst/>
            </a:prstGeom>
            <a:solidFill>
              <a:srgbClr val="5AA2AE">
                <a:lumMod val="60000"/>
                <a:lumOff val="4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7970293" y="2457687"/>
              <a:ext cx="103722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Bill introduced in 2017/2016 sessions</a:t>
              </a: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7970293" y="3056684"/>
              <a:ext cx="10372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Potential 2018 effort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7010400" y="6283861"/>
            <a:ext cx="3196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More information at </a:t>
            </a:r>
            <a:r>
              <a:rPr lang="en-US" sz="1200" dirty="0">
                <a:hlinkClick r:id="rId3" action="ppaction://hlinkfile"/>
              </a:rPr>
              <a:t>ambar.org/</a:t>
            </a:r>
            <a:r>
              <a:rPr lang="en-US" sz="1200" dirty="0" err="1">
                <a:hlinkClick r:id="rId3" action="ppaction://hlinkfile"/>
              </a:rPr>
              <a:t>smiexemption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73161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Barbara Moser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Director of Policy and Outreach, NAMI Indiana, Indianapolis, IN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145249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4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Theme4</Template>
  <TotalTime>576</TotalTime>
  <Words>692</Words>
  <Application>Microsoft Office PowerPoint</Application>
  <PresentationFormat>On-screen Show (4:3)</PresentationFormat>
  <Paragraphs>63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Book Antiqua</vt:lpstr>
      <vt:lpstr>Calibri</vt:lpstr>
      <vt:lpstr>Courier New</vt:lpstr>
      <vt:lpstr>Wingdings</vt:lpstr>
      <vt:lpstr>Theme4</vt:lpstr>
      <vt:lpstr>Ending the Death Penalty for Mental Illness</vt:lpstr>
      <vt:lpstr>There is no categorical protection from the death penalty for those with severe mental illness</vt:lpstr>
      <vt:lpstr>… But the Constitution protects defendants with intellectual disability and juveniles</vt:lpstr>
      <vt:lpstr>Individuals with severe mental illness should not be executed: a growing national consensus…</vt:lpstr>
      <vt:lpstr>…but currently no legislation</vt:lpstr>
      <vt:lpstr>So what happens currently for defendants with severe mental illness claims in capital cases?</vt:lpstr>
      <vt:lpstr>What remedies exist?</vt:lpstr>
      <vt:lpstr>National landscape</vt:lpstr>
      <vt:lpstr>Barbara Moser</vt:lpstr>
      <vt:lpstr>Greg Hansch</vt:lpstr>
      <vt:lpstr>Mira Signer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Nathan Lemon</dc:creator>
  <cp:lastModifiedBy>Dawn Brown</cp:lastModifiedBy>
  <cp:revision>172</cp:revision>
  <dcterms:created xsi:type="dcterms:W3CDTF">2016-04-19T21:18:15Z</dcterms:created>
  <dcterms:modified xsi:type="dcterms:W3CDTF">2017-06-30T12:18:14Z</dcterms:modified>
</cp:coreProperties>
</file>