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08" r:id="rId2"/>
  </p:sldMasterIdLst>
  <p:notesMasterIdLst>
    <p:notesMasterId r:id="rId29"/>
  </p:notesMasterIdLst>
  <p:sldIdLst>
    <p:sldId id="256" r:id="rId3"/>
    <p:sldId id="257" r:id="rId4"/>
    <p:sldId id="258" r:id="rId5"/>
    <p:sldId id="264" r:id="rId6"/>
    <p:sldId id="265" r:id="rId7"/>
    <p:sldId id="261" r:id="rId8"/>
    <p:sldId id="272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62" r:id="rId26"/>
    <p:sldId id="260" r:id="rId27"/>
    <p:sldId id="25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76E"/>
    <a:srgbClr val="1C3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97"/>
  </p:normalViewPr>
  <p:slideViewPr>
    <p:cSldViewPr snapToGrid="0" snapToObjects="1">
      <p:cViewPr varScale="1">
        <p:scale>
          <a:sx n="79" d="100"/>
          <a:sy n="79" d="100"/>
        </p:scale>
        <p:origin x="108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alibri" panose="020F0502020204030204" pitchFamily="34" charset="0"/>
              </a:defRPr>
            </a:pPr>
            <a:r>
              <a:rPr lang="en-US" dirty="0">
                <a:latin typeface="Calibri" panose="020F0502020204030204" pitchFamily="34" charset="0"/>
              </a:rPr>
              <a:t>Caregivers' gender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Current Caregivers' Gender</c:v>
                </c:pt>
              </c:strCache>
            </c:strRef>
          </c:tx>
          <c:spPr>
            <a:solidFill>
              <a:srgbClr val="E36F1E"/>
            </a:solidFill>
          </c:spPr>
          <c:dPt>
            <c:idx val="0"/>
            <c:bubble3D val="0"/>
            <c:spPr>
              <a:solidFill>
                <a:srgbClr val="EC424A"/>
              </a:solidFill>
            </c:spPr>
            <c:extLst>
              <c:ext xmlns:c16="http://schemas.microsoft.com/office/drawing/2014/chart" uri="{C3380CC4-5D6E-409C-BE32-E72D297353CC}">
                <c16:uniqueId val="{00000001-003A-484E-BF1A-726562D45B76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03A-484E-BF1A-726562D45B76}"/>
              </c:ext>
            </c:extLst>
          </c:dPt>
          <c:dLbls>
            <c:dLbl>
              <c:idx val="0"/>
              <c:layout>
                <c:manualLayout>
                  <c:x val="-0.19555299122092498"/>
                  <c:y val="-0.2891819772528433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Women</a:t>
                    </a:r>
                  </a:p>
                  <a:p>
                    <a:r>
                      <a:rPr lang="en-US"/>
                      <a:t>83%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3A-484E-BF1A-726562D45B7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Men</a:t>
                    </a:r>
                  </a:p>
                  <a:p>
                    <a:r>
                      <a:rPr lang="en-US"/>
                      <a:t>17%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3A-484E-BF1A-726562D45B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0.83</c:v>
                </c:pt>
                <c:pt idx="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3A-484E-BF1A-726562D45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alibri" panose="020F0502020204030204" pitchFamily="34" charset="0"/>
              </a:defRPr>
            </a:pPr>
            <a:r>
              <a:rPr lang="en-US" dirty="0">
                <a:latin typeface="Calibri" panose="020F0502020204030204" pitchFamily="34" charset="0"/>
              </a:rPr>
              <a:t>Caregivers' age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748476355709776E-2"/>
          <c:y val="0.2059684503722749"/>
          <c:w val="0.81285332977445612"/>
          <c:h val="0.698012212759119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Current Caregivers' Age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6A3-4E2F-864E-C620026EDA87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6A3-4E2F-864E-C620026EDA87}"/>
              </c:ext>
            </c:extLst>
          </c:dPt>
          <c:dPt>
            <c:idx val="2"/>
            <c:bubble3D val="0"/>
            <c:spPr>
              <a:solidFill>
                <a:srgbClr val="EC424A"/>
              </a:solidFill>
            </c:spPr>
            <c:extLst>
              <c:ext xmlns:c16="http://schemas.microsoft.com/office/drawing/2014/chart" uri="{C3380CC4-5D6E-409C-BE32-E72D297353CC}">
                <c16:uniqueId val="{00000005-66A3-4E2F-864E-C620026EDA87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6A3-4E2F-864E-C620026EDA87}"/>
              </c:ext>
            </c:extLst>
          </c:dPt>
          <c:dPt>
            <c:idx val="4"/>
            <c:bubble3D val="0"/>
            <c:spPr>
              <a:solidFill>
                <a:srgbClr val="6FC468"/>
              </a:solidFill>
            </c:spPr>
            <c:extLst>
              <c:ext xmlns:c16="http://schemas.microsoft.com/office/drawing/2014/chart" uri="{C3380CC4-5D6E-409C-BE32-E72D297353CC}">
                <c16:uniqueId val="{00000009-66A3-4E2F-864E-C620026EDA87}"/>
              </c:ext>
            </c:extLst>
          </c:dPt>
          <c:dLbls>
            <c:dLbl>
              <c:idx val="0"/>
              <c:layout>
                <c:manualLayout>
                  <c:x val="-4.4711063659415455E-2"/>
                  <c:y val="0.1295859446140661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&lt;30</a:t>
                    </a:r>
                  </a:p>
                  <a:p>
                    <a:r>
                      <a:rPr lang="en-US"/>
                      <a:t>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A3-4E2F-864E-C620026EDA87}"/>
                </c:ext>
              </c:extLst>
            </c:dLbl>
            <c:dLbl>
              <c:idx val="1"/>
              <c:layout>
                <c:manualLayout>
                  <c:x val="-0.11731883090884826"/>
                  <c:y val="8.641116289035302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30-39</a:t>
                    </a:r>
                  </a:p>
                  <a:p>
                    <a:r>
                      <a:rPr lang="en-US"/>
                      <a:t>10%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A3-4E2F-864E-C620026EDA87}"/>
                </c:ext>
              </c:extLst>
            </c:dLbl>
            <c:dLbl>
              <c:idx val="2"/>
              <c:layout>
                <c:manualLayout>
                  <c:x val="-0.17957471417767695"/>
                  <c:y val="2.858615887299801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40-49</a:t>
                    </a:r>
                  </a:p>
                  <a:p>
                    <a:r>
                      <a:rPr lang="en-US"/>
                      <a:t>12%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A3-4E2F-864E-C620026EDA8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50-59</a:t>
                    </a:r>
                  </a:p>
                  <a:p>
                    <a:r>
                      <a:rPr lang="en-US"/>
                      <a:t>32%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A3-4E2F-864E-C620026EDA8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60+</a:t>
                    </a:r>
                  </a:p>
                  <a:p>
                    <a:r>
                      <a:rPr lang="en-US"/>
                      <a:t>42%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6A3-4E2F-864E-C620026EDA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&lt;30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60+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0.04</c:v>
                </c:pt>
                <c:pt idx="1">
                  <c:v>0.1</c:v>
                </c:pt>
                <c:pt idx="2">
                  <c:v>0.12</c:v>
                </c:pt>
                <c:pt idx="3">
                  <c:v>0.32</c:v>
                </c:pt>
                <c:pt idx="4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6A3-4E2F-864E-C620026ED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309438592903159E-2"/>
          <c:y val="9.7777884400493439E-2"/>
          <c:w val="0.82738112281419363"/>
          <c:h val="0.8044442311990130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Individuals Receiving Care by Caregivers</c:v>
                </c:pt>
              </c:strCache>
            </c:strRef>
          </c:tx>
          <c:dPt>
            <c:idx val="0"/>
            <c:bubble3D val="0"/>
            <c:spPr>
              <a:solidFill>
                <a:srgbClr val="FBB040"/>
              </a:solidFill>
            </c:spPr>
            <c:extLst>
              <c:ext xmlns:c16="http://schemas.microsoft.com/office/drawing/2014/chart" uri="{C3380CC4-5D6E-409C-BE32-E72D297353CC}">
                <c16:uniqueId val="{00000001-B4A7-4D27-8EAD-F8E42992A992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4A7-4D27-8EAD-F8E42992A992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4A7-4D27-8EAD-F8E42992A992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B4A7-4D27-8EAD-F8E42992A992}"/>
              </c:ext>
            </c:extLst>
          </c:dPt>
          <c:dPt>
            <c:idx val="4"/>
            <c:bubble3D val="0"/>
            <c:spPr>
              <a:solidFill>
                <a:srgbClr val="EC424A">
                  <a:alpha val="74902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9-B4A7-4D27-8EAD-F8E42992A992}"/>
              </c:ext>
            </c:extLst>
          </c:dPt>
          <c:dLbls>
            <c:dLbl>
              <c:idx val="0"/>
              <c:layout>
                <c:manualLayout>
                  <c:x val="-0.3119858881276204"/>
                  <c:y val="-0.1748389190308500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Parent</a:t>
                    </a:r>
                  </a:p>
                  <a:p>
                    <a:r>
                      <a:rPr lang="en-US"/>
                      <a:t>60%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A7-4D27-8EAD-F8E42992A992}"/>
                </c:ext>
              </c:extLst>
            </c:dLbl>
            <c:dLbl>
              <c:idx val="1"/>
              <c:layout>
                <c:manualLayout>
                  <c:x val="0.19428145345468181"/>
                  <c:y val="-0.1823685310349965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Sibling</a:t>
                    </a:r>
                  </a:p>
                  <a:p>
                    <a:r>
                      <a:rPr lang="en-US" dirty="0"/>
                      <a:t>14%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A7-4D27-8EAD-F8E42992A99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A7-4D27-8EAD-F8E42992A992}"/>
                </c:ext>
              </c:extLst>
            </c:dLbl>
            <c:dLbl>
              <c:idx val="3"/>
              <c:layout>
                <c:manualLayout>
                  <c:x val="0.12015986638033882"/>
                  <c:y val="7.46307101199126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Other*</a:t>
                    </a:r>
                  </a:p>
                  <a:p>
                    <a:r>
                      <a:rPr lang="en-US"/>
                      <a:t>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A7-4D27-8EAD-F8E42992A99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Child</a:t>
                    </a:r>
                  </a:p>
                  <a:p>
                    <a:r>
                      <a:rPr lang="en-US"/>
                      <a:t>7%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4A7-4D27-8EAD-F8E42992A9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Parent</c:v>
                </c:pt>
                <c:pt idx="1">
                  <c:v>Sibling</c:v>
                </c:pt>
                <c:pt idx="2">
                  <c:v>Spouse/Domestic partner</c:v>
                </c:pt>
                <c:pt idx="3">
                  <c:v>Other*</c:v>
                </c:pt>
                <c:pt idx="4">
                  <c:v>Child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</c:v>
                </c:pt>
                <c:pt idx="1">
                  <c:v>0.14000000000000001</c:v>
                </c:pt>
                <c:pt idx="2">
                  <c:v>0.11</c:v>
                </c:pt>
                <c:pt idx="3">
                  <c:v>0.09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4A7-4D27-8EAD-F8E42992A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623918310834203E-2"/>
          <c:y val="9.7783425166542398E-2"/>
          <c:w val="0.82740567670474208"/>
          <c:h val="0.8044331496669151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Employment Status</c:v>
                </c:pt>
              </c:strCache>
            </c:strRef>
          </c:tx>
          <c:dPt>
            <c:idx val="0"/>
            <c:bubble3D val="0"/>
            <c:spPr>
              <a:solidFill>
                <a:srgbClr val="EC424A"/>
              </a:solidFill>
            </c:spPr>
            <c:extLst>
              <c:ext xmlns:c16="http://schemas.microsoft.com/office/drawing/2014/chart" uri="{C3380CC4-5D6E-409C-BE32-E72D297353CC}">
                <c16:uniqueId val="{00000001-47D3-4A86-9BCB-558C52BBB605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7D3-4A86-9BCB-558C52BBB605}"/>
              </c:ext>
            </c:extLst>
          </c:dPt>
          <c:dPt>
            <c:idx val="2"/>
            <c:bubble3D val="0"/>
            <c:spPr>
              <a:solidFill>
                <a:srgbClr val="6FC468"/>
              </a:solidFill>
            </c:spPr>
            <c:extLst>
              <c:ext xmlns:c16="http://schemas.microsoft.com/office/drawing/2014/chart" uri="{C3380CC4-5D6E-409C-BE32-E72D297353CC}">
                <c16:uniqueId val="{00000005-47D3-4A86-9BCB-558C52BBB605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47D3-4A86-9BCB-558C52BBB605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47D3-4A86-9BCB-558C52BBB605}"/>
              </c:ext>
            </c:extLst>
          </c:dPt>
          <c:dLbls>
            <c:dLbl>
              <c:idx val="0"/>
              <c:layout>
                <c:manualLayout>
                  <c:x val="-0.27211500723624499"/>
                  <c:y val="-0.1632971759015111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Currently</a:t>
                    </a:r>
                    <a:r>
                      <a:rPr lang="en-US" baseline="0"/>
                      <a:t> employed</a:t>
                    </a:r>
                  </a:p>
                  <a:p>
                    <a:r>
                      <a:rPr lang="en-US"/>
                      <a:t>62%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D3-4A86-9BCB-558C52BBB605}"/>
                </c:ext>
              </c:extLst>
            </c:dLbl>
            <c:dLbl>
              <c:idx val="1"/>
              <c:layout>
                <c:manualLayout>
                  <c:x val="0"/>
                  <c:y val="5.580054336606800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Stopped working past 2 years (not retired)</a:t>
                    </a:r>
                  </a:p>
                  <a:p>
                    <a:r>
                      <a:rPr lang="en-US"/>
                      <a:t>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D3-4A86-9BCB-558C52BBB605}"/>
                </c:ext>
              </c:extLst>
            </c:dLbl>
            <c:dLbl>
              <c:idx val="2"/>
              <c:layout>
                <c:manualLayout>
                  <c:x val="0.24527838420508963"/>
                  <c:y val="6.093168781154088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Unemployed &lt;2 years (not retired)</a:t>
                    </a:r>
                  </a:p>
                  <a:p>
                    <a:r>
                      <a:rPr lang="en-US"/>
                      <a:t>28%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D3-4A86-9BCB-558C52BBB605}"/>
                </c:ext>
              </c:extLst>
            </c:dLbl>
            <c:dLbl>
              <c:idx val="3"/>
              <c:layout>
                <c:manualLayout>
                  <c:x val="9.971641005933448E-3"/>
                  <c:y val="1.383559734017081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Retired</a:t>
                    </a:r>
                  </a:p>
                  <a:p>
                    <a:r>
                      <a:rPr lang="en-US"/>
                      <a:t>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D3-4A86-9BCB-558C52BBB6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Currently employed</c:v>
                </c:pt>
                <c:pt idx="1">
                  <c:v>Stopped working past 2 years (not retired)</c:v>
                </c:pt>
                <c:pt idx="2">
                  <c:v>Unemployed &lt;2 years (not retired)</c:v>
                </c:pt>
                <c:pt idx="3">
                  <c:v>Retired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0.62</c:v>
                </c:pt>
                <c:pt idx="1">
                  <c:v>0.06</c:v>
                </c:pt>
                <c:pt idx="2">
                  <c:v>0.28000000000000003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D3-4A86-9BCB-558C52BBB6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879190981936855"/>
          <c:y val="8.1928838951310867E-2"/>
          <c:w val="0.83582121841467638"/>
          <c:h val="0.8344885391783891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Employed Care Recipient Residence</c:v>
                </c:pt>
              </c:strCache>
            </c:strRef>
          </c:tx>
          <c:dPt>
            <c:idx val="0"/>
            <c:bubble3D val="0"/>
            <c:spPr>
              <a:solidFill>
                <a:srgbClr val="EC424A"/>
              </a:solidFill>
            </c:spPr>
            <c:extLst>
              <c:ext xmlns:c16="http://schemas.microsoft.com/office/drawing/2014/chart" uri="{C3380CC4-5D6E-409C-BE32-E72D297353CC}">
                <c16:uniqueId val="{00000001-E174-4F26-B0B9-3A857E24D595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174-4F26-B0B9-3A857E24D595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E174-4F26-B0B9-3A857E24D595}"/>
              </c:ext>
            </c:extLst>
          </c:dPt>
          <c:dPt>
            <c:idx val="3"/>
            <c:bubble3D val="0"/>
            <c:spPr>
              <a:solidFill>
                <a:srgbClr val="6FC468"/>
              </a:solidFill>
            </c:spPr>
            <c:extLst>
              <c:ext xmlns:c16="http://schemas.microsoft.com/office/drawing/2014/chart" uri="{C3380CC4-5D6E-409C-BE32-E72D297353CC}">
                <c16:uniqueId val="{00000007-E174-4F26-B0B9-3A857E24D595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E174-4F26-B0B9-3A857E24D595}"/>
              </c:ext>
            </c:extLst>
          </c:dPt>
          <c:dPt>
            <c:idx val="6"/>
            <c:bubble3D val="0"/>
            <c:spPr>
              <a:solidFill>
                <a:srgbClr val="FFDD71"/>
              </a:solidFill>
            </c:spPr>
            <c:extLst>
              <c:ext xmlns:c16="http://schemas.microsoft.com/office/drawing/2014/chart" uri="{C3380CC4-5D6E-409C-BE32-E72D297353CC}">
                <c16:uniqueId val="{0000000B-E174-4F26-B0B9-3A857E24D595}"/>
              </c:ext>
            </c:extLst>
          </c:dPt>
          <c:dLbls>
            <c:dLbl>
              <c:idx val="0"/>
              <c:layout>
                <c:manualLayout>
                  <c:x val="-0.1874062968515742"/>
                  <c:y val="4.132406772538264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Caregiver’s home</a:t>
                    </a:r>
                  </a:p>
                  <a:p>
                    <a:r>
                      <a:rPr lang="en-US"/>
                      <a:t>41%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67816091954022"/>
                      <c:h val="0.146301498127340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174-4F26-B0B9-3A857E24D595}"/>
                </c:ext>
              </c:extLst>
            </c:dLbl>
            <c:dLbl>
              <c:idx val="1"/>
              <c:layout>
                <c:manualLayout>
                  <c:x val="0.1379030793002449"/>
                  <c:y val="-0.343405788286295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Recipient’s</a:t>
                    </a:r>
                  </a:p>
                  <a:p>
                    <a:r>
                      <a:rPr lang="en-US"/>
                      <a:t>home</a:t>
                    </a:r>
                  </a:p>
                  <a:p>
                    <a:r>
                      <a:rPr lang="en-US"/>
                      <a:t>26%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74-4F26-B0B9-3A857E24D595}"/>
                </c:ext>
              </c:extLst>
            </c:dLbl>
            <c:dLbl>
              <c:idx val="2"/>
              <c:layout>
                <c:manualLayout>
                  <c:x val="-2.7815816501198219E-4"/>
                  <c:y val="-1.614615588781739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Other home</a:t>
                    </a:r>
                  </a:p>
                  <a:p>
                    <a:r>
                      <a:rPr lang="en-US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74-4F26-B0B9-3A857E24D595}"/>
                </c:ext>
              </c:extLst>
            </c:dLbl>
            <c:dLbl>
              <c:idx val="3"/>
              <c:layout>
                <c:manualLayout>
                  <c:x val="-4.8210802735115382E-2"/>
                  <c:y val="2.809587793801055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Other</a:t>
                    </a:r>
                  </a:p>
                  <a:p>
                    <a:r>
                      <a:rPr lang="en-US" dirty="0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74-4F26-B0B9-3A857E24D595}"/>
                </c:ext>
              </c:extLst>
            </c:dLbl>
            <c:dLbl>
              <c:idx val="4"/>
              <c:layout>
                <c:manualLayout>
                  <c:x val="-6.5663280564442192E-2"/>
                  <c:y val="-1.798863317998171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Group home, Independent living</a:t>
                    </a:r>
                  </a:p>
                  <a:p>
                    <a:r>
                      <a:rPr lang="en-US" dirty="0"/>
                      <a:t>10%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174-4F26-B0B9-3A857E24D59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Assisted living, LTC</a:t>
                    </a:r>
                  </a:p>
                  <a:p>
                    <a:r>
                      <a:rPr lang="en-US" dirty="0"/>
                      <a:t>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174-4F26-B0B9-3A857E24D595}"/>
                </c:ext>
              </c:extLst>
            </c:dLbl>
            <c:dLbl>
              <c:idx val="6"/>
              <c:layout>
                <c:manualLayout>
                  <c:x val="0.12995995440599911"/>
                  <c:y val="-1.62650402547996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Hospitalized</a:t>
                    </a:r>
                  </a:p>
                  <a:p>
                    <a:r>
                      <a:rPr lang="en-US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174-4F26-B0B9-3A857E24D5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Caregiver's home</c:v>
                </c:pt>
                <c:pt idx="1">
                  <c:v>Recipient's home</c:v>
                </c:pt>
                <c:pt idx="2">
                  <c:v>Other Home</c:v>
                </c:pt>
                <c:pt idx="3">
                  <c:v>Other </c:v>
                </c:pt>
                <c:pt idx="4">
                  <c:v>Group home/Independent living</c:v>
                </c:pt>
                <c:pt idx="5">
                  <c:v>Assisted living, LTC</c:v>
                </c:pt>
                <c:pt idx="6">
                  <c:v>Hospitalized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0.41</c:v>
                </c:pt>
                <c:pt idx="1">
                  <c:v>0.26</c:v>
                </c:pt>
                <c:pt idx="2">
                  <c:v>7.0000000000000007E-2</c:v>
                </c:pt>
                <c:pt idx="3">
                  <c:v>7.0000000000000007E-2</c:v>
                </c:pt>
                <c:pt idx="4">
                  <c:v>0.1</c:v>
                </c:pt>
                <c:pt idx="5">
                  <c:v>0.05</c:v>
                </c:pt>
                <c:pt idx="6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174-4F26-B0B9-3A857E24D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alibri" panose="020F0502020204030204" pitchFamily="34" charset="0"/>
              </a:defRPr>
            </a:pPr>
            <a:r>
              <a:rPr lang="en-US" dirty="0">
                <a:latin typeface="Calibri" panose="020F0502020204030204" pitchFamily="34" charset="0"/>
              </a:rPr>
              <a:t>What</a:t>
            </a:r>
            <a:r>
              <a:rPr lang="en-US" baseline="0" dirty="0">
                <a:latin typeface="Calibri" panose="020F0502020204030204" pitchFamily="34" charset="0"/>
              </a:rPr>
              <a:t> is the Diagnosis?</a:t>
            </a:r>
            <a:endParaRPr lang="en-US" dirty="0">
              <a:latin typeface="Calibri" panose="020F0502020204030204" pitchFamily="34" charset="0"/>
            </a:endParaRP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What is the Diagnosis</c:v>
                </c:pt>
              </c:strCache>
            </c:strRef>
          </c:tx>
          <c:spPr>
            <a:solidFill>
              <a:srgbClr val="E36F1E"/>
            </a:solidFill>
          </c:spPr>
          <c:dPt>
            <c:idx val="0"/>
            <c:bubble3D val="0"/>
            <c:spPr>
              <a:solidFill>
                <a:srgbClr val="EC424A"/>
              </a:solidFill>
            </c:spPr>
            <c:extLst>
              <c:ext xmlns:c16="http://schemas.microsoft.com/office/drawing/2014/chart" uri="{C3380CC4-5D6E-409C-BE32-E72D297353CC}">
                <c16:uniqueId val="{00000001-42F1-4C27-A2F4-32DA6C762020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2F1-4C27-A2F4-32DA6C762020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42F1-4C27-A2F4-32DA6C762020}"/>
              </c:ext>
            </c:extLst>
          </c:dPt>
          <c:dLbls>
            <c:dLbl>
              <c:idx val="0"/>
              <c:layout>
                <c:manualLayout>
                  <c:x val="-3.5807312878993573E-2"/>
                  <c:y val="0.1099321959755030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DNK</a:t>
                    </a:r>
                  </a:p>
                  <a:p>
                    <a:r>
                      <a:rPr lang="en-US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F1-4C27-A2F4-32DA6C762020}"/>
                </c:ext>
              </c:extLst>
            </c:dLbl>
            <c:dLbl>
              <c:idx val="1"/>
              <c:layout>
                <c:manualLayout>
                  <c:x val="-0.24617804778713007"/>
                  <c:y val="7.29276027996500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Both</a:t>
                    </a:r>
                  </a:p>
                  <a:p>
                    <a:r>
                      <a:rPr lang="en-US"/>
                      <a:t>38%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F1-4C27-A2F4-32DA6C76202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F1-4C27-A2F4-32DA6C76202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F1-4C27-A2F4-32DA6C7620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DNK</c:v>
                </c:pt>
                <c:pt idx="1">
                  <c:v>Both</c:v>
                </c:pt>
                <c:pt idx="2">
                  <c:v>Schizophrenia</c:v>
                </c:pt>
                <c:pt idx="3">
                  <c:v>Schizoaffective disorder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0.04</c:v>
                </c:pt>
                <c:pt idx="1">
                  <c:v>0.38</c:v>
                </c:pt>
                <c:pt idx="2">
                  <c:v>0.33</c:v>
                </c:pt>
                <c:pt idx="3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2F1-4C27-A2F4-32DA6C762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alibri" panose="020F0502020204030204" pitchFamily="34" charset="0"/>
              </a:defRPr>
            </a:pPr>
            <a:r>
              <a:rPr lang="en-US" dirty="0">
                <a:latin typeface="Calibri" panose="020F0502020204030204" pitchFamily="34" charset="0"/>
              </a:rPr>
              <a:t>When</a:t>
            </a:r>
            <a:r>
              <a:rPr lang="en-US" baseline="0" dirty="0">
                <a:latin typeface="Calibri" panose="020F0502020204030204" pitchFamily="34" charset="0"/>
              </a:rPr>
              <a:t> was the Diagnosis first made?</a:t>
            </a:r>
            <a:endParaRPr lang="en-US" dirty="0">
              <a:latin typeface="Calibri" panose="020F0502020204030204" pitchFamily="34" charset="0"/>
            </a:endParaRP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223052626896208E-2"/>
          <c:y val="0.24590765440034285"/>
          <c:w val="0.81285332977445612"/>
          <c:h val="0.622640473512239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Current Caregivers' Age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1BA-446E-A7F0-3AAAD8E5F02B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1BA-446E-A7F0-3AAAD8E5F02B}"/>
              </c:ext>
            </c:extLst>
          </c:dPt>
          <c:dPt>
            <c:idx val="2"/>
            <c:bubble3D val="0"/>
            <c:spPr>
              <a:solidFill>
                <a:srgbClr val="EC424A"/>
              </a:solidFill>
            </c:spPr>
            <c:extLst>
              <c:ext xmlns:c16="http://schemas.microsoft.com/office/drawing/2014/chart" uri="{C3380CC4-5D6E-409C-BE32-E72D297353CC}">
                <c16:uniqueId val="{00000005-51BA-446E-A7F0-3AAAD8E5F02B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51BA-446E-A7F0-3AAAD8E5F02B}"/>
              </c:ext>
            </c:extLst>
          </c:dPt>
          <c:dPt>
            <c:idx val="4"/>
            <c:bubble3D val="0"/>
            <c:spPr>
              <a:solidFill>
                <a:srgbClr val="6FC468"/>
              </a:solidFill>
            </c:spPr>
            <c:extLst>
              <c:ext xmlns:c16="http://schemas.microsoft.com/office/drawing/2014/chart" uri="{C3380CC4-5D6E-409C-BE32-E72D297353CC}">
                <c16:uniqueId val="{00000009-51BA-446E-A7F0-3AAAD8E5F02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10+ years ago</a:t>
                    </a:r>
                  </a:p>
                  <a:p>
                    <a:r>
                      <a:rPr lang="en-US"/>
                      <a:t>46%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BA-446E-A7F0-3AAAD8E5F02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DNK</a:t>
                    </a:r>
                  </a:p>
                  <a:p>
                    <a:r>
                      <a:rPr lang="en-US"/>
                      <a:t>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BA-446E-A7F0-3AAAD8E5F02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1-5 years ago</a:t>
                    </a:r>
                  </a:p>
                  <a:p>
                    <a:r>
                      <a:rPr lang="en-US"/>
                      <a:t>23%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BA-446E-A7F0-3AAAD8E5F02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5-10 years ago,</a:t>
                    </a:r>
                    <a:r>
                      <a:rPr lang="en-US" baseline="0"/>
                      <a:t> </a:t>
                    </a:r>
                    <a:r>
                      <a:rPr lang="en-US"/>
                      <a:t>22%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BA-446E-A7F0-3AAAD8E5F0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10+ years ago</c:v>
                </c:pt>
                <c:pt idx="1">
                  <c:v>DNK</c:v>
                </c:pt>
                <c:pt idx="2">
                  <c:v>1-5 years ago</c:v>
                </c:pt>
                <c:pt idx="3">
                  <c:v>5-10 years ago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0.46</c:v>
                </c:pt>
                <c:pt idx="1">
                  <c:v>0.09</c:v>
                </c:pt>
                <c:pt idx="2">
                  <c:v>0.23</c:v>
                </c:pt>
                <c:pt idx="3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1BA-446E-A7F0-3AAAD8E5F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25987798822445"/>
          <c:y val="4.3525127458120906E-2"/>
          <c:w val="0.78337181669858835"/>
          <c:h val="0.65055863647051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Time Management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13B3-4E7C-8118-6EDB5CF7B7AD}"/>
              </c:ext>
            </c:extLst>
          </c:dPt>
          <c:dLbls>
            <c:dLbl>
              <c:idx val="0"/>
              <c:layout>
                <c:manualLayout>
                  <c:x val="2.8378378378378379E-3"/>
                  <c:y val="1.2249055175459222E-2"/>
                </c:manualLayout>
              </c:layout>
              <c:spPr/>
              <c:txPr>
                <a:bodyPr/>
                <a:lstStyle/>
                <a:p>
                  <a:pPr>
                    <a:defRPr sz="14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B3-4E7C-8118-6EDB5CF7B7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percentage of time limited past 4 weeks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B3-4E7C-8118-6EDB5CF7B7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Physical Tasks</c:v>
                </c:pt>
              </c:strCache>
            </c:strRef>
          </c:tx>
          <c:spPr>
            <a:solidFill>
              <a:srgbClr val="E36F1E"/>
            </a:solidFill>
          </c:spPr>
          <c:invertIfNegative val="0"/>
          <c:dLbls>
            <c:dLbl>
              <c:idx val="0"/>
              <c:layout>
                <c:manualLayout>
                  <c:x val="-7.9770518550046111E-3"/>
                  <c:y val="1.17597536287570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B3-4E7C-8118-6EDB5CF7B7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percentage of time limited past 4 weeks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B3-4E7C-8118-6EDB5CF7B7A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Mental-Interpersonal Tasks</c:v>
                </c:pt>
              </c:strCache>
            </c:strRef>
          </c:tx>
          <c:spPr>
            <a:solidFill>
              <a:srgbClr val="1A3A67"/>
            </a:solidFill>
          </c:spPr>
          <c:invertIfNegative val="0"/>
          <c:dLbls>
            <c:dLbl>
              <c:idx val="0"/>
              <c:layout>
                <c:manualLayout>
                  <c:x val="-2.6881606015464283E-3"/>
                  <c:y val="2.5646466442240971E-3"/>
                </c:manualLayout>
              </c:layout>
              <c:spPr/>
              <c:txPr>
                <a:bodyPr/>
                <a:lstStyle/>
                <a:p>
                  <a:pPr>
                    <a:defRPr sz="14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B3-4E7C-8118-6EDB5CF7B7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percentage of time limited past 4 weeks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29.5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B3-4E7C-8118-6EDB5CF7B7A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Output Tasks</c:v>
                </c:pt>
              </c:strCache>
            </c:strRef>
          </c:tx>
          <c:spPr>
            <a:solidFill>
              <a:srgbClr val="4AAA42"/>
            </a:solidFill>
          </c:spPr>
          <c:invertIfNegative val="0"/>
          <c:dLbls>
            <c:dLbl>
              <c:idx val="0"/>
              <c:layout>
                <c:manualLayout>
                  <c:x val="6.2781088174788963E-3"/>
                  <c:y val="1.16994224957132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B3-4E7C-8118-6EDB5CF7B7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percentage of time limited past 4 weeks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27.1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3B3-4E7C-8118-6EDB5CF7B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384000"/>
        <c:axId val="84406272"/>
      </c:barChart>
      <c:catAx>
        <c:axId val="84384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4406272"/>
        <c:crossesAt val="0"/>
        <c:auto val="1"/>
        <c:lblAlgn val="ctr"/>
        <c:lblOffset val="100"/>
        <c:noMultiLvlLbl val="0"/>
      </c:catAx>
      <c:valAx>
        <c:axId val="84406272"/>
        <c:scaling>
          <c:orientation val="minMax"/>
          <c:max val="10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84384000"/>
        <c:crosses val="autoZero"/>
        <c:crossBetween val="between"/>
        <c:majorUnit val="20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199" baseline="0">
                <a:latin typeface="+mn-lt"/>
              </a:defRPr>
            </a:pPr>
            <a:endParaRPr lang="en-US"/>
          </a:p>
        </c:txPr>
      </c:legendEntry>
      <c:layout>
        <c:manualLayout>
          <c:xMode val="edge"/>
          <c:yMode val="edge"/>
          <c:x val="8.5941512378520241E-2"/>
          <c:y val="0.73180907375653059"/>
          <c:w val="0.85896700458474817"/>
          <c:h val="0.11379116940316909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199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0.11039</cdr:x>
      <cdr:y>0.92303</cdr:y>
    </cdr:from>
    <cdr:to>
      <cdr:x>0.64286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7700" y="3657600"/>
          <a:ext cx="3124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*Other relative, friend or guardian</a:t>
          </a:r>
        </a:p>
      </cdr:txBody>
    </cdr:sp>
  </cdr:relSizeAnchor>
  <cdr:relSizeAnchor xmlns:cdr="http://schemas.openxmlformats.org/drawingml/2006/chartDrawing">
    <cdr:from>
      <cdr:x>0.13636</cdr:x>
      <cdr:y>0.27685</cdr:y>
    </cdr:from>
    <cdr:to>
      <cdr:x>0.3961</cdr:x>
      <cdr:y>0.40897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00102" y="1096312"/>
          <a:ext cx="1523998" cy="52319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US" sz="1400" dirty="0"/>
            <a:t>Spouse/</a:t>
          </a:r>
          <a:r>
            <a:rPr lang="en-US" sz="1400" dirty="0">
              <a:latin typeface="Calibri" panose="020F0502020204030204" pitchFamily="34" charset="0"/>
            </a:rPr>
            <a:t>domestic</a:t>
          </a:r>
          <a:r>
            <a:rPr lang="en-US" sz="1400" dirty="0"/>
            <a:t> partner, 11%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0.23675</cdr:x>
      <cdr:y>0.51613</cdr:y>
    </cdr:from>
    <cdr:to>
      <cdr:x>0.59882</cdr:x>
      <cdr:y>0.65918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46356" y="1887794"/>
          <a:ext cx="1600205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latin typeface="Calibri" panose="020F0502020204030204" pitchFamily="34" charset="0"/>
            </a:rPr>
            <a:t>Schizophrenia</a:t>
          </a:r>
        </a:p>
        <a:p xmlns:a="http://schemas.openxmlformats.org/drawingml/2006/main">
          <a:pPr algn="ctr"/>
          <a:r>
            <a:rPr lang="en-US" sz="1400" dirty="0"/>
            <a:t>33%</a:t>
          </a:r>
        </a:p>
      </cdr:txBody>
    </cdr:sp>
  </cdr:relSizeAnchor>
  <cdr:relSizeAnchor xmlns:cdr="http://schemas.openxmlformats.org/drawingml/2006/chartDrawing">
    <cdr:from>
      <cdr:x>0.20227</cdr:x>
      <cdr:y>0.3246</cdr:y>
    </cdr:from>
    <cdr:to>
      <cdr:x>0.55433</cdr:x>
      <cdr:y>0.46765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93952" y="1187244"/>
          <a:ext cx="1555959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US" sz="1400" dirty="0"/>
            <a:t>Schizoaffective </a:t>
          </a:r>
          <a:r>
            <a:rPr lang="en-US" sz="1400" dirty="0">
              <a:latin typeface="Calibri" panose="020F0502020204030204" pitchFamily="34" charset="0"/>
            </a:rPr>
            <a:t>disorder</a:t>
          </a:r>
          <a:r>
            <a:rPr lang="en-US" sz="1400" dirty="0"/>
            <a:t>, 26%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0.35503</cdr:x>
      <cdr:y>0.41577</cdr:y>
    </cdr:from>
    <cdr:to>
      <cdr:x>0.39053</cdr:x>
      <cdr:y>0.4457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86000" y="1812584"/>
          <a:ext cx="228600" cy="1305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0.14201</cdr:x>
      <cdr:y>0.79026</cdr:y>
    </cdr:from>
    <cdr:to>
      <cdr:x>0.33136</cdr:x>
      <cdr:y>0.82521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00766" y="3444961"/>
          <a:ext cx="1067707" cy="152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0.36318</cdr:x>
      <cdr:y>0.18463</cdr:y>
    </cdr:from>
    <cdr:to>
      <cdr:x>0.4245</cdr:x>
      <cdr:y>0.21959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047875" y="804862"/>
          <a:ext cx="345808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0.11619</cdr:x>
      <cdr:y>0.7429</cdr:y>
    </cdr:from>
    <cdr:to>
      <cdr:x>0.1297</cdr:x>
      <cdr:y>0.76038</cdr:y>
    </cdr:to>
    <cdr:sp macro="" textlink="">
      <cdr:nvSpPr>
        <cdr:cNvPr id="9" name="Rectangle 8"/>
        <cdr:cNvSpPr/>
      </cdr:nvSpPr>
      <cdr:spPr>
        <a:xfrm xmlns:a="http://schemas.openxmlformats.org/drawingml/2006/main" flipH="1" flipV="1">
          <a:off x="655188" y="3238500"/>
          <a:ext cx="76180" cy="76200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35C0C-7979-47E1-BCBA-B938A5BFEE84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1BC64-5B34-42DD-A86C-28BA3F8C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32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014893-2D9F-4B40-AED1-381156129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Geneva" pitchFamily="126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Geneva" pitchFamily="126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241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BDE8FB-54D1-4C38-9780-0E0C5B2F135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Geneva" pitchFamily="126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Geneva" pitchFamily="126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196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BDE8FB-54D1-4C38-9780-0E0C5B2F135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Geneva" pitchFamily="126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Geneva" pitchFamily="126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037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BDE8FB-54D1-4C38-9780-0E0C5B2F135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Geneva" pitchFamily="126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Geneva" pitchFamily="126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761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BDE8FB-54D1-4C38-9780-0E0C5B2F135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Geneva" pitchFamily="126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Geneva" pitchFamily="126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829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2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89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aron\Desktop\TuftsMC_PPT_Templates\Links\Research-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6" r="1064" b="-16545"/>
          <a:stretch>
            <a:fillRect/>
          </a:stretch>
        </p:blipFill>
        <p:spPr bwMode="auto">
          <a:xfrm>
            <a:off x="0" y="-55563"/>
            <a:ext cx="9144000" cy="55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3"/>
          <p:cNvGrpSpPr>
            <a:grpSpLocks/>
          </p:cNvGrpSpPr>
          <p:nvPr userDrawn="1"/>
        </p:nvGrpSpPr>
        <p:grpSpPr bwMode="auto">
          <a:xfrm>
            <a:off x="-1588" y="3922713"/>
            <a:ext cx="9145588" cy="2706687"/>
            <a:chOff x="-1587" y="3922776"/>
            <a:chExt cx="9145587" cy="2706623"/>
          </a:xfrm>
        </p:grpSpPr>
        <p:sp>
          <p:nvSpPr>
            <p:cNvPr id="7" name="Rectangle 6"/>
            <p:cNvSpPr/>
            <p:nvPr userDrawn="1"/>
          </p:nvSpPr>
          <p:spPr>
            <a:xfrm>
              <a:off x="1" y="3922776"/>
              <a:ext cx="9143999" cy="1203297"/>
            </a:xfrm>
            <a:prstGeom prst="rect">
              <a:avLst/>
            </a:prstGeom>
            <a:solidFill>
              <a:srgbClr val="4A90C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-1587" y="5029237"/>
              <a:ext cx="9144000" cy="560375"/>
            </a:xfrm>
            <a:prstGeom prst="rect">
              <a:avLst/>
            </a:prstGeom>
            <a:solidFill>
              <a:srgbClr val="E56D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5" descr="C:\Users\Aaron\Desktop\TMC_4C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3880" y="6029132"/>
              <a:ext cx="2057400" cy="384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C:\Users\Aaron\Desktop\Tufts_FLO_4C.pn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8741" y="5805488"/>
              <a:ext cx="1768518" cy="823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 userDrawn="1"/>
          </p:nvSpPr>
          <p:spPr>
            <a:xfrm>
              <a:off x="1" y="4267255"/>
              <a:ext cx="9143999" cy="858818"/>
            </a:xfrm>
            <a:prstGeom prst="rect">
              <a:avLst/>
            </a:prstGeom>
            <a:solidFill>
              <a:srgbClr val="4A90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12062" y="5210228"/>
            <a:ext cx="3048000" cy="3048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100" b="0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8648" y="4417188"/>
            <a:ext cx="7772400" cy="55245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9996" y="3921832"/>
            <a:ext cx="6981404" cy="3291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1053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9131" y="685800"/>
            <a:ext cx="8229600" cy="3017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9131" y="1325880"/>
            <a:ext cx="8229600" cy="4152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1E167D-5940-4C89-867A-E37DF4D5E23E}" type="slidenum">
              <a:rPr lang="en-US" altLang="en-US"/>
              <a:pPr/>
              <a:t>‹#›</a:t>
            </a:fld>
            <a:r>
              <a:rPr lang="en-US" altLang="en-US" b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62286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9131" y="685800"/>
            <a:ext cx="8229600" cy="3017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19131" y="1371600"/>
            <a:ext cx="8229600" cy="4152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242A5E-26C5-4BB3-ADCD-2512E56625C2}" type="slidenum">
              <a:rPr lang="en-US" altLang="en-US"/>
              <a:pPr/>
              <a:t>‹#›</a:t>
            </a:fld>
            <a:r>
              <a:rPr lang="en-US" altLang="en-US" b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49889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9131" y="685800"/>
            <a:ext cx="8229600" cy="3017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2AB779-2C82-4F2C-BB33-45AA84985A95}" type="slidenum">
              <a:rPr lang="en-US" altLang="en-US"/>
              <a:pPr/>
              <a:t>‹#›</a:t>
            </a:fld>
            <a:r>
              <a:rPr lang="en-US" altLang="en-US" b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37756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96B803-81C6-49ED-A999-33729FD3DA7B}" type="slidenum">
              <a:rPr lang="en-US" altLang="en-US"/>
              <a:pPr/>
              <a:t>‹#›</a:t>
            </a:fld>
            <a:r>
              <a:rPr lang="en-US" altLang="en-US" b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51579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1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8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7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5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978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9088" y="1371600"/>
            <a:ext cx="82296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add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pic>
        <p:nvPicPr>
          <p:cNvPr id="1027" name="Picture 17" descr="PPT HEADER_TOP_0416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19088" y="685800"/>
            <a:ext cx="82296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add title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9200" y="-28575"/>
            <a:ext cx="322263" cy="152400"/>
          </a:xfrm>
          <a:prstGeom prst="rect">
            <a:avLst/>
          </a:prstGeom>
        </p:spPr>
        <p:txBody>
          <a:bodyPr vert="horz" wrap="square" lIns="0" tIns="0" rIns="0" bIns="18288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chemeClr val="bg2"/>
                </a:solidFill>
                <a:latin typeface="Cambria" pitchFamily="18" charset="0"/>
                <a:cs typeface="Arial" pitchFamily="34" charset="0"/>
              </a:defRPr>
            </a:lvl1pPr>
          </a:lstStyle>
          <a:p>
            <a:fld id="{141703ED-D0DB-4E80-B792-4B7B3489EEB4}" type="slidenum">
              <a:rPr lang="en-US" altLang="en-US"/>
              <a:pPr/>
              <a:t>‹#›</a:t>
            </a:fld>
            <a:r>
              <a:rPr lang="en-US" altLang="en-US" b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0702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hf sldNum="0" hdr="0" ftr="0"/>
  <p:txStyles>
    <p:titleStyle>
      <a:lvl1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 kern="1200">
          <a:solidFill>
            <a:schemeClr val="bg1"/>
          </a:solidFill>
          <a:latin typeface="Cambria" panose="02040503050406030204" pitchFamily="18" charset="0"/>
          <a:ea typeface="Geneva" charset="0"/>
          <a:cs typeface="Geneva" charset="0"/>
        </a:defRPr>
      </a:lvl1pPr>
      <a:lvl2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Cambria" pitchFamily="18" charset="0"/>
          <a:ea typeface="Geneva" charset="0"/>
          <a:cs typeface="Geneva" charset="0"/>
        </a:defRPr>
      </a:lvl2pPr>
      <a:lvl3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Cambria" pitchFamily="18" charset="0"/>
          <a:ea typeface="Geneva" charset="0"/>
          <a:cs typeface="Geneva" charset="0"/>
        </a:defRPr>
      </a:lvl3pPr>
      <a:lvl4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Cambria" pitchFamily="18" charset="0"/>
          <a:ea typeface="Geneva" charset="0"/>
          <a:cs typeface="Geneva" charset="0"/>
        </a:defRPr>
      </a:lvl4pPr>
      <a:lvl5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Cambria" pitchFamily="18" charset="0"/>
          <a:ea typeface="Geneva" charset="0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Calibri" pitchFamily="34" charset="0"/>
        </a:defRPr>
      </a:lvl9pPr>
    </p:titleStyle>
    <p:bodyStyle>
      <a:lvl1pPr marL="255588" indent="-255588" algn="l" rtl="0" eaLnBrk="0" fontAlgn="base" hangingPunct="0">
        <a:spcBef>
          <a:spcPct val="0"/>
        </a:spcBef>
        <a:spcAft>
          <a:spcPts val="600"/>
        </a:spcAft>
        <a:buClr>
          <a:srgbClr val="183A68"/>
        </a:buClr>
        <a:buSzPct val="100000"/>
        <a:buFont typeface="Arial" pitchFamily="34" charset="0"/>
        <a:buChar char="•"/>
        <a:defRPr sz="2400" kern="1200">
          <a:solidFill>
            <a:srgbClr val="183A68"/>
          </a:solidFill>
          <a:latin typeface="Cambria" panose="02040503050406030204" pitchFamily="18" charset="0"/>
          <a:ea typeface="Geneva" charset="0"/>
          <a:cs typeface="Geneva" charset="0"/>
        </a:defRPr>
      </a:lvl1pPr>
      <a:lvl2pPr marL="457200" indent="-182563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183A68"/>
          </a:solidFill>
          <a:latin typeface="Cambria" panose="02040503050406030204" pitchFamily="18" charset="0"/>
          <a:ea typeface="Geneva" charset="0"/>
          <a:cs typeface="+mn-cs"/>
        </a:defRPr>
      </a:lvl2pPr>
      <a:lvl3pPr marL="639763" indent="-182563" algn="l" rtl="0" eaLnBrk="0" fontAlgn="base" hangingPunct="0">
        <a:spcBef>
          <a:spcPct val="0"/>
        </a:spcBef>
        <a:spcAft>
          <a:spcPts val="600"/>
        </a:spcAft>
        <a:buClr>
          <a:srgbClr val="4A90CE"/>
        </a:buClr>
        <a:buSzPct val="50000"/>
        <a:buFont typeface="Courier New" pitchFamily="49" charset="0"/>
        <a:buChar char="o"/>
        <a:defRPr kern="1200">
          <a:solidFill>
            <a:schemeClr val="tx2"/>
          </a:solidFill>
          <a:latin typeface="Cambria" panose="02040503050406030204" pitchFamily="18" charset="0"/>
          <a:ea typeface="Geneva" charset="0"/>
          <a:cs typeface="+mn-cs"/>
        </a:defRPr>
      </a:lvl3pPr>
      <a:lvl4pPr marL="914400" indent="-182563" algn="l" rtl="0" eaLnBrk="0" fontAlgn="base" hangingPunct="0">
        <a:spcBef>
          <a:spcPct val="0"/>
        </a:spcBef>
        <a:spcAft>
          <a:spcPts val="600"/>
        </a:spcAft>
        <a:buClr>
          <a:srgbClr val="183A68"/>
        </a:buClr>
        <a:buFont typeface="Arial" pitchFamily="34" charset="0"/>
        <a:buChar char="•"/>
        <a:defRPr sz="1600" kern="1200">
          <a:solidFill>
            <a:schemeClr val="bg2"/>
          </a:solidFill>
          <a:latin typeface="Cambria" panose="02040503050406030204" pitchFamily="18" charset="0"/>
          <a:ea typeface="Geneva" charset="0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1340617"/>
          </a:xfrm>
        </p:spPr>
        <p:txBody>
          <a:bodyPr/>
          <a:lstStyle/>
          <a:p>
            <a:r>
              <a:rPr lang="en-US" b="1" dirty="0"/>
              <a:t>Caring for the Caregiver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4728" y="3159584"/>
            <a:ext cx="7123472" cy="3241216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20000"/>
              </a:lnSpc>
              <a:spcAft>
                <a:spcPts val="1200"/>
              </a:spcAf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Debra Lerner, MSc, PhD,                                                                 </a:t>
            </a:r>
            <a:r>
              <a:rPr lang="en-US" sz="21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Director, Program on Health, Work and Productivity                                    Professor of Medicine and Psychiatry,                                                                 Tufts University School of Medicine and                                                          </a:t>
            </a:r>
            <a:r>
              <a:rPr lang="en-US" sz="21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Sackler</a:t>
            </a:r>
            <a:r>
              <a:rPr lang="en-US" sz="21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School of Graduate Biomedical Sciences</a:t>
            </a:r>
          </a:p>
          <a:p>
            <a:pPr algn="l">
              <a:lnSpc>
                <a:spcPct val="120000"/>
              </a:lnSpc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Adrienne Kennedy, MA                                                                   </a:t>
            </a:r>
            <a:r>
              <a:rPr lang="en-US" sz="21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Trainer: NAMI Basics, NAMI Provider Education                                  State Trainer: NAMI Family to Family, Family Support Group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Sita Diehl, MA, MSSW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1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Policy &amp; State Outreach, NAMI</a:t>
            </a:r>
          </a:p>
        </p:txBody>
      </p:sp>
    </p:spTree>
    <p:extLst>
      <p:ext uri="{BB962C8B-B14F-4D97-AF65-F5344CB8AC3E}">
        <p14:creationId xmlns:p14="http://schemas.microsoft.com/office/powerpoint/2010/main" val="1197307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016826285"/>
              </p:ext>
            </p:extLst>
          </p:nvPr>
        </p:nvGraphicFramePr>
        <p:xfrm>
          <a:off x="152400" y="2590800"/>
          <a:ext cx="4419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600200" y="1143000"/>
            <a:ext cx="6172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6" charset="-128"/>
                <a:cs typeface="Arial" pitchFamily="34" charset="0"/>
              </a:rPr>
              <a:t>Website hits = 2,338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6" charset="-128"/>
                <a:cs typeface="Arial" pitchFamily="34" charset="0"/>
              </a:rPr>
              <a:t>Current caregivers = 1,142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6" charset="-128"/>
                <a:cs typeface="Arial" pitchFamily="34" charset="0"/>
              </a:rPr>
              <a:t>Family caregivers = 1,043</a:t>
            </a:r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323419"/>
              </p:ext>
            </p:extLst>
          </p:nvPr>
        </p:nvGraphicFramePr>
        <p:xfrm>
          <a:off x="4280527" y="2590800"/>
          <a:ext cx="44958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08670" y="388322"/>
            <a:ext cx="3642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Geneva" pitchFamily="126" charset="-128"/>
                <a:cs typeface="Arial" panose="020B0604020202020204" pitchFamily="34" charset="0"/>
              </a:rPr>
              <a:t>Who is providing care?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632460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Geneva" pitchFamily="126" charset="-128"/>
                <a:cs typeface="+mn-cs"/>
              </a:rPr>
              <a:t>6/13/17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6324600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Geneva" pitchFamily="126" charset="-128"/>
                <a:cs typeface="+mn-cs"/>
              </a:rPr>
              <a:t>Debra Lerner, MSc, PhD</a:t>
            </a:r>
          </a:p>
        </p:txBody>
      </p:sp>
    </p:spTree>
    <p:extLst>
      <p:ext uri="{BB962C8B-B14F-4D97-AF65-F5344CB8AC3E}">
        <p14:creationId xmlns:p14="http://schemas.microsoft.com/office/powerpoint/2010/main" val="29697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35354"/>
              </p:ext>
            </p:extLst>
          </p:nvPr>
        </p:nvGraphicFramePr>
        <p:xfrm>
          <a:off x="1638300" y="1600200"/>
          <a:ext cx="5867400" cy="3959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2667000" y="374100"/>
            <a:ext cx="3955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Geneva" pitchFamily="126" charset="-128"/>
                <a:cs typeface="Arial" panose="020B0604020202020204" pitchFamily="34" charset="0"/>
              </a:rPr>
              <a:t>Who are the caregivers?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632460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Geneva" pitchFamily="126" charset="-128"/>
                <a:cs typeface="+mn-cs"/>
              </a:rPr>
              <a:t>6/13/17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6324600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Geneva" pitchFamily="126" charset="-128"/>
                <a:cs typeface="+mn-cs"/>
              </a:rPr>
              <a:t>Debra Lerner, MSc, PhD</a:t>
            </a:r>
          </a:p>
        </p:txBody>
      </p:sp>
    </p:spTree>
    <p:extLst>
      <p:ext uri="{BB962C8B-B14F-4D97-AF65-F5344CB8AC3E}">
        <p14:creationId xmlns:p14="http://schemas.microsoft.com/office/powerpoint/2010/main" val="374151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059" y="0"/>
            <a:ext cx="5707626" cy="764458"/>
          </a:xfrm>
        </p:spPr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How many caregivers were employed?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125549"/>
              </p:ext>
            </p:extLst>
          </p:nvPr>
        </p:nvGraphicFramePr>
        <p:xfrm>
          <a:off x="1436054" y="1143000"/>
          <a:ext cx="5870448" cy="434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3560957" y="207911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632460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Geneva" pitchFamily="126" charset="-128"/>
                <a:cs typeface="+mn-cs"/>
              </a:rPr>
              <a:t>6/13/17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6324600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Geneva" pitchFamily="126" charset="-128"/>
                <a:cs typeface="+mn-cs"/>
              </a:rPr>
              <a:t>Debra Lerner, MSc, PhD</a:t>
            </a:r>
          </a:p>
        </p:txBody>
      </p:sp>
    </p:spTree>
    <p:extLst>
      <p:ext uri="{BB962C8B-B14F-4D97-AF65-F5344CB8AC3E}">
        <p14:creationId xmlns:p14="http://schemas.microsoft.com/office/powerpoint/2010/main" val="461222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173" y="76200"/>
            <a:ext cx="7964129" cy="661219"/>
          </a:xfrm>
        </p:spPr>
        <p:txBody>
          <a:bodyPr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Where did caregivers and persons receiving care live?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728764"/>
              </p:ext>
            </p:extLst>
          </p:nvPr>
        </p:nvGraphicFramePr>
        <p:xfrm>
          <a:off x="1143000" y="1600200"/>
          <a:ext cx="6099048" cy="434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632460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Geneva" pitchFamily="126" charset="-128"/>
                <a:cs typeface="+mn-cs"/>
              </a:rPr>
              <a:t>6/13/17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6324600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Geneva" pitchFamily="126" charset="-128"/>
                <a:cs typeface="+mn-cs"/>
              </a:rPr>
              <a:t>Debra Lerner, MSc, PhD</a:t>
            </a:r>
          </a:p>
        </p:txBody>
      </p:sp>
    </p:spTree>
    <p:extLst>
      <p:ext uri="{BB962C8B-B14F-4D97-AF65-F5344CB8AC3E}">
        <p14:creationId xmlns:p14="http://schemas.microsoft.com/office/powerpoint/2010/main" val="2655417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089912914"/>
              </p:ext>
            </p:extLst>
          </p:nvPr>
        </p:nvGraphicFramePr>
        <p:xfrm>
          <a:off x="249044" y="1600200"/>
          <a:ext cx="4419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450999"/>
              </p:ext>
            </p:extLst>
          </p:nvPr>
        </p:nvGraphicFramePr>
        <p:xfrm>
          <a:off x="4495800" y="1600200"/>
          <a:ext cx="44958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00631" y="302567"/>
            <a:ext cx="4431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Geneva" pitchFamily="126" charset="-128"/>
                <a:cs typeface="Arial" panose="020B0604020202020204" pitchFamily="34" charset="0"/>
              </a:rPr>
              <a:t>Who are the care recipients?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632460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Geneva" pitchFamily="126" charset="-128"/>
                <a:cs typeface="+mn-cs"/>
              </a:rPr>
              <a:t>6/13/17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6324600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Geneva" pitchFamily="126" charset="-128"/>
                <a:cs typeface="+mn-cs"/>
              </a:rPr>
              <a:t>Debra Lerner, MSc, PhD</a:t>
            </a:r>
          </a:p>
        </p:txBody>
      </p:sp>
    </p:spTree>
    <p:extLst>
      <p:ext uri="{BB962C8B-B14F-4D97-AF65-F5344CB8AC3E}">
        <p14:creationId xmlns:p14="http://schemas.microsoft.com/office/powerpoint/2010/main" val="1913555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806450"/>
          </a:xfrm>
        </p:spPr>
        <p:txBody>
          <a:bodyPr/>
          <a:lstStyle/>
          <a:p>
            <a:pPr algn="ctr"/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How does caregiving impact work? 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Caregiver Work Limitations Questionnaire scores (N=710 employed caregivers)</a:t>
            </a:r>
          </a:p>
        </p:txBody>
      </p:sp>
      <p:graphicFrame>
        <p:nvGraphicFramePr>
          <p:cNvPr id="6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9067259"/>
              </p:ext>
            </p:extLst>
          </p:nvPr>
        </p:nvGraphicFramePr>
        <p:xfrm>
          <a:off x="2105055" y="1505309"/>
          <a:ext cx="5010090" cy="435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76338" y="1505309"/>
            <a:ext cx="584775" cy="320040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vert="vert270"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Geneva" pitchFamily="126" charset="-128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eneva" pitchFamily="126" charset="-128"/>
                <a:cs typeface="Arial" panose="020B0604020202020204" pitchFamily="34" charset="0"/>
              </a:rPr>
              <a:t>Average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eneva" pitchFamily="126" charset="-128"/>
                <a:cs typeface="Arial" panose="020B0604020202020204" pitchFamily="34" charset="0"/>
              </a:rPr>
              <a:t>% of time limited past 4 weeks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39200" y="-104265"/>
            <a:ext cx="228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Geneva" pitchFamily="126" charset="-128"/>
                <a:cs typeface="+mn-cs"/>
              </a:rPr>
              <a:t>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632460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Geneva" pitchFamily="126" charset="-128"/>
                <a:cs typeface="+mn-cs"/>
              </a:rPr>
              <a:t>6/13/17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6324600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Geneva" pitchFamily="126" charset="-128"/>
                <a:cs typeface="+mn-cs"/>
              </a:rPr>
              <a:t>Debra Lerner, MSc, PhD</a:t>
            </a:r>
          </a:p>
        </p:txBody>
      </p:sp>
    </p:spTree>
    <p:extLst>
      <p:ext uri="{BB962C8B-B14F-4D97-AF65-F5344CB8AC3E}">
        <p14:creationId xmlns:p14="http://schemas.microsoft.com/office/powerpoint/2010/main" val="3883443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72" y="298628"/>
            <a:ext cx="8984828" cy="990600"/>
          </a:xfrm>
        </p:spPr>
        <p:txBody>
          <a:bodyPr/>
          <a:lstStyle/>
          <a:p>
            <a:pPr algn="ctr"/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contributing to psychological distress among caregivers?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model we tested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8284" y="1201558"/>
            <a:ext cx="8858450" cy="5431450"/>
            <a:chOff x="152398" y="1152293"/>
            <a:chExt cx="8858450" cy="5431450"/>
          </a:xfrm>
          <a:solidFill>
            <a:srgbClr val="EC424A"/>
          </a:solidFill>
        </p:grpSpPr>
        <p:sp>
          <p:nvSpPr>
            <p:cNvPr id="12" name="Freeform 11"/>
            <p:cNvSpPr/>
            <p:nvPr/>
          </p:nvSpPr>
          <p:spPr>
            <a:xfrm>
              <a:off x="152398" y="3047999"/>
              <a:ext cx="2519102" cy="1547805"/>
            </a:xfrm>
            <a:custGeom>
              <a:avLst/>
              <a:gdLst>
                <a:gd name="connsiteX0" fmla="*/ 0 w 2594743"/>
                <a:gd name="connsiteY0" fmla="*/ 0 h 1556846"/>
                <a:gd name="connsiteX1" fmla="*/ 2594743 w 2594743"/>
                <a:gd name="connsiteY1" fmla="*/ 0 h 1556846"/>
                <a:gd name="connsiteX2" fmla="*/ 2594743 w 2594743"/>
                <a:gd name="connsiteY2" fmla="*/ 1556846 h 1556846"/>
                <a:gd name="connsiteX3" fmla="*/ 0 w 2594743"/>
                <a:gd name="connsiteY3" fmla="*/ 1556846 h 1556846"/>
                <a:gd name="connsiteX4" fmla="*/ 0 w 2594743"/>
                <a:gd name="connsiteY4" fmla="*/ 0 h 155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4743" h="1556846">
                  <a:moveTo>
                    <a:pt x="0" y="0"/>
                  </a:moveTo>
                  <a:lnTo>
                    <a:pt x="2594743" y="0"/>
                  </a:lnTo>
                  <a:lnTo>
                    <a:pt x="2594743" y="1556846"/>
                  </a:lnTo>
                  <a:lnTo>
                    <a:pt x="0" y="1556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91C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986775"/>
                <a:satOff val="7962"/>
                <a:lumOff val="1726"/>
                <a:alphaOff val="0"/>
              </a:schemeClr>
            </a:fillRef>
            <a:effectRef idx="0">
              <a:schemeClr val="accent5">
                <a:hueOff val="-1986775"/>
                <a:satOff val="7962"/>
                <a:lumOff val="172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398272" rIns="398272" bIns="398272" numCol="1" spcCol="1270" anchor="t" anchorCtr="0">
              <a:noAutofit/>
            </a:bodyPr>
            <a:lstStyle/>
            <a:p>
              <a:pPr marL="0" marR="0" lvl="0" indent="0" algn="ctr" defTabSz="2489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Work Characteristics</a:t>
              </a:r>
            </a:p>
            <a:p>
              <a:pPr marL="285750" marR="0" lvl="0" indent="-285750" algn="l" defTabSz="2489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Employed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167266" y="1152293"/>
              <a:ext cx="2519102" cy="1555046"/>
            </a:xfrm>
            <a:custGeom>
              <a:avLst/>
              <a:gdLst>
                <a:gd name="connsiteX0" fmla="*/ 0 w 2594743"/>
                <a:gd name="connsiteY0" fmla="*/ 0 h 1556846"/>
                <a:gd name="connsiteX1" fmla="*/ 2594743 w 2594743"/>
                <a:gd name="connsiteY1" fmla="*/ 0 h 1556846"/>
                <a:gd name="connsiteX2" fmla="*/ 2594743 w 2594743"/>
                <a:gd name="connsiteY2" fmla="*/ 1556846 h 1556846"/>
                <a:gd name="connsiteX3" fmla="*/ 0 w 2594743"/>
                <a:gd name="connsiteY3" fmla="*/ 1556846 h 1556846"/>
                <a:gd name="connsiteX4" fmla="*/ 0 w 2594743"/>
                <a:gd name="connsiteY4" fmla="*/ 0 h 155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4743" h="1556846">
                  <a:moveTo>
                    <a:pt x="0" y="0"/>
                  </a:moveTo>
                  <a:lnTo>
                    <a:pt x="2594743" y="0"/>
                  </a:lnTo>
                  <a:lnTo>
                    <a:pt x="2594743" y="1556846"/>
                  </a:lnTo>
                  <a:lnTo>
                    <a:pt x="0" y="155684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398272" rIns="398272" bIns="398272" numCol="1" spcCol="1270" anchor="ctr" anchorCtr="0">
              <a:noAutofit/>
            </a:bodyPr>
            <a:lstStyle/>
            <a:p>
              <a:pPr marL="0" marR="0" lvl="0" indent="0" algn="l" defTabSz="248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Individual Characteristics</a:t>
              </a:r>
            </a:p>
            <a:p>
              <a:pPr marL="285750" marR="0" lvl="0" indent="-285750" algn="l" defTabSz="248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Younger C</a:t>
              </a:r>
            </a:p>
            <a:p>
              <a:pPr marL="285750" marR="0" lvl="0" indent="-285750" algn="l" defTabSz="248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Younger CR</a:t>
              </a:r>
            </a:p>
            <a:p>
              <a:pPr marL="285750" marR="0" lvl="0" indent="-285750" algn="l" defTabSz="248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Diagnosed past 5 years</a:t>
              </a:r>
            </a:p>
            <a:p>
              <a:pPr marL="285750" marR="0" lvl="0" indent="-285750" algn="l" defTabSz="248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Health of C</a:t>
              </a:r>
            </a:p>
            <a:p>
              <a:pPr marL="285750" marR="0" lvl="0" indent="-285750" algn="l" defTabSz="248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Relationship to CR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468462" y="3006680"/>
              <a:ext cx="2641748" cy="1547805"/>
            </a:xfrm>
            <a:custGeom>
              <a:avLst/>
              <a:gdLst>
                <a:gd name="connsiteX0" fmla="*/ 0 w 2594743"/>
                <a:gd name="connsiteY0" fmla="*/ 0 h 1556846"/>
                <a:gd name="connsiteX1" fmla="*/ 2594743 w 2594743"/>
                <a:gd name="connsiteY1" fmla="*/ 0 h 1556846"/>
                <a:gd name="connsiteX2" fmla="*/ 2594743 w 2594743"/>
                <a:gd name="connsiteY2" fmla="*/ 1556846 h 1556846"/>
                <a:gd name="connsiteX3" fmla="*/ 0 w 2594743"/>
                <a:gd name="connsiteY3" fmla="*/ 1556846 h 1556846"/>
                <a:gd name="connsiteX4" fmla="*/ 0 w 2594743"/>
                <a:gd name="connsiteY4" fmla="*/ 0 h 155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4743" h="1556846">
                  <a:moveTo>
                    <a:pt x="0" y="0"/>
                  </a:moveTo>
                  <a:lnTo>
                    <a:pt x="2594743" y="0"/>
                  </a:lnTo>
                  <a:lnTo>
                    <a:pt x="2594743" y="1556846"/>
                  </a:lnTo>
                  <a:lnTo>
                    <a:pt x="0" y="1556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C46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973551"/>
                <a:satOff val="15924"/>
                <a:lumOff val="3451"/>
                <a:alphaOff val="0"/>
              </a:schemeClr>
            </a:fillRef>
            <a:effectRef idx="0">
              <a:schemeClr val="accent5">
                <a:hueOff val="-3973551"/>
                <a:satOff val="15924"/>
                <a:lumOff val="345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398272" rIns="398272" bIns="398272" numCol="1" spcCol="1270" anchor="ctr" anchorCtr="0">
              <a:noAutofit/>
            </a:bodyPr>
            <a:lstStyle/>
            <a:p>
              <a:pPr marL="0" marR="0" lvl="0" indent="0" algn="l" defTabSz="2489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Negative Cognitive Appraisals</a:t>
              </a:r>
            </a:p>
            <a:p>
              <a:pPr marL="285750" marR="0" lvl="0" indent="-285750" algn="l" defTabSz="2489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Financial burden</a:t>
              </a:r>
            </a:p>
            <a:p>
              <a:pPr marL="285750" marR="0" lvl="0" indent="-285750" algn="l" defTabSz="2489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Emotionally unrewarding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67266" y="4724510"/>
              <a:ext cx="2519102" cy="1758510"/>
            </a:xfrm>
            <a:custGeom>
              <a:avLst/>
              <a:gdLst>
                <a:gd name="connsiteX0" fmla="*/ 0 w 2594743"/>
                <a:gd name="connsiteY0" fmla="*/ 0 h 1556846"/>
                <a:gd name="connsiteX1" fmla="*/ 2594743 w 2594743"/>
                <a:gd name="connsiteY1" fmla="*/ 0 h 1556846"/>
                <a:gd name="connsiteX2" fmla="*/ 2594743 w 2594743"/>
                <a:gd name="connsiteY2" fmla="*/ 1556846 h 1556846"/>
                <a:gd name="connsiteX3" fmla="*/ 0 w 2594743"/>
                <a:gd name="connsiteY3" fmla="*/ 1556846 h 1556846"/>
                <a:gd name="connsiteX4" fmla="*/ 0 w 2594743"/>
                <a:gd name="connsiteY4" fmla="*/ 0 h 155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4743" h="1556846">
                  <a:moveTo>
                    <a:pt x="0" y="0"/>
                  </a:moveTo>
                  <a:lnTo>
                    <a:pt x="2594743" y="0"/>
                  </a:lnTo>
                  <a:lnTo>
                    <a:pt x="2594743" y="1556846"/>
                  </a:lnTo>
                  <a:lnTo>
                    <a:pt x="0" y="1556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960326"/>
                <a:satOff val="23887"/>
                <a:lumOff val="5177"/>
                <a:alphaOff val="0"/>
              </a:schemeClr>
            </a:fillRef>
            <a:effectRef idx="0">
              <a:schemeClr val="accent5">
                <a:hueOff val="-5960326"/>
                <a:satOff val="23887"/>
                <a:lumOff val="5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398272" bIns="91440" numCol="1" spcCol="1270" anchor="t" anchorCtr="0">
              <a:noAutofit/>
            </a:bodyPr>
            <a:lstStyle/>
            <a:p>
              <a:pPr marL="0" marR="0" lvl="0" indent="0" algn="l" defTabSz="2489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Caregiver Role Demands</a:t>
              </a:r>
            </a:p>
            <a:p>
              <a:pPr marL="171450" marR="0" lvl="0" indent="-171450" algn="l" defTabSz="2489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Primary C</a:t>
              </a:r>
            </a:p>
            <a:p>
              <a:pPr marL="171450" marR="0" lvl="0" indent="-171450" algn="l" defTabSz="2489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Frequent contact</a:t>
              </a:r>
            </a:p>
            <a:p>
              <a:pPr marL="171450" marR="0" lvl="0" indent="-171450" algn="l" defTabSz="2489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Provide most of the care</a:t>
              </a:r>
            </a:p>
            <a:p>
              <a:pPr marL="171450" marR="0" lvl="0" indent="-171450" algn="l" defTabSz="2489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Medication concerns</a:t>
              </a:r>
            </a:p>
            <a:p>
              <a:pPr marL="171450" marR="0" lvl="0" indent="-171450" algn="l" defTabSz="2489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Frequent ADL/IADL assistance</a:t>
              </a:r>
            </a:p>
            <a:p>
              <a:pPr marL="171450" marR="0" lvl="0" indent="-171450" algn="l" defTabSz="2489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Frequent level of supervision</a:t>
              </a:r>
            </a:p>
            <a:p>
              <a:pPr marL="171450" marR="0" lvl="0" indent="-171450" algn="l" defTabSz="2489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6592170" y="1265983"/>
              <a:ext cx="2418678" cy="5216928"/>
            </a:xfrm>
            <a:custGeom>
              <a:avLst/>
              <a:gdLst>
                <a:gd name="connsiteX0" fmla="*/ 0 w 2594743"/>
                <a:gd name="connsiteY0" fmla="*/ 0 h 3319959"/>
                <a:gd name="connsiteX1" fmla="*/ 2594743 w 2594743"/>
                <a:gd name="connsiteY1" fmla="*/ 0 h 3319959"/>
                <a:gd name="connsiteX2" fmla="*/ 2594743 w 2594743"/>
                <a:gd name="connsiteY2" fmla="*/ 3319959 h 3319959"/>
                <a:gd name="connsiteX3" fmla="*/ 0 w 2594743"/>
                <a:gd name="connsiteY3" fmla="*/ 3319959 h 3319959"/>
                <a:gd name="connsiteX4" fmla="*/ 0 w 2594743"/>
                <a:gd name="connsiteY4" fmla="*/ 0 h 331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4743" h="3319959">
                  <a:moveTo>
                    <a:pt x="0" y="0"/>
                  </a:moveTo>
                  <a:lnTo>
                    <a:pt x="2594743" y="0"/>
                  </a:lnTo>
                  <a:lnTo>
                    <a:pt x="2594743" y="3319959"/>
                  </a:lnTo>
                  <a:lnTo>
                    <a:pt x="0" y="3319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947101"/>
                <a:satOff val="31849"/>
                <a:lumOff val="6902"/>
                <a:alphaOff val="0"/>
              </a:schemeClr>
            </a:fillRef>
            <a:effectRef idx="0">
              <a:schemeClr val="accent5">
                <a:hueOff val="-7947101"/>
                <a:satOff val="31849"/>
                <a:lumOff val="690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8272" tIns="398272" rIns="398272" bIns="398272" numCol="1" spcCol="1270" anchor="ctr" anchorCtr="0">
              <a:noAutofit/>
            </a:bodyPr>
            <a:lstStyle/>
            <a:p>
              <a:pPr marL="0" marR="0" lvl="0" indent="0" algn="ctr" defTabSz="2489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Caregiver</a:t>
              </a:r>
            </a:p>
            <a:p>
              <a:pPr marL="0" marR="0" lvl="0" indent="0" algn="ctr" defTabSz="2489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Psychological</a:t>
              </a:r>
            </a:p>
            <a:p>
              <a:pPr marL="0" marR="0" lvl="0" indent="0" algn="ctr" defTabSz="2489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Distress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474039" y="4926065"/>
              <a:ext cx="2641749" cy="1657678"/>
            </a:xfrm>
            <a:custGeom>
              <a:avLst/>
              <a:gdLst>
                <a:gd name="connsiteX0" fmla="*/ 0 w 2594743"/>
                <a:gd name="connsiteY0" fmla="*/ 0 h 1556846"/>
                <a:gd name="connsiteX1" fmla="*/ 2594743 w 2594743"/>
                <a:gd name="connsiteY1" fmla="*/ 0 h 1556846"/>
                <a:gd name="connsiteX2" fmla="*/ 2594743 w 2594743"/>
                <a:gd name="connsiteY2" fmla="*/ 1556846 h 1556846"/>
                <a:gd name="connsiteX3" fmla="*/ 0 w 2594743"/>
                <a:gd name="connsiteY3" fmla="*/ 1556846 h 1556846"/>
                <a:gd name="connsiteX4" fmla="*/ 0 w 2594743"/>
                <a:gd name="connsiteY4" fmla="*/ 0 h 155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4743" h="1556846">
                  <a:moveTo>
                    <a:pt x="0" y="0"/>
                  </a:moveTo>
                  <a:lnTo>
                    <a:pt x="2594743" y="0"/>
                  </a:lnTo>
                  <a:lnTo>
                    <a:pt x="2594743" y="1556846"/>
                  </a:lnTo>
                  <a:lnTo>
                    <a:pt x="0" y="1556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398272" rIns="398272" bIns="398272" numCol="1" spcCol="1270" anchor="ctr" anchorCtr="0">
              <a:noAutofit/>
            </a:bodyPr>
            <a:lstStyle/>
            <a:p>
              <a:pPr marL="0" marR="0" lvl="0" indent="0" algn="l" defTabSz="2489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Social Support/Resources</a:t>
              </a:r>
            </a:p>
            <a:p>
              <a:pPr marL="285750" marR="0" lvl="0" indent="-285750" algn="l" defTabSz="2489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Substitute C when needed</a:t>
              </a:r>
            </a:p>
            <a:p>
              <a:pPr marL="285750" marR="0" lvl="0" indent="-285750" algn="l" defTabSz="2489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Caregiving guidance &amp; advice</a:t>
              </a:r>
            </a:p>
            <a:p>
              <a:pPr marL="285750" marR="0" lvl="0" indent="-285750" algn="l" defTabSz="2489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Lower income</a:t>
              </a: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>
            <a:off x="2652254" y="1969788"/>
            <a:ext cx="3905802" cy="92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590800" y="2895600"/>
            <a:ext cx="396725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066800" y="2895600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66800" y="2895600"/>
            <a:ext cx="0" cy="2016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029511" y="3829847"/>
            <a:ext cx="5285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029510" y="5732712"/>
            <a:ext cx="52854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708637" y="4603750"/>
            <a:ext cx="5576" cy="3465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115122" y="6532176"/>
            <a:ext cx="0" cy="2016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115122" y="6733840"/>
            <a:ext cx="66713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7786518" y="6532176"/>
            <a:ext cx="0" cy="2016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637386" y="5334000"/>
            <a:ext cx="410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048000" y="3923712"/>
            <a:ext cx="0" cy="14102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048000" y="3923712"/>
            <a:ext cx="33976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2652254" y="2362200"/>
            <a:ext cx="21085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765601" y="2362200"/>
            <a:ext cx="0" cy="735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9737" y="6541903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Geneva" pitchFamily="126" charset="-128"/>
                <a:cs typeface="+mn-cs"/>
              </a:rPr>
              <a:t>6/13/17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848600" y="6541903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Geneva" pitchFamily="126" charset="-128"/>
                <a:cs typeface="+mn-cs"/>
              </a:rPr>
              <a:t>Debra Lerner, MSc, PhD</a:t>
            </a:r>
          </a:p>
        </p:txBody>
      </p:sp>
    </p:spTree>
    <p:extLst>
      <p:ext uri="{BB962C8B-B14F-4D97-AF65-F5344CB8AC3E}">
        <p14:creationId xmlns:p14="http://schemas.microsoft.com/office/powerpoint/2010/main" val="1327267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13" y="685800"/>
            <a:ext cx="8146585" cy="225552"/>
          </a:xfrm>
        </p:spPr>
        <p:txBody>
          <a:bodyPr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Predictors of psychological distress in caregivers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does it all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562600"/>
          </a:xfrm>
        </p:spPr>
        <p:txBody>
          <a:bodyPr/>
          <a:lstStyle/>
          <a:p>
            <a:endParaRPr lang="en-US" altLang="en-US" dirty="0">
              <a:cs typeface="Arial" charset="0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72299"/>
            <a:ext cx="7959213" cy="57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632460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Geneva" pitchFamily="126" charset="-128"/>
                <a:cs typeface="+mn-cs"/>
              </a:rPr>
              <a:t>6/13/17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6324600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Geneva" pitchFamily="126" charset="-128"/>
                <a:cs typeface="+mn-cs"/>
              </a:rPr>
              <a:t>Debra Lerner, MSc, PhD</a:t>
            </a:r>
          </a:p>
        </p:txBody>
      </p:sp>
    </p:spTree>
    <p:extLst>
      <p:ext uri="{BB962C8B-B14F-4D97-AF65-F5344CB8AC3E}">
        <p14:creationId xmlns:p14="http://schemas.microsoft.com/office/powerpoint/2010/main" val="2189044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385523"/>
            <a:ext cx="8632723" cy="301752"/>
          </a:xfrm>
        </p:spPr>
        <p:txBody>
          <a:bodyPr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is the magnitude of caregiver psychological distress?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866" y="1371600"/>
            <a:ext cx="8229600" cy="4152900"/>
          </a:xfrm>
        </p:spPr>
        <p:txBody>
          <a:bodyPr/>
          <a:lstStyle/>
          <a:p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 results on the Perceived Stress Scale:</a:t>
            </a:r>
          </a:p>
          <a:p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than the US norm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than Hurricane Sandy victims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of this sample met classification of “high stress”</a:t>
            </a:r>
          </a:p>
          <a:p>
            <a:pPr>
              <a:buClrTx/>
            </a:pP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32460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mbria" panose="02040503050406030204" pitchFamily="18" charset="0"/>
              </a:rPr>
              <a:t>6/13/17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6324600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mbria" panose="02040503050406030204" pitchFamily="18" charset="0"/>
              </a:rPr>
              <a:t>Debra Lerner, MSc, PhD</a:t>
            </a:r>
          </a:p>
        </p:txBody>
      </p:sp>
    </p:spTree>
    <p:extLst>
      <p:ext uri="{BB962C8B-B14F-4D97-AF65-F5344CB8AC3E}">
        <p14:creationId xmlns:p14="http://schemas.microsoft.com/office/powerpoint/2010/main" val="771360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671" y="1371600"/>
            <a:ext cx="7826060" cy="5029200"/>
          </a:xfrm>
        </p:spPr>
        <p:txBody>
          <a:bodyPr/>
          <a:lstStyle/>
          <a:p>
            <a:r>
              <a:rPr lang="en-US" dirty="0"/>
              <a:t> 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Caregiver characteristics</a:t>
            </a:r>
          </a:p>
          <a:p>
            <a:pPr marL="800100" lvl="1" indent="-342900">
              <a:buClrTx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health problems</a:t>
            </a:r>
          </a:p>
          <a:p>
            <a:pPr>
              <a:buClrTx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Caregiving demands</a:t>
            </a:r>
          </a:p>
          <a:p>
            <a:pPr marL="800100" lvl="1" indent="-342900">
              <a:buClrTx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 assisting with ADLs/IADLs</a:t>
            </a:r>
          </a:p>
          <a:p>
            <a:pPr marL="800100" lvl="1" indent="-342900">
              <a:buClrTx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 supervision</a:t>
            </a:r>
          </a:p>
          <a:p>
            <a:pPr marL="800100" lvl="1" indent="-342900">
              <a:buClrTx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Concern with medication discontinuation</a:t>
            </a:r>
          </a:p>
          <a:p>
            <a:pPr>
              <a:buClrTx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Caregiver resources</a:t>
            </a:r>
          </a:p>
          <a:p>
            <a:pPr marL="800100" lvl="1" indent="-342900">
              <a:buClrTx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availability of social supports (including a substitute)</a:t>
            </a:r>
          </a:p>
          <a:p>
            <a:pPr>
              <a:buClrTx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Caregiver appraisals</a:t>
            </a:r>
          </a:p>
          <a:p>
            <a:pPr marL="800100" lvl="1" indent="-342900">
              <a:buClrTx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Perceived financial burden</a:t>
            </a:r>
          </a:p>
          <a:p>
            <a:pPr marL="800100" lvl="1" indent="-342900">
              <a:buClrTx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Perceived lack of rewards </a:t>
            </a:r>
          </a:p>
          <a:p>
            <a:pPr>
              <a:buClrTx/>
            </a:pP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671" y="458724"/>
            <a:ext cx="7826060" cy="352437"/>
          </a:xfrm>
        </p:spPr>
        <p:txBody>
          <a:bodyPr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is contributing the most to caregiver distress?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632460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Geneva" pitchFamily="126" charset="-128"/>
                <a:cs typeface="+mn-cs"/>
              </a:rPr>
              <a:t>6/13/17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6324600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Geneva" pitchFamily="126" charset="-128"/>
                <a:cs typeface="+mn-cs"/>
              </a:rPr>
              <a:t>Debra Lerner, MSc, PhD</a:t>
            </a:r>
          </a:p>
        </p:txBody>
      </p:sp>
    </p:spTree>
    <p:extLst>
      <p:ext uri="{BB962C8B-B14F-4D97-AF65-F5344CB8AC3E}">
        <p14:creationId xmlns:p14="http://schemas.microsoft.com/office/powerpoint/2010/main" val="1361562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219" y="124222"/>
            <a:ext cx="7886700" cy="1325563"/>
          </a:xfrm>
        </p:spPr>
        <p:txBody>
          <a:bodyPr/>
          <a:lstStyle/>
          <a:p>
            <a:r>
              <a:rPr lang="en-US" b="1" dirty="0"/>
              <a:t>Mental Health Caregiver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80219" y="1545405"/>
            <a:ext cx="4896465" cy="4825897"/>
          </a:xfrm>
        </p:spPr>
        <p:txBody>
          <a:bodyPr>
            <a:normAutofit fontScale="92500"/>
          </a:bodyPr>
          <a:lstStyle/>
          <a:p>
            <a:r>
              <a:rPr lang="en-US" dirty="0"/>
              <a:t>Unpaid help for a family member or friend with a mental illness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Emotional support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Financial management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Service access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Treatment adherence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Housing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Shopping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Meal preparation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Transportation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Paperwork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Respond to crises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056853" y="2679727"/>
            <a:ext cx="4087147" cy="87333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Essential to NAMI’s mission: Caring for the caregivers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6913"/>
          <a:stretch/>
        </p:blipFill>
        <p:spPr>
          <a:xfrm>
            <a:off x="5176684" y="3553057"/>
            <a:ext cx="3616857" cy="258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07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954" y="420624"/>
            <a:ext cx="3687097" cy="301752"/>
          </a:xfrm>
        </p:spPr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else do we know?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other variables have an impact on demands and appraisals including caregiver and care recipient age, relationship and duration of diagnosis.</a:t>
            </a:r>
          </a:p>
          <a:p>
            <a:pPr>
              <a:buClrTx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buClrTx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caregivers who have the highest levels of demands are:</a:t>
            </a:r>
          </a:p>
          <a:p>
            <a:pPr marL="800100" lvl="1" indent="-342900">
              <a:buClrTx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Spouses or partners of care recipients</a:t>
            </a:r>
          </a:p>
          <a:p>
            <a:pPr marL="800100" lvl="1" indent="-342900">
              <a:buClrTx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Relatively young parents of young care recipients </a:t>
            </a:r>
          </a:p>
          <a:p>
            <a:pPr marL="800100" lvl="1" indent="-342900">
              <a:buClrTx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Slightly older parents of slightly older adult recipients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32460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Geneva" pitchFamily="126" charset="-128"/>
                <a:cs typeface="+mn-cs"/>
              </a:rPr>
              <a:t>6/13/17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6324600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Geneva" pitchFamily="126" charset="-128"/>
                <a:cs typeface="+mn-cs"/>
              </a:rPr>
              <a:t>Debra Lerner, MSc, PhD</a:t>
            </a:r>
          </a:p>
        </p:txBody>
      </p:sp>
    </p:spTree>
    <p:extLst>
      <p:ext uri="{BB962C8B-B14F-4D97-AF65-F5344CB8AC3E}">
        <p14:creationId xmlns:p14="http://schemas.microsoft.com/office/powerpoint/2010/main" val="502869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087" y="468261"/>
            <a:ext cx="8264013" cy="435075"/>
          </a:xfrm>
        </p:spPr>
        <p:txBody>
          <a:bodyPr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Caregiver groups vary in amount of caregiving demands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Standardized Demand Index Score (Mean=0) by Caregiver Group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56527" y="1295399"/>
            <a:ext cx="5619134" cy="485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632460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mbria" panose="02040503050406030204" pitchFamily="18" charset="0"/>
              </a:rPr>
              <a:t>6/13/17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6324600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mbria" panose="02040503050406030204" pitchFamily="18" charset="0"/>
              </a:rPr>
              <a:t>Debra Lerner, MSc, PhD</a:t>
            </a:r>
          </a:p>
        </p:txBody>
      </p:sp>
    </p:spTree>
    <p:extLst>
      <p:ext uri="{BB962C8B-B14F-4D97-AF65-F5344CB8AC3E}">
        <p14:creationId xmlns:p14="http://schemas.microsoft.com/office/powerpoint/2010/main" val="364552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78" y="369887"/>
            <a:ext cx="8657488" cy="419739"/>
          </a:xfrm>
        </p:spPr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Even caregivers with relatively low demands have demands 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95948" y="1110895"/>
            <a:ext cx="5117010" cy="374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061362"/>
              </p:ext>
            </p:extLst>
          </p:nvPr>
        </p:nvGraphicFramePr>
        <p:xfrm>
          <a:off x="1380893" y="4953000"/>
          <a:ext cx="6297930" cy="1508760"/>
        </p:xfrm>
        <a:graphic>
          <a:graphicData uri="http://schemas.openxmlformats.org/drawingml/2006/table">
            <a:tbl>
              <a:tblPr firstRow="1" firstCol="1" bandRow="1"/>
              <a:tblGrid>
                <a:gridCol w="2026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</a:rPr>
                        <a:t> 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</a:rPr>
                        <a:t>Demand</a:t>
                      </a:r>
                      <a:r>
                        <a:rPr lang="en-US" sz="1100" b="1" baseline="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</a:rPr>
                        <a:t> Index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</a:rPr>
                        <a:t>Minimum Score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</a:rPr>
                        <a:t>What the minimum means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</a:rPr>
                        <a:t>Financial Burden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</a:rPr>
                        <a:t>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</a:rPr>
                        <a:t>Small to moderate financial burden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</a:rPr>
                        <a:t>ADL/IADL Assistance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</a:rPr>
                        <a:t>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</a:rPr>
                        <a:t>Performing a little bit more than once a week, not everyday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</a:rPr>
                        <a:t>Supervision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</a:rPr>
                        <a:t>Performing less than once a week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</a:rPr>
                        <a:t>Amount of Care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</a:rPr>
                        <a:t>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</a:rPr>
                        <a:t>Provide between some to most of the care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</a:rPr>
                        <a:t>Frequency of Contact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</a:rPr>
                        <a:t>Seeing several times a week but not everyday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</a:rPr>
                        <a:t>Primary Caregiver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</a:rPr>
                        <a:t>Percentage in primary caregiver role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4093" y="655320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Geneva" pitchFamily="126" charset="-128"/>
                <a:cs typeface="+mn-cs"/>
              </a:rPr>
              <a:t>6/13/17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80893" y="6553200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Geneva" pitchFamily="126" charset="-128"/>
                <a:cs typeface="+mn-cs"/>
              </a:rPr>
              <a:t>Debra Lerner, MSc, PhD</a:t>
            </a:r>
          </a:p>
        </p:txBody>
      </p:sp>
    </p:spTree>
    <p:extLst>
      <p:ext uri="{BB962C8B-B14F-4D97-AF65-F5344CB8AC3E}">
        <p14:creationId xmlns:p14="http://schemas.microsoft.com/office/powerpoint/2010/main" val="3542129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29" y="460248"/>
            <a:ext cx="8952271" cy="301752"/>
          </a:xfrm>
        </p:spPr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do these results tell us about caregivers’ unmet needs?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039" y="1282244"/>
            <a:ext cx="8249263" cy="5257800"/>
          </a:xfrm>
        </p:spPr>
        <p:txBody>
          <a:bodyPr/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average caregiver is overloaded: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pressured-physically, emotionally and financially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have an adequate safety net</a:t>
            </a: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 are needed to address contributors to distress such as: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physical and mental health promotion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approaches to helping caregivers access healthcare (e.g., technologies and tools)</a:t>
            </a:r>
            <a:r>
              <a:rPr lang="en-US" sz="2000" dirty="0">
                <a:solidFill>
                  <a:schemeClr val="tx1"/>
                </a:solidFill>
              </a:rPr>
              <a:t> 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 solutions to reducing caregiving demands (e.g., role re-engineering, skill training, helpers) without increasing the cost to caregivers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Fewer barriers to accessing information, assistance and services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defraying the costs directly and indirectly associated with caregiving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32460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Geneva" pitchFamily="126" charset="-128"/>
                <a:cs typeface="+mn-cs"/>
              </a:rPr>
              <a:t>6/13/17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6324600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Geneva" pitchFamily="126" charset="-128"/>
                <a:cs typeface="+mn-cs"/>
              </a:rPr>
              <a:t>Debra Lerner, MSc, PhD</a:t>
            </a:r>
          </a:p>
        </p:txBody>
      </p:sp>
    </p:spTree>
    <p:extLst>
      <p:ext uri="{BB962C8B-B14F-4D97-AF65-F5344CB8AC3E}">
        <p14:creationId xmlns:p14="http://schemas.microsoft.com/office/powerpoint/2010/main" val="2921795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10" y="146051"/>
            <a:ext cx="7886700" cy="1325563"/>
          </a:xfrm>
        </p:spPr>
        <p:txBody>
          <a:bodyPr/>
          <a:lstStyle/>
          <a:p>
            <a:r>
              <a:rPr lang="en-US" dirty="0"/>
              <a:t>Seize the Day:</a:t>
            </a:r>
            <a:br>
              <a:rPr lang="en-US" dirty="0"/>
            </a:br>
            <a:r>
              <a:rPr lang="en-US" b="1" dirty="0"/>
              <a:t>Policy Focus on Caregivers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87" y="1704363"/>
            <a:ext cx="8677583" cy="4663254"/>
          </a:xfrm>
        </p:spPr>
        <p:txBody>
          <a:bodyPr>
            <a:normAutofit lnSpcReduction="10000"/>
          </a:bodyPr>
          <a:lstStyle/>
          <a:p>
            <a:pPr marL="52388" lvl="1" indent="0">
              <a:buNone/>
            </a:pPr>
            <a:r>
              <a:rPr lang="en-US" sz="2800" b="1" dirty="0"/>
              <a:t>21</a:t>
            </a:r>
            <a:r>
              <a:rPr lang="en-US" sz="2800" b="1" baseline="30000" dirty="0"/>
              <a:t>st</a:t>
            </a:r>
            <a:r>
              <a:rPr lang="en-US" sz="2800" b="1" dirty="0"/>
              <a:t> Century Cures Act of 2016</a:t>
            </a:r>
          </a:p>
          <a:p>
            <a:pPr marL="509588" lvl="1" indent="-457200"/>
            <a:r>
              <a:rPr lang="en-US" dirty="0">
                <a:solidFill>
                  <a:srgbClr val="92D050"/>
                </a:solidFill>
              </a:rPr>
              <a:t>Interdepartmental Serious Mental Illness Coordinating Committee includes family caregiver &amp; peer positions</a:t>
            </a:r>
          </a:p>
          <a:p>
            <a:pPr marL="509588" lvl="1" indent="-457200"/>
            <a:r>
              <a:rPr lang="en-US" sz="2400" dirty="0">
                <a:solidFill>
                  <a:srgbClr val="92D050"/>
                </a:solidFill>
              </a:rPr>
              <a:t>Authorizes funds to train health providers, regulators, individuals and families on HIPAA</a:t>
            </a:r>
          </a:p>
          <a:p>
            <a:pPr marL="509588" lvl="1" indent="-457200"/>
            <a:r>
              <a:rPr lang="en-US" dirty="0">
                <a:solidFill>
                  <a:srgbClr val="92D050"/>
                </a:solidFill>
              </a:rPr>
              <a:t>Strengthens MH Workforce, ACT, Crisis services, CJ diversion</a:t>
            </a:r>
            <a:endParaRPr lang="en-US" sz="2400" dirty="0">
              <a:solidFill>
                <a:srgbClr val="92D050"/>
              </a:solidFill>
            </a:endParaRPr>
          </a:p>
          <a:p>
            <a:pPr marL="52388" lvl="1" indent="0">
              <a:spcBef>
                <a:spcPts val="1200"/>
              </a:spcBef>
              <a:buNone/>
            </a:pPr>
            <a:r>
              <a:rPr lang="en-US" sz="2800" b="1" dirty="0"/>
              <a:t>First Episode Psychosis</a:t>
            </a:r>
          </a:p>
          <a:p>
            <a:pPr marL="395288" lvl="1" indent="-342900"/>
            <a:r>
              <a:rPr lang="en-US" dirty="0">
                <a:solidFill>
                  <a:srgbClr val="92D050"/>
                </a:solidFill>
              </a:rPr>
              <a:t>10% of mental health block grant must go to FEP</a:t>
            </a:r>
          </a:p>
          <a:p>
            <a:pPr marL="395288" lvl="1" indent="-342900"/>
            <a:r>
              <a:rPr lang="en-US" dirty="0">
                <a:solidFill>
                  <a:srgbClr val="92D050"/>
                </a:solidFill>
              </a:rPr>
              <a:t>Coordinated Specialty Array includes Family education &amp; support</a:t>
            </a:r>
            <a:r>
              <a:rPr lang="en-US" dirty="0"/>
              <a:t> </a:t>
            </a:r>
          </a:p>
          <a:p>
            <a:pPr marL="52388" lvl="1" indent="0">
              <a:spcBef>
                <a:spcPts val="1200"/>
              </a:spcBef>
              <a:buNone/>
            </a:pPr>
            <a:r>
              <a:rPr lang="en-US" b="1" dirty="0"/>
              <a:t>CARE Act (Caregiver Advise, Record, Enable)  </a:t>
            </a:r>
          </a:p>
          <a:p>
            <a:pPr marL="395288" lvl="1" indent="-342900"/>
            <a:r>
              <a:rPr lang="en-US" dirty="0">
                <a:solidFill>
                  <a:srgbClr val="92D050"/>
                </a:solidFill>
              </a:rPr>
              <a:t>Hospitals must ask patients to designate a caregiver for follow up.  </a:t>
            </a:r>
          </a:p>
          <a:p>
            <a:pPr marL="395288" lvl="1" indent="-342900"/>
            <a:r>
              <a:rPr lang="en-US" dirty="0">
                <a:solidFill>
                  <a:srgbClr val="92D050"/>
                </a:solidFill>
              </a:rPr>
              <a:t>AARP sponsored. Now law in 36 states</a:t>
            </a:r>
          </a:p>
          <a:p>
            <a:pPr marL="509588" lvl="1" indent="-457200"/>
            <a:endParaRPr lang="en-US" sz="3200" dirty="0"/>
          </a:p>
          <a:p>
            <a:pPr marL="52388" lvl="1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0887"/>
          <a:stretch/>
        </p:blipFill>
        <p:spPr>
          <a:xfrm>
            <a:off x="7472000" y="11525"/>
            <a:ext cx="1671999" cy="187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65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878" y="30518"/>
            <a:ext cx="4712110" cy="1325563"/>
          </a:xfrm>
        </p:spPr>
        <p:txBody>
          <a:bodyPr/>
          <a:lstStyle/>
          <a:p>
            <a:r>
              <a:rPr lang="en-US" b="1" dirty="0"/>
              <a:t>Self-Care is Essential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675" y="1132401"/>
            <a:ext cx="8869312" cy="5150412"/>
          </a:xfrm>
        </p:spPr>
        <p:txBody>
          <a:bodyPr>
            <a:normAutofit lnSpcReduction="10000"/>
          </a:bodyPr>
          <a:lstStyle/>
          <a:p>
            <a:pPr marL="280988" lvl="1" indent="-222250">
              <a:spcBef>
                <a:spcPts val="1200"/>
              </a:spcBef>
            </a:pPr>
            <a:r>
              <a:rPr lang="en-US" b="1" dirty="0"/>
              <a:t>A well-functioning family is important to recovery</a:t>
            </a:r>
          </a:p>
          <a:p>
            <a:pPr marL="280988" lvl="1">
              <a:spcBef>
                <a:spcPts val="1200"/>
              </a:spcBef>
            </a:pPr>
            <a:r>
              <a:rPr lang="en-US" b="1" dirty="0"/>
              <a:t>Caregiver education &amp; Support:  NAMI leads</a:t>
            </a:r>
          </a:p>
          <a:p>
            <a:pPr marL="738188" lvl="2"/>
            <a:r>
              <a:rPr lang="en-US" dirty="0">
                <a:solidFill>
                  <a:srgbClr val="92D050"/>
                </a:solidFill>
              </a:rPr>
              <a:t>Family to Family</a:t>
            </a:r>
          </a:p>
          <a:p>
            <a:pPr marL="738188" lvl="2"/>
            <a:r>
              <a:rPr lang="en-US" dirty="0">
                <a:solidFill>
                  <a:srgbClr val="92D050"/>
                </a:solidFill>
              </a:rPr>
              <a:t>NAMI Homefront</a:t>
            </a:r>
          </a:p>
          <a:p>
            <a:pPr marL="738188" lvl="2"/>
            <a:r>
              <a:rPr lang="en-US" dirty="0">
                <a:solidFill>
                  <a:srgbClr val="92D050"/>
                </a:solidFill>
              </a:rPr>
              <a:t>NAMI Basics</a:t>
            </a:r>
          </a:p>
          <a:p>
            <a:pPr marL="738188" lvl="2"/>
            <a:r>
              <a:rPr lang="en-US" dirty="0">
                <a:solidFill>
                  <a:srgbClr val="92D050"/>
                </a:solidFill>
              </a:rPr>
              <a:t>Family Support Groups</a:t>
            </a:r>
          </a:p>
          <a:p>
            <a:pPr marL="280988" lvl="1">
              <a:spcBef>
                <a:spcPts val="1200"/>
              </a:spcBef>
            </a:pPr>
            <a:r>
              <a:rPr lang="en-US" b="1" dirty="0"/>
              <a:t>Education &amp; Training</a:t>
            </a:r>
          </a:p>
          <a:p>
            <a:pPr marL="738188" lvl="2"/>
            <a:r>
              <a:rPr lang="en-US" dirty="0">
                <a:solidFill>
                  <a:srgbClr val="92D050"/>
                </a:solidFill>
              </a:rPr>
              <a:t>Validate caregiver experience</a:t>
            </a:r>
          </a:p>
          <a:p>
            <a:pPr marL="738188" lvl="2"/>
            <a:r>
              <a:rPr lang="en-US" dirty="0">
                <a:solidFill>
                  <a:srgbClr val="92D050"/>
                </a:solidFill>
              </a:rPr>
              <a:t>Caregiver &amp; care recipient needs</a:t>
            </a:r>
          </a:p>
          <a:p>
            <a:pPr marL="738188" lvl="2"/>
            <a:r>
              <a:rPr lang="en-US" dirty="0">
                <a:solidFill>
                  <a:srgbClr val="92D050"/>
                </a:solidFill>
              </a:rPr>
              <a:t>What quality care looks like</a:t>
            </a:r>
          </a:p>
          <a:p>
            <a:pPr marL="738188" lvl="2"/>
            <a:r>
              <a:rPr lang="en-US" dirty="0">
                <a:solidFill>
                  <a:srgbClr val="92D050"/>
                </a:solidFill>
              </a:rPr>
              <a:t>Big hits to self care, how to address</a:t>
            </a:r>
          </a:p>
          <a:p>
            <a:pPr marL="738188" lvl="2"/>
            <a:r>
              <a:rPr lang="en-US" dirty="0">
                <a:solidFill>
                  <a:srgbClr val="92D050"/>
                </a:solidFill>
              </a:rPr>
              <a:t>Family coping skills</a:t>
            </a:r>
          </a:p>
          <a:p>
            <a:pPr marL="738188" lvl="2"/>
            <a:r>
              <a:rPr lang="en-US" dirty="0">
                <a:solidFill>
                  <a:srgbClr val="92D050"/>
                </a:solidFill>
              </a:rPr>
              <a:t>Principles of support</a:t>
            </a:r>
          </a:p>
          <a:p>
            <a:pPr marL="52388" lvl="1" indent="0" algn="ctr">
              <a:spcBef>
                <a:spcPts val="1200"/>
              </a:spcBef>
              <a:buNone/>
            </a:pPr>
            <a:r>
              <a:rPr lang="en-US" b="1" dirty="0"/>
              <a:t>Use these tools to regain balance in our lives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432" y="2502818"/>
            <a:ext cx="3952568" cy="263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55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92D050"/>
                </a:solidFill>
              </a:rPr>
              <a:t>Thank you!</a:t>
            </a:r>
            <a:br>
              <a:rPr lang="en-US" sz="3100" b="1" dirty="0">
                <a:solidFill>
                  <a:srgbClr val="92D050"/>
                </a:solidFill>
              </a:rPr>
            </a:br>
            <a:br>
              <a:rPr lang="en-US" sz="3100" b="1" dirty="0">
                <a:solidFill>
                  <a:srgbClr val="92D050"/>
                </a:solidFill>
              </a:rPr>
            </a:br>
            <a:r>
              <a:rPr lang="en-US" sz="7200" b="1" dirty="0"/>
              <a:t>Questions?</a:t>
            </a:r>
            <a:r>
              <a:rPr lang="en-US" b="1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812" y="4273013"/>
            <a:ext cx="5390536" cy="1825368"/>
          </a:xfrm>
        </p:spPr>
        <p:txBody>
          <a:bodyPr>
            <a:normAutofit fontScale="92500"/>
          </a:bodyPr>
          <a:lstStyle/>
          <a:p>
            <a:pPr algn="l">
              <a:defRPr/>
            </a:pPr>
            <a:r>
              <a:rPr lang="en-US" sz="1700" i="1" dirty="0">
                <a:latin typeface="Arial" panose="020B0604020202020204" pitchFamily="34" charset="0"/>
                <a:cs typeface="Arial" panose="020B0604020202020204" pitchFamily="34" charset="0"/>
              </a:rPr>
              <a:t>Debra Lerner, PhD, Tufts University School of Medicine                       </a:t>
            </a:r>
            <a:r>
              <a:rPr lang="en-US" sz="1700" i="1" u="sng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dlerner@tuftsmedicalcenter.org</a:t>
            </a:r>
            <a:r>
              <a:rPr lang="en-US" sz="17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spcBef>
                <a:spcPts val="1200"/>
              </a:spcBef>
              <a:defRPr/>
            </a:pPr>
            <a:r>
              <a:rPr lang="en-US" sz="1700" i="1" dirty="0">
                <a:latin typeface="Arial" panose="020B0604020202020204" pitchFamily="34" charset="0"/>
                <a:cs typeface="Arial" panose="020B0604020202020204" pitchFamily="34" charset="0"/>
              </a:rPr>
              <a:t>Adrienne Kennedy, MA, NAMI Austin                           </a:t>
            </a:r>
            <a:r>
              <a:rPr lang="en-US" sz="1700" i="1" u="sng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adrienne.kennedy@namiaustin.org</a:t>
            </a:r>
          </a:p>
          <a:p>
            <a:pPr algn="l">
              <a:spcBef>
                <a:spcPts val="1200"/>
              </a:spcBef>
              <a:defRPr/>
            </a:pPr>
            <a:r>
              <a:rPr lang="en-US" sz="1700" i="1" dirty="0">
                <a:latin typeface="Arial" panose="020B0604020202020204" pitchFamily="34" charset="0"/>
                <a:cs typeface="Arial" panose="020B0604020202020204" pitchFamily="34" charset="0"/>
              </a:rPr>
              <a:t>Sita Diehl, MSSW, NAMI                           </a:t>
            </a:r>
            <a:r>
              <a:rPr lang="en-US" sz="1700" i="1" u="sng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sdiehl@nami.org</a:t>
            </a:r>
          </a:p>
          <a:p>
            <a:pPr algn="l">
              <a:defRPr/>
            </a:pPr>
            <a:endParaRPr lang="en-US" sz="2000" i="1" u="sng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endParaRPr lang="en-US" sz="2000" i="1" u="sng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49" b="93619" l="6213" r="94458">
                        <a14:backgroundMark x1="47439" y1="41982" x2="47439" y2="44584"/>
                        <a14:backgroundMark x1="47439" y1="44584" x2="44584" y2="46516"/>
                        <a14:backgroundMark x1="53652" y1="43073" x2="53820" y2="46599"/>
                        <a14:backgroundMark x1="53652" y1="43577" x2="57179" y2="48531"/>
                        <a14:backgroundMark x1="53988" y1="46516" x2="56927" y2="486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6335" y="2861341"/>
            <a:ext cx="3709219" cy="399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1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084" y="120369"/>
            <a:ext cx="7886700" cy="1325563"/>
          </a:xfrm>
        </p:spPr>
        <p:txBody>
          <a:bodyPr/>
          <a:lstStyle/>
          <a:p>
            <a:r>
              <a:rPr lang="en-US" dirty="0"/>
              <a:t>It’s not just you</a:t>
            </a:r>
            <a:br>
              <a:rPr lang="en-US" dirty="0"/>
            </a:br>
            <a:r>
              <a:rPr lang="en-US" dirty="0"/>
              <a:t>Caregiving </a:t>
            </a:r>
            <a:r>
              <a:rPr lang="en-US" i="1" dirty="0"/>
              <a:t>is</a:t>
            </a:r>
            <a:r>
              <a:rPr lang="en-US" dirty="0"/>
              <a:t> a struggle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02" y="2507226"/>
            <a:ext cx="3982065" cy="287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084" y="1615057"/>
            <a:ext cx="8561439" cy="4663254"/>
          </a:xfrm>
        </p:spPr>
        <p:txBody>
          <a:bodyPr>
            <a:normAutofit/>
          </a:bodyPr>
          <a:lstStyle/>
          <a:p>
            <a:pPr marL="280988" lvl="1" indent="-222250"/>
            <a:r>
              <a:rPr lang="en-US" dirty="0"/>
              <a:t>Mental Illness = Difficult caregiving dynamic</a:t>
            </a:r>
          </a:p>
          <a:p>
            <a:pPr marL="738188" lvl="2"/>
            <a:r>
              <a:rPr lang="en-US" dirty="0">
                <a:solidFill>
                  <a:srgbClr val="92D050"/>
                </a:solidFill>
              </a:rPr>
              <a:t>Onset early in life</a:t>
            </a:r>
          </a:p>
          <a:p>
            <a:pPr marL="738188" lvl="2"/>
            <a:r>
              <a:rPr lang="en-US" dirty="0">
                <a:solidFill>
                  <a:srgbClr val="92D050"/>
                </a:solidFill>
              </a:rPr>
              <a:t>Episodic </a:t>
            </a:r>
          </a:p>
          <a:p>
            <a:pPr marL="280988" lvl="1"/>
            <a:r>
              <a:rPr lang="en-US" dirty="0"/>
              <a:t>Caregiving demands</a:t>
            </a:r>
          </a:p>
          <a:p>
            <a:pPr marL="738188" lvl="2"/>
            <a:r>
              <a:rPr lang="en-US" dirty="0">
                <a:solidFill>
                  <a:srgbClr val="92D050"/>
                </a:solidFill>
              </a:rPr>
              <a:t>Impinges on work</a:t>
            </a:r>
          </a:p>
          <a:p>
            <a:pPr marL="738188" lvl="2"/>
            <a:r>
              <a:rPr lang="en-US" dirty="0">
                <a:solidFill>
                  <a:srgbClr val="92D050"/>
                </a:solidFill>
              </a:rPr>
              <a:t>Financial consequences</a:t>
            </a:r>
          </a:p>
          <a:p>
            <a:pPr marL="738188" lvl="2"/>
            <a:r>
              <a:rPr lang="en-US" dirty="0">
                <a:solidFill>
                  <a:srgbClr val="92D050"/>
                </a:solidFill>
              </a:rPr>
              <a:t>Secondary stigma</a:t>
            </a:r>
          </a:p>
          <a:p>
            <a:pPr marL="738188" lvl="2"/>
            <a:r>
              <a:rPr lang="en-US" dirty="0">
                <a:solidFill>
                  <a:srgbClr val="92D050"/>
                </a:solidFill>
              </a:rPr>
              <a:t>Social isolation</a:t>
            </a:r>
          </a:p>
          <a:p>
            <a:pPr marL="280988" lvl="1"/>
            <a:r>
              <a:rPr lang="en-US" dirty="0"/>
              <a:t>Inadequate help</a:t>
            </a:r>
          </a:p>
          <a:p>
            <a:pPr marL="738188" lvl="2"/>
            <a:r>
              <a:rPr lang="en-US" dirty="0">
                <a:solidFill>
                  <a:srgbClr val="92D050"/>
                </a:solidFill>
              </a:rPr>
              <a:t>Navigation </a:t>
            </a:r>
          </a:p>
          <a:p>
            <a:pPr marL="738188" lvl="2"/>
            <a:r>
              <a:rPr lang="en-US" dirty="0">
                <a:solidFill>
                  <a:srgbClr val="92D050"/>
                </a:solidFill>
              </a:rPr>
              <a:t>Service access</a:t>
            </a:r>
          </a:p>
          <a:p>
            <a:pPr marL="738188" lvl="2"/>
            <a:r>
              <a:rPr lang="en-US" dirty="0">
                <a:solidFill>
                  <a:srgbClr val="92D050"/>
                </a:solidFill>
              </a:rPr>
              <a:t>Respite</a:t>
            </a:r>
          </a:p>
          <a:p>
            <a:pPr marL="280988" lvl="1"/>
            <a:r>
              <a:rPr lang="en-US" dirty="0"/>
              <a:t>Family caregivers excluded from care team</a:t>
            </a:r>
          </a:p>
          <a:p>
            <a:pPr marL="52388" lvl="1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43149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29" y="30519"/>
            <a:ext cx="8760541" cy="1119856"/>
          </a:xfrm>
        </p:spPr>
        <p:txBody>
          <a:bodyPr>
            <a:normAutofit/>
          </a:bodyPr>
          <a:lstStyle/>
          <a:p>
            <a:r>
              <a:rPr lang="en-US" sz="4100" b="1" dirty="0"/>
              <a:t>Predictable Stages of Emotional Reactions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710" y="1031616"/>
            <a:ext cx="4380003" cy="24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279" y="3451401"/>
            <a:ext cx="4402721" cy="291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30831" t="14055" r="32253" b="13888"/>
          <a:stretch/>
        </p:blipFill>
        <p:spPr>
          <a:xfrm>
            <a:off x="0" y="1031615"/>
            <a:ext cx="4862761" cy="533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68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7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73" y="2"/>
            <a:ext cx="5667515" cy="68579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770" y="32272"/>
            <a:ext cx="5145384" cy="11475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Principles of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814" y="1002890"/>
            <a:ext cx="5466428" cy="575187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We will see the individual first, not the illness.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We recognize that mental illnesses are medical illnesses that may have environmental triggers.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We understand that mental illnesses are traumatic events.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We aim for better coping skills.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We find strength in sharing experiences.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We reject stigma and do not tolerate discrimination.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We won’t judge anyone’s pain as less than our own.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We forgive ourselves and reject guilt.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We embrace humor as healthy.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We accept we cannot solve all problems.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We expect a better future in a realistic way.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We will never give up hope.</a:t>
            </a:r>
          </a:p>
          <a:p>
            <a:pPr marL="280988" lvl="1" indent="-222250">
              <a:lnSpc>
                <a:spcPct val="70000"/>
              </a:lnSpc>
              <a:spcBef>
                <a:spcPts val="1200"/>
              </a:spcBef>
            </a:pP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1" y="2109019"/>
            <a:ext cx="3840479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89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813" y="146051"/>
            <a:ext cx="8266470" cy="1325563"/>
          </a:xfrm>
        </p:spPr>
        <p:txBody>
          <a:bodyPr/>
          <a:lstStyle/>
          <a:p>
            <a:r>
              <a:rPr lang="en-US" b="1" dirty="0"/>
              <a:t>Research: </a:t>
            </a:r>
            <a:r>
              <a:rPr lang="en-US" dirty="0"/>
              <a:t>Mental Health Caregivers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88" y="1279885"/>
            <a:ext cx="8869312" cy="4663254"/>
          </a:xfrm>
        </p:spPr>
        <p:txBody>
          <a:bodyPr>
            <a:normAutofit/>
          </a:bodyPr>
          <a:lstStyle/>
          <a:p>
            <a:pPr marL="280988" lvl="1" indent="-222250">
              <a:spcBef>
                <a:spcPts val="1200"/>
              </a:spcBef>
            </a:pPr>
            <a:r>
              <a:rPr lang="en-US" dirty="0"/>
              <a:t>Hatfield (1978) Psychological costs of schizophrenia to the family</a:t>
            </a:r>
          </a:p>
          <a:p>
            <a:pPr marL="280988" lvl="1" indent="-222250">
              <a:spcBef>
                <a:spcPts val="1200"/>
              </a:spcBef>
            </a:pPr>
            <a:r>
              <a:rPr lang="en-US" dirty="0"/>
              <a:t>Cook, </a:t>
            </a:r>
            <a:r>
              <a:rPr lang="en-US" dirty="0" err="1"/>
              <a:t>Lefley</a:t>
            </a:r>
            <a:r>
              <a:rPr lang="en-US" dirty="0"/>
              <a:t>, Pickett, </a:t>
            </a:r>
            <a:r>
              <a:rPr lang="en-US" dirty="0" err="1"/>
              <a:t>Cohler</a:t>
            </a:r>
            <a:r>
              <a:rPr lang="en-US" dirty="0"/>
              <a:t>, (1994). Age and family burden among parents of offspring with severe mental illness</a:t>
            </a:r>
          </a:p>
          <a:p>
            <a:pPr marL="280988" lvl="1" indent="-222250">
              <a:spcBef>
                <a:spcPts val="1200"/>
              </a:spcBef>
            </a:pPr>
            <a:r>
              <a:rPr lang="en-US" dirty="0" err="1"/>
              <a:t>Tessler</a:t>
            </a:r>
            <a:r>
              <a:rPr lang="en-US" dirty="0"/>
              <a:t> &amp; </a:t>
            </a:r>
            <a:r>
              <a:rPr lang="en-US" dirty="0" err="1"/>
              <a:t>Gamache</a:t>
            </a:r>
            <a:r>
              <a:rPr lang="en-US" dirty="0"/>
              <a:t> (1994) Instruments Measuring Family or Caregiver Burden in Severe Mental Illness</a:t>
            </a:r>
          </a:p>
          <a:p>
            <a:pPr marL="280988" lvl="1" indent="-222250">
              <a:spcBef>
                <a:spcPts val="1200"/>
              </a:spcBef>
            </a:pPr>
            <a:r>
              <a:rPr lang="en-US" dirty="0"/>
              <a:t>Dixon et al (2011) Outcomes of a Randomized Study of a Peer-Taught Family-to-Family Education Program for Mental Illness</a:t>
            </a:r>
          </a:p>
          <a:p>
            <a:pPr marL="280988" lvl="1">
              <a:spcBef>
                <a:spcPts val="1200"/>
              </a:spcBef>
            </a:pPr>
            <a:r>
              <a:rPr lang="en-US" dirty="0"/>
              <a:t>Hunt, Greene, Whiting (2016) Pins &amp; Needles: Caregivers of adults with mental illness</a:t>
            </a:r>
          </a:p>
          <a:p>
            <a:pPr marL="52388" lvl="1" indent="0">
              <a:buNone/>
            </a:pP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265" y="4848119"/>
            <a:ext cx="2109018" cy="140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12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76200"/>
            <a:ext cx="9144000" cy="5181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Caring for the Caregiver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Debra Lerner, MSc, PhD, Director, Program on Health, Work and Productivity</a:t>
            </a:r>
          </a:p>
          <a:p>
            <a:pPr marL="4572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Professor of Medicine and Psychiatry, Tufts University School of Medicine and 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Sackler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School of Graduate Biomedical Sciences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425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131" y="1371600"/>
            <a:ext cx="8229600" cy="4800600"/>
          </a:xfrm>
        </p:spPr>
        <p:txBody>
          <a:bodyPr/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survey of informal caregivers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Sponsored by Janssen Scientific, LLC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Recruitment ads posted by NAMI National, NAMI MA, Ms. Jeanne Phillips (Dear Abby), Mental Health America, National Psychosis Prevention Council, Schizophrenia and Related Disorders Alliance of America, </a:t>
            </a:r>
            <a:r>
              <a:rPr lang="en-US" alt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reddit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Caregiver Chat Group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collaborators</a:t>
            </a:r>
          </a:p>
          <a:p>
            <a:pPr marL="800100" lvl="1" indent="-342900">
              <a:buClrTx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 Rogers, PhD</a:t>
            </a:r>
          </a:p>
          <a:p>
            <a:pPr marL="800100" lvl="1" indent="-342900">
              <a:buClrTx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Hong Chang, PhD</a:t>
            </a:r>
          </a:p>
          <a:p>
            <a:pPr marL="800100" lvl="1" indent="-342900">
              <a:buClrTx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Mercedes Lyson, PhD</a:t>
            </a:r>
          </a:p>
          <a:p>
            <a:pPr marL="800100" lvl="1" indent="-342900">
              <a:buClrTx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Carmela J. Benson, MSc</a:t>
            </a:r>
          </a:p>
          <a:p>
            <a:pPr marL="800100" lvl="1" indent="-342900">
              <a:buClrTx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Lisa Dixon, MD</a:t>
            </a:r>
          </a:p>
          <a:p>
            <a:pPr marL="800100" lvl="1" indent="-342900">
              <a:buClrTx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Adler, MD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  <a:cs typeface="Arial" charset="0"/>
            </a:endParaRP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9131" y="-533400"/>
            <a:ext cx="8229600" cy="1520952"/>
          </a:xfrm>
        </p:spPr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2015 Population-based survey of caregivers of persons with schizophrenia and/or schizoaffective disorder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32460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Geneva" pitchFamily="126" charset="-128"/>
                <a:cs typeface="+mn-cs"/>
              </a:rPr>
              <a:t>6/13/17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6324600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Geneva" pitchFamily="126" charset="-128"/>
                <a:cs typeface="+mn-cs"/>
              </a:rPr>
              <a:t>Debra Lerner, MSc, PhD</a:t>
            </a:r>
          </a:p>
        </p:txBody>
      </p:sp>
    </p:spTree>
    <p:extLst>
      <p:ext uri="{BB962C8B-B14F-4D97-AF65-F5344CB8AC3E}">
        <p14:creationId xmlns:p14="http://schemas.microsoft.com/office/powerpoint/2010/main" val="389821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2667000" y="304800"/>
            <a:ext cx="4618703" cy="72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Geneva" pitchFamily="126" charset="-128"/>
                <a:cs typeface="+mn-cs"/>
              </a:rPr>
              <a:t>Who is an informal caregiver?</a:t>
            </a:r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191729" y="1295400"/>
            <a:ext cx="873104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4488" indent="-3444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2573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8288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23241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8194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3276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7338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4191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648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Geneva" pitchFamily="126" charset="-128"/>
                <a:cs typeface="+mn-cs"/>
              </a:rPr>
              <a:t>You are a caregiver, if all of the following statements are true:</a:t>
            </a:r>
          </a:p>
          <a:p>
            <a:pPr marL="344488" marR="0" lvl="0" indent="-3444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Geneva" pitchFamily="126" charset="-128"/>
                <a:cs typeface="+mn-cs"/>
              </a:rPr>
              <a:t>At anytime in the past year you provided unpaid help, or arranged for help, to a relative or friend with an illness or disability that left the person unable to do some things for him/herself, or who needed assistance due to getting older. </a:t>
            </a:r>
          </a:p>
          <a:p>
            <a:pPr marL="344488" marR="0" lvl="0" indent="-3444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Geneva" pitchFamily="126" charset="-128"/>
                <a:cs typeface="+mn-cs"/>
              </a:rPr>
              <a:t>The kind of help involved assistance with household chores, finances, personal or medical needs.</a:t>
            </a:r>
          </a:p>
          <a:p>
            <a:pPr marL="344488" marR="0" lvl="0" indent="-3444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Geneva" pitchFamily="126" charset="-128"/>
                <a:cs typeface="+mn-cs"/>
              </a:rPr>
              <a:t>The person who needed help lived in his or her own home, in your home or another caregiver’s home or in another place such as a nursing home.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32460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Geneva" pitchFamily="126" charset="-128"/>
                <a:cs typeface="+mn-cs"/>
              </a:rPr>
              <a:t>6/13/17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6324600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Geneva" pitchFamily="126" charset="-128"/>
                <a:cs typeface="+mn-cs"/>
              </a:rPr>
              <a:t>Debra Lerner, MSc, PhD</a:t>
            </a:r>
          </a:p>
        </p:txBody>
      </p:sp>
    </p:spTree>
    <p:extLst>
      <p:ext uri="{BB962C8B-B14F-4D97-AF65-F5344CB8AC3E}">
        <p14:creationId xmlns:p14="http://schemas.microsoft.com/office/powerpoint/2010/main" val="951132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1_Office Theme">
  <a:themeElements>
    <a:clrScheme name="TMC Theme">
      <a:dk1>
        <a:sysClr val="windowText" lastClr="000000"/>
      </a:dk1>
      <a:lt1>
        <a:sysClr val="window" lastClr="FFFFFF"/>
      </a:lt1>
      <a:dk2>
        <a:srgbClr val="4A90CE"/>
      </a:dk2>
      <a:lt2>
        <a:srgbClr val="183A68"/>
      </a:lt2>
      <a:accent1>
        <a:srgbClr val="FFFFFF"/>
      </a:accent1>
      <a:accent2>
        <a:srgbClr val="808080"/>
      </a:accent2>
      <a:accent3>
        <a:srgbClr val="2B4464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MC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594</TotalTime>
  <Words>1274</Words>
  <Application>Microsoft Office PowerPoint</Application>
  <PresentationFormat>On-screen Show (4:3)</PresentationFormat>
  <Paragraphs>308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Courier New</vt:lpstr>
      <vt:lpstr>Geneva</vt:lpstr>
      <vt:lpstr>Office Theme</vt:lpstr>
      <vt:lpstr>1_Office Theme</vt:lpstr>
      <vt:lpstr>Caring for the Caregiver</vt:lpstr>
      <vt:lpstr>Mental Health Caregiver</vt:lpstr>
      <vt:lpstr>It’s not just you Caregiving is a struggle</vt:lpstr>
      <vt:lpstr>Predictable Stages of Emotional Reactions</vt:lpstr>
      <vt:lpstr>Principles of Support</vt:lpstr>
      <vt:lpstr>Research: Mental Health Caregivers</vt:lpstr>
      <vt:lpstr>PowerPoint Presentation</vt:lpstr>
      <vt:lpstr>2015 Population-based survey of caregivers of persons with schizophrenia and/or schizoaffective disorder </vt:lpstr>
      <vt:lpstr>PowerPoint Presentation</vt:lpstr>
      <vt:lpstr>PowerPoint Presentation</vt:lpstr>
      <vt:lpstr>PowerPoint Presentation</vt:lpstr>
      <vt:lpstr>How many caregivers were employed?</vt:lpstr>
      <vt:lpstr>Where did caregivers and persons receiving care live?</vt:lpstr>
      <vt:lpstr>PowerPoint Presentation</vt:lpstr>
      <vt:lpstr>   How does caregiving impact work?  Caregiver Work Limitations Questionnaire scores (N=710 employed caregivers)</vt:lpstr>
      <vt:lpstr>                     What is contributing to psychological distress among caregivers? The model we tested </vt:lpstr>
      <vt:lpstr>Predictors of psychological distress in caregivers  What does it all mean?</vt:lpstr>
      <vt:lpstr>What is the magnitude of caregiver psychological distress?</vt:lpstr>
      <vt:lpstr>What is contributing the most to caregiver distress?</vt:lpstr>
      <vt:lpstr>What else do we know?</vt:lpstr>
      <vt:lpstr>Caregiver groups vary in amount of caregiving demands Standardized Demand Index Score (Mean=0) by Caregiver Group</vt:lpstr>
      <vt:lpstr>Even caregivers with relatively low demands have demands </vt:lpstr>
      <vt:lpstr>What do these results tell us about caregivers’ unmet needs?</vt:lpstr>
      <vt:lpstr>Seize the Day: Policy Focus on Caregivers</vt:lpstr>
      <vt:lpstr>Self-Care is Essential</vt:lpstr>
      <vt:lpstr>Thank you!  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Lemon</dc:creator>
  <cp:lastModifiedBy>Dawn Brown</cp:lastModifiedBy>
  <cp:revision>48</cp:revision>
  <dcterms:created xsi:type="dcterms:W3CDTF">2016-04-19T21:18:15Z</dcterms:created>
  <dcterms:modified xsi:type="dcterms:W3CDTF">2017-07-11T19:51:27Z</dcterms:modified>
</cp:coreProperties>
</file>