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82242" y="-1701"/>
            <a:ext cx="5779515" cy="1301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768095"/>
            <a:ext cx="9143999" cy="53218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8359" y="-1701"/>
            <a:ext cx="7447280" cy="1301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382648"/>
            <a:ext cx="7728915" cy="4032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145" y="1219326"/>
            <a:ext cx="8580755" cy="2160270"/>
          </a:xfrm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705"/>
              </a:spcBef>
              <a:tabLst>
                <a:tab pos="4507865" algn="l"/>
              </a:tabLst>
            </a:pPr>
            <a:r>
              <a:rPr dirty="0" sz="5000" spc="-275"/>
              <a:t>Fighting </a:t>
            </a:r>
            <a:r>
              <a:rPr dirty="0" sz="5000" spc="-270"/>
              <a:t>Stigma </a:t>
            </a:r>
            <a:r>
              <a:rPr dirty="0" sz="5000" spc="-229"/>
              <a:t>in </a:t>
            </a:r>
            <a:r>
              <a:rPr dirty="0" sz="5000" spc="-250"/>
              <a:t>Schools:</a:t>
            </a:r>
            <a:r>
              <a:rPr dirty="0" sz="5000" spc="-1100"/>
              <a:t> </a:t>
            </a:r>
            <a:r>
              <a:rPr dirty="0" sz="5000" spc="-355"/>
              <a:t>Testing  </a:t>
            </a:r>
            <a:r>
              <a:rPr dirty="0" sz="5000" spc="-105">
                <a:latin typeface="Arial"/>
                <a:cs typeface="Arial"/>
              </a:rPr>
              <a:t>the</a:t>
            </a:r>
            <a:r>
              <a:rPr dirty="0" sz="5000" spc="-315">
                <a:latin typeface="Arial"/>
                <a:cs typeface="Arial"/>
              </a:rPr>
              <a:t> </a:t>
            </a:r>
            <a:r>
              <a:rPr dirty="0" sz="5000" spc="-330">
                <a:latin typeface="Arial"/>
                <a:cs typeface="Arial"/>
              </a:rPr>
              <a:t>Effectiveness	</a:t>
            </a:r>
            <a:r>
              <a:rPr dirty="0" sz="5000" spc="-55">
                <a:latin typeface="Arial"/>
                <a:cs typeface="Arial"/>
              </a:rPr>
              <a:t>of </a:t>
            </a:r>
            <a:r>
              <a:rPr dirty="0" sz="5000" spc="-345">
                <a:latin typeface="Arial"/>
                <a:cs typeface="Arial"/>
              </a:rPr>
              <a:t>NAMI’s  </a:t>
            </a:r>
            <a:r>
              <a:rPr dirty="0" sz="5000" spc="-229"/>
              <a:t>Ending </a:t>
            </a:r>
            <a:r>
              <a:rPr dirty="0" sz="5000" spc="-265"/>
              <a:t>the </a:t>
            </a:r>
            <a:r>
              <a:rPr dirty="0" sz="5000" spc="-290"/>
              <a:t>Silence</a:t>
            </a:r>
            <a:r>
              <a:rPr dirty="0" sz="5000" spc="-940"/>
              <a:t> </a:t>
            </a:r>
            <a:r>
              <a:rPr dirty="0" sz="5000" spc="-285"/>
              <a:t>Presentation</a:t>
            </a:r>
            <a:endParaRPr sz="5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2845" y="3871721"/>
            <a:ext cx="5380990" cy="1245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8175">
              <a:lnSpc>
                <a:spcPct val="100000"/>
              </a:lnSpc>
              <a:spcBef>
                <a:spcPts val="100"/>
              </a:spcBef>
            </a:pP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Otto Wahl,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Ph.D., University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Hartford 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Corrie Thompson,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M.A.,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Doctoral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Practicum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Student</a:t>
            </a:r>
            <a:endParaRPr sz="2000">
              <a:latin typeface="Carlito"/>
              <a:cs typeface="Carlito"/>
            </a:endParaRPr>
          </a:p>
          <a:p>
            <a:pPr marL="573405">
              <a:lnSpc>
                <a:spcPct val="100000"/>
              </a:lnSpc>
            </a:pP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Syeda </a:t>
            </a:r>
            <a:r>
              <a:rPr dirty="0" sz="2000" spc="-25">
                <a:solidFill>
                  <a:srgbClr val="FFFFFF"/>
                </a:solidFill>
                <a:latin typeface="Carlito"/>
                <a:cs typeface="Carlito"/>
              </a:rPr>
              <a:t>Younus,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ETS </a:t>
            </a:r>
            <a:r>
              <a:rPr dirty="0" sz="2000" spc="-30">
                <a:solidFill>
                  <a:srgbClr val="FFFFFF"/>
                </a:solidFill>
                <a:latin typeface="Carlito"/>
                <a:cs typeface="Carlito"/>
              </a:rPr>
              <a:t>Young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Adult</a:t>
            </a:r>
            <a:r>
              <a:rPr dirty="0" sz="2000" spc="-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Presenter</a:t>
            </a:r>
            <a:endParaRPr sz="2000">
              <a:latin typeface="Carlito"/>
              <a:cs typeface="Carlito"/>
            </a:endParaRPr>
          </a:p>
          <a:p>
            <a:pPr marL="441959">
              <a:lnSpc>
                <a:spcPct val="100000"/>
              </a:lnSpc>
            </a:pP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Jennifer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Rothman, 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Program </a:t>
            </a:r>
            <a:r>
              <a:rPr dirty="0" sz="2000" spc="-20">
                <a:solidFill>
                  <a:srgbClr val="FFFFFF"/>
                </a:solidFill>
                <a:latin typeface="Carlito"/>
                <a:cs typeface="Carlito"/>
              </a:rPr>
              <a:t>Manager,</a:t>
            </a:r>
            <a:r>
              <a:rPr dirty="0" sz="2000" spc="-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NAMI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900" y="300608"/>
            <a:ext cx="555180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60">
                <a:latin typeface="Arial"/>
                <a:cs typeface="Arial"/>
              </a:rPr>
              <a:t>Research </a:t>
            </a:r>
            <a:r>
              <a:rPr dirty="0" spc="-305">
                <a:latin typeface="Arial"/>
                <a:cs typeface="Arial"/>
              </a:rPr>
              <a:t>Design</a:t>
            </a:r>
            <a:r>
              <a:rPr dirty="0" spc="-165">
                <a:latin typeface="Arial"/>
                <a:cs typeface="Arial"/>
              </a:rPr>
              <a:t> </a:t>
            </a:r>
            <a:r>
              <a:rPr dirty="0" spc="-130">
                <a:latin typeface="Arial"/>
                <a:cs typeface="Arial"/>
              </a:rPr>
              <a:t>(cont’d)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59788"/>
            <a:ext cx="7266940" cy="40005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ts val="297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Demographic</a:t>
            </a:r>
            <a:r>
              <a:rPr dirty="0" sz="2600" spc="-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questionnaire</a:t>
            </a:r>
            <a:endParaRPr sz="2600">
              <a:latin typeface="Carlito"/>
              <a:cs typeface="Carlito"/>
            </a:endParaRPr>
          </a:p>
          <a:p>
            <a:pPr lvl="1" marL="697865" indent="-228600">
              <a:lnSpc>
                <a:spcPts val="249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35">
                <a:solidFill>
                  <a:srgbClr val="FFFFFF"/>
                </a:solidFill>
                <a:latin typeface="Carlito"/>
                <a:cs typeface="Carlito"/>
              </a:rPr>
              <a:t>Gender,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age,</a:t>
            </a:r>
            <a:r>
              <a:rPr dirty="0" sz="2200" spc="5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ethnicity</a:t>
            </a:r>
            <a:endParaRPr sz="2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"/>
              <a:buChar char="•"/>
            </a:pPr>
            <a:endParaRPr sz="2650">
              <a:latin typeface="Carlito"/>
              <a:cs typeface="Carlito"/>
            </a:endParaRPr>
          </a:p>
          <a:p>
            <a:pPr marL="241300" indent="-228600">
              <a:lnSpc>
                <a:spcPts val="298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FFFFFF"/>
                </a:solidFill>
                <a:latin typeface="Carlito"/>
                <a:cs typeface="Carlito"/>
              </a:rPr>
              <a:t>12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item</a:t>
            </a:r>
            <a:r>
              <a:rPr dirty="0" sz="2600" spc="-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questionnaire</a:t>
            </a:r>
            <a:endParaRPr sz="2600">
              <a:latin typeface="Carlito"/>
              <a:cs typeface="Carlito"/>
            </a:endParaRPr>
          </a:p>
          <a:p>
            <a:pPr lvl="1" marL="697865" marR="10160" indent="-228600">
              <a:lnSpc>
                <a:spcPct val="70000"/>
              </a:lnSpc>
              <a:spcBef>
                <a:spcPts val="650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Intended </a:t>
            </a:r>
            <a:r>
              <a:rPr dirty="0" sz="2200" spc="-2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assess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knowledge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attitudes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about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mental 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health</a:t>
            </a:r>
            <a:endParaRPr sz="2200">
              <a:latin typeface="Carlito"/>
              <a:cs typeface="Carlito"/>
            </a:endParaRPr>
          </a:p>
          <a:p>
            <a:pPr lvl="1" marL="697865" indent="-228600">
              <a:lnSpc>
                <a:spcPts val="194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Completed </a:t>
            </a:r>
            <a:r>
              <a:rPr dirty="0" sz="2200" spc="-20">
                <a:solidFill>
                  <a:srgbClr val="FFFFFF"/>
                </a:solidFill>
                <a:latin typeface="Carlito"/>
                <a:cs typeface="Carlito"/>
              </a:rPr>
              <a:t>before,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immediately </a:t>
            </a:r>
            <a:r>
              <a:rPr dirty="0" sz="2200" spc="-45">
                <a:solidFill>
                  <a:srgbClr val="FFFFFF"/>
                </a:solidFill>
                <a:latin typeface="Carlito"/>
                <a:cs typeface="Carlito"/>
              </a:rPr>
              <a:t>after,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and 4-6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weeks</a:t>
            </a:r>
            <a:r>
              <a:rPr dirty="0" sz="2200" spc="2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after</a:t>
            </a:r>
            <a:endParaRPr sz="2200">
              <a:latin typeface="Carlito"/>
              <a:cs typeface="Carlito"/>
            </a:endParaRPr>
          </a:p>
          <a:p>
            <a:pPr marL="697865">
              <a:lnSpc>
                <a:spcPts val="2245"/>
              </a:lnSpc>
            </a:pP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presentation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50">
              <a:latin typeface="Carlito"/>
              <a:cs typeface="Carlito"/>
            </a:endParaRPr>
          </a:p>
          <a:p>
            <a:pPr marL="241300" indent="-228600">
              <a:lnSpc>
                <a:spcPts val="298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Fidelity</a:t>
            </a:r>
            <a:r>
              <a:rPr dirty="0" sz="26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assessment</a:t>
            </a:r>
            <a:endParaRPr sz="2600">
              <a:latin typeface="Carlito"/>
              <a:cs typeface="Carlito"/>
            </a:endParaRPr>
          </a:p>
          <a:p>
            <a:pPr lvl="1" marL="697865" indent="-228600">
              <a:lnSpc>
                <a:spcPts val="235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Checklist </a:t>
            </a:r>
            <a:r>
              <a:rPr dirty="0" sz="2200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important elements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of the</a:t>
            </a:r>
            <a:r>
              <a:rPr dirty="0" sz="2200" spc="8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presentation</a:t>
            </a:r>
            <a:endParaRPr sz="2200">
              <a:latin typeface="Carlito"/>
              <a:cs typeface="Carlito"/>
            </a:endParaRPr>
          </a:p>
          <a:p>
            <a:pPr lvl="1" marL="697865" indent="-228600">
              <a:lnSpc>
                <a:spcPts val="249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Completed by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r>
              <a:rPr dirty="0" sz="2200" spc="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non-presenter</a:t>
            </a:r>
            <a:endParaRPr sz="2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1569720" marR="5080" indent="-1557655">
              <a:lnSpc>
                <a:spcPts val="4750"/>
              </a:lnSpc>
              <a:spcBef>
                <a:spcPts val="705"/>
              </a:spcBef>
            </a:pPr>
            <a:r>
              <a:rPr dirty="0" spc="-245"/>
              <a:t>Characteristics </a:t>
            </a:r>
            <a:r>
              <a:rPr dirty="0" spc="-190"/>
              <a:t>of</a:t>
            </a:r>
            <a:r>
              <a:rPr dirty="0" spc="-459"/>
              <a:t> </a:t>
            </a:r>
            <a:r>
              <a:rPr dirty="0" spc="-200"/>
              <a:t>Student  </a:t>
            </a:r>
            <a:r>
              <a:rPr dirty="0" spc="-240"/>
              <a:t>Participants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41777" y="1756613"/>
            <a:ext cx="406146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8330" algn="l"/>
              </a:tabLst>
            </a:pP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530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ETS	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402</a:t>
            </a:r>
            <a:r>
              <a:rPr dirty="0" sz="3600" spc="-6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Control</a:t>
            </a:r>
            <a:endParaRPr sz="3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4508" y="2951988"/>
            <a:ext cx="4021836" cy="2784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416552" y="2951988"/>
            <a:ext cx="4655820" cy="28498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433" y="300608"/>
            <a:ext cx="575500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Questionnaire </a:t>
            </a:r>
            <a:r>
              <a:rPr dirty="0" spc="-175"/>
              <a:t>and</a:t>
            </a:r>
            <a:r>
              <a:rPr dirty="0" spc="-585"/>
              <a:t> </a:t>
            </a:r>
            <a:r>
              <a:rPr dirty="0" spc="-185"/>
              <a:t>Scores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88745"/>
            <a:ext cx="7315834" cy="40963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ts val="3115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FFFFFF"/>
                </a:solidFill>
                <a:latin typeface="Carlito"/>
                <a:cs typeface="Carlito"/>
              </a:rPr>
              <a:t>12</a:t>
            </a:r>
            <a:r>
              <a:rPr dirty="0" sz="26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 spc="-15">
                <a:solidFill>
                  <a:srgbClr val="FFFFFF"/>
                </a:solidFill>
                <a:latin typeface="Carlito"/>
                <a:cs typeface="Carlito"/>
              </a:rPr>
              <a:t>items/statements</a:t>
            </a:r>
            <a:endParaRPr sz="2600">
              <a:latin typeface="Carlito"/>
              <a:cs typeface="Carlito"/>
            </a:endParaRPr>
          </a:p>
          <a:p>
            <a:pPr lvl="1" marL="697865" indent="-228600">
              <a:lnSpc>
                <a:spcPts val="237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Rated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on a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5-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dirty="0" sz="2200" spc="-145">
                <a:solidFill>
                  <a:srgbClr val="FFFFFF"/>
                </a:solidFill>
                <a:latin typeface="Arial"/>
                <a:cs typeface="Arial"/>
              </a:rPr>
              <a:t>scale </a:t>
            </a:r>
            <a:r>
              <a:rPr dirty="0" sz="2200" spc="-25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dirty="0" sz="2200" spc="-70">
                <a:solidFill>
                  <a:srgbClr val="FFFFFF"/>
                </a:solidFill>
                <a:latin typeface="Arial"/>
                <a:cs typeface="Arial"/>
              </a:rPr>
              <a:t>“Strongly </a:t>
            </a:r>
            <a:r>
              <a:rPr dirty="0" sz="2200" spc="-100">
                <a:solidFill>
                  <a:srgbClr val="FFFFFF"/>
                </a:solidFill>
                <a:latin typeface="Arial"/>
                <a:cs typeface="Arial"/>
              </a:rPr>
              <a:t>Disagree”</a:t>
            </a:r>
            <a:r>
              <a:rPr dirty="0" sz="2200" spc="-2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10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2200">
              <a:latin typeface="Arial"/>
              <a:cs typeface="Arial"/>
            </a:endParaRPr>
          </a:p>
          <a:p>
            <a:pPr marL="697865">
              <a:lnSpc>
                <a:spcPts val="2375"/>
              </a:lnSpc>
            </a:pPr>
            <a:r>
              <a:rPr dirty="0" sz="2200" spc="-70">
                <a:solidFill>
                  <a:srgbClr val="FFFFFF"/>
                </a:solidFill>
                <a:latin typeface="Arial"/>
                <a:cs typeface="Arial"/>
              </a:rPr>
              <a:t>“Strongly</a:t>
            </a:r>
            <a:r>
              <a:rPr dirty="0" sz="2200" spc="-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75">
                <a:solidFill>
                  <a:srgbClr val="FFFFFF"/>
                </a:solidFill>
                <a:latin typeface="Arial"/>
                <a:cs typeface="Arial"/>
              </a:rPr>
              <a:t>Agree”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Arial"/>
              <a:cs typeface="Arial"/>
            </a:endParaRPr>
          </a:p>
          <a:p>
            <a:pPr marL="241300" marR="5080" indent="-228600">
              <a:lnSpc>
                <a:spcPct val="80000"/>
              </a:lnSpc>
              <a:spcBef>
                <a:spcPts val="19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Items </a:t>
            </a:r>
            <a:r>
              <a:rPr dirty="0" sz="2600" spc="-15">
                <a:solidFill>
                  <a:srgbClr val="FFFFFF"/>
                </a:solidFill>
                <a:latin typeface="Carlito"/>
                <a:cs typeface="Carlito"/>
              </a:rPr>
              <a:t>scored </a:t>
            </a: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from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1-5 so that HIGHER </a:t>
            </a: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SCORES  </a:t>
            </a:r>
            <a:r>
              <a:rPr dirty="0" sz="2600" spc="-25">
                <a:solidFill>
                  <a:srgbClr val="FFFFFF"/>
                </a:solidFill>
                <a:latin typeface="Carlito"/>
                <a:cs typeface="Carlito"/>
              </a:rPr>
              <a:t>INDICATE </a:t>
            </a:r>
            <a:r>
              <a:rPr dirty="0" sz="2600" spc="5">
                <a:solidFill>
                  <a:srgbClr val="FFFFFF"/>
                </a:solidFill>
                <a:latin typeface="Carlito"/>
                <a:cs typeface="Carlito"/>
              </a:rPr>
              <a:t>BETTER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KNOWLEDGE </a:t>
            </a:r>
            <a:r>
              <a:rPr dirty="0" sz="2600">
                <a:solidFill>
                  <a:srgbClr val="FFFFFF"/>
                </a:solidFill>
                <a:latin typeface="Carlito"/>
                <a:cs typeface="Carlito"/>
              </a:rPr>
              <a:t>AND MORE</a:t>
            </a:r>
            <a:r>
              <a:rPr dirty="0" sz="2600" spc="-10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>
                <a:solidFill>
                  <a:srgbClr val="FFFFFF"/>
                </a:solidFill>
                <a:latin typeface="Carlito"/>
                <a:cs typeface="Carlito"/>
              </a:rPr>
              <a:t>POSITIVE  </a:t>
            </a:r>
            <a:r>
              <a:rPr dirty="0" sz="2600" spc="-25">
                <a:solidFill>
                  <a:srgbClr val="FFFFFF"/>
                </a:solidFill>
                <a:latin typeface="Carlito"/>
                <a:cs typeface="Carlito"/>
              </a:rPr>
              <a:t>ATTITUDES</a:t>
            </a:r>
            <a:endParaRPr sz="2600">
              <a:latin typeface="Carlito"/>
              <a:cs typeface="Carlito"/>
            </a:endParaRPr>
          </a:p>
          <a:p>
            <a:pPr lvl="1" marL="697865" indent="-228600">
              <a:lnSpc>
                <a:spcPts val="262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seven items, Strongly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Disagree = </a:t>
            </a:r>
            <a:r>
              <a:rPr dirty="0" sz="2200">
                <a:solidFill>
                  <a:srgbClr val="FFFFFF"/>
                </a:solidFill>
                <a:latin typeface="Carlito"/>
                <a:cs typeface="Carlito"/>
              </a:rPr>
              <a:t>1,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Disagree = 2,</a:t>
            </a:r>
            <a:r>
              <a:rPr dirty="0" sz="22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etc.</a:t>
            </a:r>
            <a:endParaRPr sz="2200">
              <a:latin typeface="Carlito"/>
              <a:cs typeface="Carlito"/>
            </a:endParaRPr>
          </a:p>
          <a:p>
            <a:pPr lvl="1" marL="697865" indent="-228600">
              <a:lnSpc>
                <a:spcPts val="263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For five </a:t>
            </a:r>
            <a:r>
              <a:rPr dirty="0" sz="2200" spc="-10">
                <a:solidFill>
                  <a:srgbClr val="FFFFFF"/>
                </a:solidFill>
                <a:latin typeface="Carlito"/>
                <a:cs typeface="Carlito"/>
              </a:rPr>
              <a:t>items, Strongly </a:t>
            </a:r>
            <a:r>
              <a:rPr dirty="0" sz="2200" spc="-5">
                <a:solidFill>
                  <a:srgbClr val="FFFFFF"/>
                </a:solidFill>
                <a:latin typeface="Carlito"/>
                <a:cs typeface="Carlito"/>
              </a:rPr>
              <a:t>Disagree = 5, Disagree = </a:t>
            </a:r>
            <a:r>
              <a:rPr dirty="0" sz="2200">
                <a:solidFill>
                  <a:srgbClr val="FFFFFF"/>
                </a:solidFill>
                <a:latin typeface="Carlito"/>
                <a:cs typeface="Carlito"/>
              </a:rPr>
              <a:t>4,</a:t>
            </a:r>
            <a:r>
              <a:rPr dirty="0" sz="2200" spc="6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200" spc="-15">
                <a:solidFill>
                  <a:srgbClr val="FFFFFF"/>
                </a:solidFill>
                <a:latin typeface="Carlito"/>
                <a:cs typeface="Carlito"/>
              </a:rPr>
              <a:t>etc.</a:t>
            </a:r>
            <a:endParaRPr sz="2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315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Overall (total) scores </a:t>
            </a:r>
            <a:r>
              <a:rPr dirty="0" sz="2600" spc="-15">
                <a:solidFill>
                  <a:srgbClr val="FFFFFF"/>
                </a:solidFill>
                <a:latin typeface="Carlito"/>
                <a:cs typeface="Carlito"/>
              </a:rPr>
              <a:t>ranged </a:t>
            </a: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from </a:t>
            </a:r>
            <a:r>
              <a:rPr dirty="0" sz="2600">
                <a:solidFill>
                  <a:srgbClr val="FFFFFF"/>
                </a:solidFill>
                <a:latin typeface="Carlito"/>
                <a:cs typeface="Carlito"/>
              </a:rPr>
              <a:t>12 </a:t>
            </a:r>
            <a:r>
              <a:rPr dirty="0" sz="2600" spc="-1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dirty="0" sz="2600" spc="-6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600" spc="-5">
                <a:solidFill>
                  <a:srgbClr val="FFFFFF"/>
                </a:solidFill>
                <a:latin typeface="Carlito"/>
                <a:cs typeface="Carlito"/>
              </a:rPr>
              <a:t>60.</a:t>
            </a:r>
            <a:endParaRPr sz="2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6601" y="300608"/>
            <a:ext cx="458851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70"/>
              <a:t>Companion</a:t>
            </a:r>
            <a:r>
              <a:rPr dirty="0" spc="-415"/>
              <a:t> </a:t>
            </a:r>
            <a:r>
              <a:rPr dirty="0" spc="-185"/>
              <a:t>Findings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416177"/>
            <a:ext cx="7449184" cy="28816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Similar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pattern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each of the 10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study</a:t>
            </a:r>
            <a:r>
              <a:rPr dirty="0" sz="2800" spc="1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FFFFFF"/>
              </a:buClr>
              <a:buFont typeface="Arial"/>
              <a:buChar char="•"/>
            </a:pPr>
            <a:endParaRPr sz="3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Similar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pattern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males and</a:t>
            </a:r>
            <a:r>
              <a:rPr dirty="0" sz="2800" spc="8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females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4150">
              <a:latin typeface="Carlito"/>
              <a:cs typeface="Carlito"/>
            </a:endParaRPr>
          </a:p>
          <a:p>
            <a:pPr marL="241300" marR="5080" indent="-228600">
              <a:lnSpc>
                <a:spcPts val="303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Similar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pattern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Caucasians,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African-Americans,  and</a:t>
            </a:r>
            <a:r>
              <a:rPr dirty="0" sz="2800" spc="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Hispanics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1349375" marR="5080" indent="-1332230">
              <a:lnSpc>
                <a:spcPts val="4750"/>
              </a:lnSpc>
              <a:spcBef>
                <a:spcPts val="705"/>
              </a:spcBef>
            </a:pPr>
            <a:r>
              <a:rPr dirty="0" spc="-195"/>
              <a:t>Items </a:t>
            </a:r>
            <a:r>
              <a:rPr dirty="0" spc="-185"/>
              <a:t>Changing </a:t>
            </a:r>
            <a:r>
              <a:rPr dirty="0" u="heavy" spc="25">
                <a:uFill>
                  <a:solidFill>
                    <a:srgbClr val="FFFFFF"/>
                  </a:solidFill>
                </a:uFill>
              </a:rPr>
              <a:t>Most</a:t>
            </a:r>
            <a:r>
              <a:rPr dirty="0" spc="-930"/>
              <a:t> </a:t>
            </a:r>
            <a:r>
              <a:rPr dirty="0" spc="-204"/>
              <a:t>from </a:t>
            </a:r>
            <a:r>
              <a:rPr dirty="0" spc="-250"/>
              <a:t>Pre </a:t>
            </a:r>
            <a:r>
              <a:rPr dirty="0" spc="-204"/>
              <a:t>to  </a:t>
            </a:r>
            <a:r>
              <a:rPr dirty="0" spc="-210"/>
              <a:t>Post </a:t>
            </a:r>
            <a:r>
              <a:rPr dirty="0" spc="-229"/>
              <a:t>for </a:t>
            </a:r>
            <a:r>
              <a:rPr dirty="0" spc="-265"/>
              <a:t>ETS</a:t>
            </a:r>
            <a:r>
              <a:rPr dirty="0" spc="-565"/>
              <a:t> </a:t>
            </a:r>
            <a:r>
              <a:rPr dirty="0" spc="-185"/>
              <a:t>Students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1272" y="1493519"/>
            <a:ext cx="8872855" cy="4893945"/>
            <a:chOff x="271272" y="1493519"/>
            <a:chExt cx="8872855" cy="4893945"/>
          </a:xfrm>
        </p:grpSpPr>
        <p:sp>
          <p:nvSpPr>
            <p:cNvPr id="4" name="object 4"/>
            <p:cNvSpPr/>
            <p:nvPr/>
          </p:nvSpPr>
          <p:spPr>
            <a:xfrm>
              <a:off x="271272" y="1891283"/>
              <a:ext cx="4300728" cy="449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572000" y="1493519"/>
              <a:ext cx="4572000" cy="48935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615315" marR="5080" indent="-586740">
              <a:lnSpc>
                <a:spcPts val="4750"/>
              </a:lnSpc>
              <a:spcBef>
                <a:spcPts val="705"/>
              </a:spcBef>
            </a:pPr>
            <a:r>
              <a:rPr dirty="0" spc="-195"/>
              <a:t>Items </a:t>
            </a:r>
            <a:r>
              <a:rPr dirty="0" spc="-185"/>
              <a:t>Changing </a:t>
            </a:r>
            <a:r>
              <a:rPr dirty="0" u="heavy" spc="-155">
                <a:uFill>
                  <a:solidFill>
                    <a:srgbClr val="FFFFFF"/>
                  </a:solidFill>
                </a:uFill>
              </a:rPr>
              <a:t>Moderately</a:t>
            </a:r>
            <a:r>
              <a:rPr dirty="0" spc="-695"/>
              <a:t> </a:t>
            </a:r>
            <a:r>
              <a:rPr dirty="0" spc="-210"/>
              <a:t>from  </a:t>
            </a:r>
            <a:r>
              <a:rPr dirty="0" spc="-250"/>
              <a:t>Pre </a:t>
            </a:r>
            <a:r>
              <a:rPr dirty="0" spc="-204"/>
              <a:t>to Post </a:t>
            </a:r>
            <a:r>
              <a:rPr dirty="0" spc="-229"/>
              <a:t>for </a:t>
            </a:r>
            <a:r>
              <a:rPr dirty="0" spc="-265"/>
              <a:t>ETS</a:t>
            </a:r>
            <a:r>
              <a:rPr dirty="0" spc="-790"/>
              <a:t> </a:t>
            </a:r>
            <a:r>
              <a:rPr dirty="0" spc="-180"/>
              <a:t>Students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2043" y="1517903"/>
            <a:ext cx="8792210" cy="4799330"/>
            <a:chOff x="352043" y="1517903"/>
            <a:chExt cx="8792210" cy="4799330"/>
          </a:xfrm>
        </p:grpSpPr>
        <p:sp>
          <p:nvSpPr>
            <p:cNvPr id="4" name="object 4"/>
            <p:cNvSpPr/>
            <p:nvPr/>
          </p:nvSpPr>
          <p:spPr>
            <a:xfrm>
              <a:off x="352043" y="1773935"/>
              <a:ext cx="4319015" cy="454304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671059" y="1517903"/>
              <a:ext cx="4472940" cy="466344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615315" marR="5080" indent="-586740">
              <a:lnSpc>
                <a:spcPts val="4750"/>
              </a:lnSpc>
              <a:spcBef>
                <a:spcPts val="705"/>
              </a:spcBef>
            </a:pPr>
            <a:r>
              <a:rPr dirty="0" spc="-195"/>
              <a:t>Items </a:t>
            </a:r>
            <a:r>
              <a:rPr dirty="0" spc="-185"/>
              <a:t>Changing </a:t>
            </a:r>
            <a:r>
              <a:rPr dirty="0" spc="-155"/>
              <a:t>Moderately</a:t>
            </a:r>
            <a:r>
              <a:rPr dirty="0" spc="-690"/>
              <a:t> </a:t>
            </a:r>
            <a:r>
              <a:rPr dirty="0" spc="-210"/>
              <a:t>from  </a:t>
            </a:r>
            <a:r>
              <a:rPr dirty="0" spc="-250"/>
              <a:t>Pre </a:t>
            </a:r>
            <a:r>
              <a:rPr dirty="0" spc="-204"/>
              <a:t>to Post </a:t>
            </a:r>
            <a:r>
              <a:rPr dirty="0" spc="-229"/>
              <a:t>for </a:t>
            </a:r>
            <a:r>
              <a:rPr dirty="0" spc="-265"/>
              <a:t>ETS</a:t>
            </a:r>
            <a:r>
              <a:rPr dirty="0" spc="-790"/>
              <a:t> </a:t>
            </a:r>
            <a:r>
              <a:rPr dirty="0" spc="-180"/>
              <a:t>Students</a:t>
            </a:r>
          </a:p>
        </p:txBody>
      </p:sp>
      <p:sp>
        <p:nvSpPr>
          <p:cNvPr id="3" name="object 3"/>
          <p:cNvSpPr/>
          <p:nvPr/>
        </p:nvSpPr>
        <p:spPr>
          <a:xfrm>
            <a:off x="228600" y="1947672"/>
            <a:ext cx="4203192" cy="43662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727447" y="1822704"/>
            <a:ext cx="4416552" cy="44912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1349375" marR="5080" indent="-1337310">
              <a:lnSpc>
                <a:spcPts val="4750"/>
              </a:lnSpc>
              <a:spcBef>
                <a:spcPts val="705"/>
              </a:spcBef>
            </a:pPr>
            <a:r>
              <a:rPr dirty="0" spc="-195"/>
              <a:t>Items </a:t>
            </a:r>
            <a:r>
              <a:rPr dirty="0" spc="-185"/>
              <a:t>Changing </a:t>
            </a:r>
            <a:r>
              <a:rPr dirty="0" u="heavy" spc="-254">
                <a:uFill>
                  <a:solidFill>
                    <a:srgbClr val="FFFFFF"/>
                  </a:solidFill>
                </a:uFill>
              </a:rPr>
              <a:t>Least</a:t>
            </a:r>
            <a:r>
              <a:rPr dirty="0" spc="-254"/>
              <a:t> </a:t>
            </a:r>
            <a:r>
              <a:rPr dirty="0" spc="-204"/>
              <a:t>from </a:t>
            </a:r>
            <a:r>
              <a:rPr dirty="0" spc="-250"/>
              <a:t>Pre</a:t>
            </a:r>
            <a:r>
              <a:rPr dirty="0" spc="-935"/>
              <a:t> </a:t>
            </a:r>
            <a:r>
              <a:rPr dirty="0" spc="-204"/>
              <a:t>to  </a:t>
            </a:r>
            <a:r>
              <a:rPr dirty="0" spc="-210"/>
              <a:t>Post </a:t>
            </a:r>
            <a:r>
              <a:rPr dirty="0" spc="-229"/>
              <a:t>for </a:t>
            </a:r>
            <a:r>
              <a:rPr dirty="0" spc="-265"/>
              <a:t>ETS</a:t>
            </a:r>
            <a:r>
              <a:rPr dirty="0" spc="-565"/>
              <a:t> </a:t>
            </a:r>
            <a:r>
              <a:rPr dirty="0" spc="-185"/>
              <a:t>Students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6700" y="1603247"/>
            <a:ext cx="8877300" cy="4657725"/>
            <a:chOff x="266700" y="1603247"/>
            <a:chExt cx="8877300" cy="4657725"/>
          </a:xfrm>
        </p:grpSpPr>
        <p:sp>
          <p:nvSpPr>
            <p:cNvPr id="4" name="object 4"/>
            <p:cNvSpPr/>
            <p:nvPr/>
          </p:nvSpPr>
          <p:spPr>
            <a:xfrm>
              <a:off x="266700" y="1824227"/>
              <a:ext cx="4094988" cy="43296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361688" y="1603247"/>
              <a:ext cx="4782312" cy="465734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005" y="300608"/>
            <a:ext cx="269621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75"/>
              <a:t>Conclusions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82648"/>
            <a:ext cx="7681595" cy="403225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241300" marR="40005" indent="-228600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  <a:tab pos="3091815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ETS has</a:t>
            </a:r>
            <a:r>
              <a:rPr dirty="0" sz="28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</a:t>
            </a:r>
            <a:r>
              <a:rPr dirty="0" sz="2800" spc="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impact.	It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improves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knowledge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attitudes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toward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mental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health conditions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toward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treatment-seeking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high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school</a:t>
            </a:r>
            <a:r>
              <a:rPr dirty="0" sz="2800" spc="9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students.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"/>
              <a:buChar char="•"/>
            </a:pPr>
            <a:endParaRPr sz="3850">
              <a:latin typeface="Carlito"/>
              <a:cs typeface="Carlito"/>
            </a:endParaRPr>
          </a:p>
          <a:p>
            <a:pPr marL="241300" marR="5080" indent="-228600">
              <a:lnSpc>
                <a:spcPct val="80000"/>
              </a:lnSpc>
              <a:buFont typeface="Arial"/>
              <a:buChar char="•"/>
              <a:tabLst>
                <a:tab pos="241300" algn="l"/>
                <a:tab pos="3249295" algn="l"/>
                <a:tab pos="487807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effect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is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robust.	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It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occurs across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regions,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across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schools,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r>
              <a:rPr dirty="0" sz="2800" spc="8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across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presenters.	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It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occurs across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gender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across</a:t>
            </a:r>
            <a:r>
              <a:rPr dirty="0" sz="28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race/ethnicity.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FFFFFF"/>
              </a:buClr>
              <a:buFont typeface="Arial"/>
              <a:buChar char="•"/>
            </a:pPr>
            <a:endParaRPr sz="3800">
              <a:latin typeface="Carlito"/>
              <a:cs typeface="Carlito"/>
            </a:endParaRPr>
          </a:p>
          <a:p>
            <a:pPr marL="241300" marR="172720" indent="-228600">
              <a:lnSpc>
                <a:spcPct val="80000"/>
              </a:lnSpc>
              <a:buFont typeface="Arial"/>
              <a:buChar char="•"/>
              <a:tabLst>
                <a:tab pos="241300" algn="l"/>
                <a:tab pos="3256279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effect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is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lasting.	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Improvement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not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just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immediate, but lasts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beyond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ETS</a:t>
            </a:r>
            <a:r>
              <a:rPr dirty="0" sz="28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presentation.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2926715" marR="5080" indent="-1889125">
              <a:lnSpc>
                <a:spcPts val="4750"/>
              </a:lnSpc>
              <a:spcBef>
                <a:spcPts val="705"/>
              </a:spcBef>
            </a:pPr>
            <a:r>
              <a:rPr dirty="0" spc="-170"/>
              <a:t>Ending </a:t>
            </a:r>
            <a:r>
              <a:rPr dirty="0" spc="-215"/>
              <a:t>the </a:t>
            </a:r>
            <a:r>
              <a:rPr dirty="0" spc="-229"/>
              <a:t>Silence</a:t>
            </a:r>
            <a:r>
              <a:rPr dirty="0" spc="-690"/>
              <a:t> </a:t>
            </a:r>
            <a:r>
              <a:rPr dirty="0" spc="-280"/>
              <a:t>(ETS)  </a:t>
            </a:r>
            <a:r>
              <a:rPr dirty="0" spc="-200"/>
              <a:t>History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10257"/>
            <a:ext cx="7449820" cy="275336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Developed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by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David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&amp;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Brenda Hilligoss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with NAMI 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DuPage,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Illinois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in</a:t>
            </a:r>
            <a:r>
              <a:rPr dirty="0" sz="2800" spc="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2007</a:t>
            </a:r>
            <a:endParaRPr sz="2800">
              <a:latin typeface="Carlito"/>
              <a:cs typeface="Carlito"/>
            </a:endParaRPr>
          </a:p>
          <a:p>
            <a:pPr marL="241300" marR="98425" indent="-228600">
              <a:lnSpc>
                <a:spcPts val="302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40">
                <a:solidFill>
                  <a:srgbClr val="FFFFFF"/>
                </a:solidFill>
                <a:latin typeface="Carlito"/>
                <a:cs typeface="Carlito"/>
              </a:rPr>
              <a:t>Was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available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in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affiliates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in 6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different states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statewide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in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California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Had reached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60,000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students by</a:t>
            </a:r>
            <a:r>
              <a:rPr dirty="0" sz="2800" spc="1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mid-2013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Gifted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NAMI in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late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2013, launched in</a:t>
            </a:r>
            <a:r>
              <a:rPr dirty="0" sz="2800" spc="1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2014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7785" y="300608"/>
            <a:ext cx="240855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35"/>
              <a:t>Next</a:t>
            </a:r>
            <a:r>
              <a:rPr dirty="0" spc="-395"/>
              <a:t> </a:t>
            </a:r>
            <a:r>
              <a:rPr dirty="0" spc="-200"/>
              <a:t>Steps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147978"/>
            <a:ext cx="7585709" cy="499491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Secondary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study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on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middle</a:t>
            </a:r>
            <a:r>
              <a:rPr dirty="0" sz="2800" spc="10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Apply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Evidence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Based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Practice</a:t>
            </a:r>
            <a:r>
              <a:rPr dirty="0" sz="2800" spc="7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designation</a:t>
            </a:r>
            <a:endParaRPr sz="2800">
              <a:latin typeface="Carlito"/>
              <a:cs typeface="Carlito"/>
            </a:endParaRPr>
          </a:p>
          <a:p>
            <a:pPr lvl="1" marL="697865" indent="-228600">
              <a:lnSpc>
                <a:spcPts val="2735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With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National Registry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of Evidence-based </a:t>
            </a: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Programs</a:t>
            </a:r>
            <a:r>
              <a:rPr dirty="0" sz="2400" spc="-6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endParaRPr sz="2400">
              <a:latin typeface="Carlito"/>
              <a:cs typeface="Carlito"/>
            </a:endParaRPr>
          </a:p>
          <a:p>
            <a:pPr marL="697865">
              <a:lnSpc>
                <a:spcPts val="2735"/>
              </a:lnSpc>
            </a:pP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Practices (NREPP)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with</a:t>
            </a:r>
            <a:r>
              <a:rPr dirty="0" sz="2400" spc="-7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SAMHSA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Submission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results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journal</a:t>
            </a:r>
            <a:r>
              <a:rPr dirty="0" sz="2800" spc="1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publication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ETS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School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Staff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Families</a:t>
            </a:r>
            <a:endParaRPr sz="2800">
              <a:latin typeface="Carlito"/>
              <a:cs typeface="Carlito"/>
            </a:endParaRPr>
          </a:p>
          <a:p>
            <a:pPr lvl="1" marL="697865" indent="-228600">
              <a:lnSpc>
                <a:spcPct val="100000"/>
              </a:lnSpc>
              <a:spcBef>
                <a:spcPts val="24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Incorporating </a:t>
            </a:r>
            <a:r>
              <a:rPr dirty="0" sz="2400" spc="-20">
                <a:solidFill>
                  <a:srgbClr val="FFFFFF"/>
                </a:solidFill>
                <a:latin typeface="Carlito"/>
                <a:cs typeface="Carlito"/>
              </a:rPr>
              <a:t>Parents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&amp; </a:t>
            </a:r>
            <a:r>
              <a:rPr dirty="0" sz="2400" spc="-35">
                <a:solidFill>
                  <a:srgbClr val="FFFFFF"/>
                </a:solidFill>
                <a:latin typeface="Carlito"/>
                <a:cs typeface="Carlito"/>
              </a:rPr>
              <a:t>Teachers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as</a:t>
            </a:r>
            <a:r>
              <a:rPr dirty="0" sz="24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Allies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Expansion</a:t>
            </a:r>
            <a:endParaRPr sz="2800">
              <a:latin typeface="Carlito"/>
              <a:cs typeface="Carlito"/>
            </a:endParaRPr>
          </a:p>
          <a:p>
            <a:pPr lvl="1" marL="697865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New </a:t>
            </a:r>
            <a:r>
              <a:rPr dirty="0" sz="2400" spc="-20">
                <a:solidFill>
                  <a:srgbClr val="FFFFFF"/>
                </a:solidFill>
                <a:latin typeface="Carlito"/>
                <a:cs typeface="Carlito"/>
              </a:rPr>
              <a:t>states</a:t>
            </a:r>
            <a:endParaRPr sz="2400">
              <a:latin typeface="Carlito"/>
              <a:cs typeface="Carlito"/>
            </a:endParaRPr>
          </a:p>
          <a:p>
            <a:pPr lvl="1" marL="697865" indent="-228600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New </a:t>
            </a: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affiliates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in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participating</a:t>
            </a:r>
            <a:r>
              <a:rPr dirty="0" sz="2400" spc="-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Carlito"/>
                <a:cs typeface="Carlito"/>
              </a:rPr>
              <a:t>states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Presenter training</a:t>
            </a:r>
            <a:r>
              <a:rPr dirty="0" sz="28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online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3950" y="2223591"/>
            <a:ext cx="4353560" cy="10318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35"/>
              <a:t>QUESTIONS?</a:t>
            </a:r>
            <a:endParaRPr sz="6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8829" y="300608"/>
            <a:ext cx="247015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15"/>
              <a:t>Since</a:t>
            </a:r>
            <a:r>
              <a:rPr dirty="0" spc="-385"/>
              <a:t> </a:t>
            </a:r>
            <a:r>
              <a:rPr dirty="0" spc="-80"/>
              <a:t>2014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30601"/>
            <a:ext cx="5401945" cy="399732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Launched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in 27</a:t>
            </a:r>
            <a:r>
              <a:rPr dirty="0" sz="2800" spc="5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states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74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affiliates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reporting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presentations</a:t>
            </a:r>
            <a:endParaRPr sz="2800">
              <a:latin typeface="Carlito"/>
              <a:cs typeface="Carlito"/>
            </a:endParaRPr>
          </a:p>
          <a:p>
            <a:pPr lvl="1" marL="697865" indent="-228600">
              <a:lnSpc>
                <a:spcPct val="100000"/>
              </a:lnSpc>
              <a:spcBef>
                <a:spcPts val="23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190 </a:t>
            </a: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affiliates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designated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in NAMI</a:t>
            </a:r>
            <a:r>
              <a:rPr dirty="0" sz="2400" spc="-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360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5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National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40">
                <a:solidFill>
                  <a:srgbClr val="FFFFFF"/>
                </a:solidFill>
                <a:latin typeface="Carlito"/>
                <a:cs typeface="Carlito"/>
              </a:rPr>
              <a:t>Trainers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52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State</a:t>
            </a:r>
            <a:r>
              <a:rPr dirty="0" sz="2800" spc="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40">
                <a:solidFill>
                  <a:srgbClr val="FFFFFF"/>
                </a:solidFill>
                <a:latin typeface="Carlito"/>
                <a:cs typeface="Carlito"/>
              </a:rPr>
              <a:t>Trainers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300+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presenters</a:t>
            </a:r>
            <a:r>
              <a:rPr dirty="0" sz="2800" spc="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trained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4,500+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presentations</a:t>
            </a:r>
            <a:r>
              <a:rPr dirty="0" sz="2800" spc="7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given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Reached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over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200,000</a:t>
            </a:r>
            <a:r>
              <a:rPr dirty="0" sz="2800" spc="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students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7514" y="609676"/>
            <a:ext cx="219138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60"/>
              <a:t>ETS</a:t>
            </a:r>
            <a:r>
              <a:rPr dirty="0" spc="-409"/>
              <a:t> </a:t>
            </a:r>
            <a:r>
              <a:rPr dirty="0" spc="-190"/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483563"/>
            <a:ext cx="7684770" cy="44183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241300" marR="555625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Recognize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warning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signs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themselves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 their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friends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how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get</a:t>
            </a:r>
            <a:r>
              <a:rPr dirty="0" sz="2800" spc="9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help</a:t>
            </a:r>
            <a:endParaRPr sz="2800">
              <a:latin typeface="Carlito"/>
              <a:cs typeface="Carlito"/>
            </a:endParaRPr>
          </a:p>
          <a:p>
            <a:pPr marL="241300" marR="419734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Raise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awareness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change perceptions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around  mental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health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conditions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Develop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community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</a:t>
            </a:r>
            <a:r>
              <a:rPr dirty="0" sz="2800" spc="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support</a:t>
            </a:r>
            <a:endParaRPr sz="2800">
              <a:latin typeface="Carlito"/>
              <a:cs typeface="Carlito"/>
            </a:endParaRPr>
          </a:p>
          <a:p>
            <a:pPr marL="241300" marR="5080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Provide practical, current information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about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mental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health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challenges</a:t>
            </a:r>
            <a:endParaRPr sz="2800">
              <a:latin typeface="Carlito"/>
              <a:cs typeface="Carlito"/>
            </a:endParaRPr>
          </a:p>
          <a:p>
            <a:pPr marL="241300" marR="221615" indent="-228600">
              <a:lnSpc>
                <a:spcPts val="303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Diminish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stigma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around mental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health  conditions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so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teens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feel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comfortable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talking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about 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how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they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feel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in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order to get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help they</a:t>
            </a:r>
            <a:r>
              <a:rPr dirty="0" sz="2800" spc="1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need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5933" y="609676"/>
            <a:ext cx="461073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20"/>
              <a:t>Presentation</a:t>
            </a:r>
            <a:r>
              <a:rPr dirty="0" spc="-409"/>
              <a:t> </a:t>
            </a:r>
            <a:r>
              <a:rPr dirty="0" spc="-229"/>
              <a:t>Format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07918"/>
            <a:ext cx="7588250" cy="338772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50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minutes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0">
                <a:solidFill>
                  <a:srgbClr val="FFFFFF"/>
                </a:solidFill>
                <a:latin typeface="Carlito"/>
                <a:cs typeface="Carlito"/>
              </a:rPr>
              <a:t>Two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segments,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each with a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different</a:t>
            </a:r>
            <a:r>
              <a:rPr dirty="0" sz="2800" spc="10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presenter:</a:t>
            </a:r>
            <a:endParaRPr sz="2800">
              <a:latin typeface="Carlito"/>
              <a:cs typeface="Carlito"/>
            </a:endParaRPr>
          </a:p>
          <a:p>
            <a:pPr lvl="1" marL="697865" marR="5080" indent="-228600">
              <a:lnSpc>
                <a:spcPts val="2590"/>
              </a:lnSpc>
              <a:spcBef>
                <a:spcPts val="56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Slideshow presentation by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Lead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Presenter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(individual or 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family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member):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25</a:t>
            </a:r>
            <a:r>
              <a:rPr dirty="0" sz="24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min</a:t>
            </a:r>
            <a:endParaRPr sz="2400">
              <a:latin typeface="Carlito"/>
              <a:cs typeface="Carlito"/>
            </a:endParaRPr>
          </a:p>
          <a:p>
            <a:pPr lvl="1" marL="697865" marR="887730" indent="-228600">
              <a:lnSpc>
                <a:spcPts val="259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Personal story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by </a:t>
            </a:r>
            <a:r>
              <a:rPr dirty="0" sz="2400" spc="-40">
                <a:solidFill>
                  <a:srgbClr val="FFFFFF"/>
                </a:solidFill>
                <a:latin typeface="Carlito"/>
                <a:cs typeface="Carlito"/>
              </a:rPr>
              <a:t>Young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Adult </a:t>
            </a: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Speaker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with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lived 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experience of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mental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illness: 10</a:t>
            </a:r>
            <a:r>
              <a:rPr dirty="0" sz="2400" spc="-6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min</a:t>
            </a:r>
            <a:endParaRPr sz="2400">
              <a:latin typeface="Carlito"/>
              <a:cs typeface="Carlito"/>
            </a:endParaRPr>
          </a:p>
          <a:p>
            <a:pPr marL="241300" marR="217170" indent="-228600">
              <a:lnSpc>
                <a:spcPts val="302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Remainder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time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(10-15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minutes)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Q &amp; A and 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Evaluation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4929" y="300608"/>
            <a:ext cx="391287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14"/>
              <a:t>A </a:t>
            </a:r>
            <a:r>
              <a:rPr dirty="0" spc="-150"/>
              <a:t>New</a:t>
            </a:r>
            <a:r>
              <a:rPr dirty="0" spc="-630"/>
              <a:t> </a:t>
            </a:r>
            <a:r>
              <a:rPr dirty="0" spc="-240"/>
              <a:t>Tomorrow</a:t>
            </a:r>
          </a:p>
        </p:txBody>
      </p:sp>
      <p:sp>
        <p:nvSpPr>
          <p:cNvPr id="3" name="object 3"/>
          <p:cNvSpPr/>
          <p:nvPr/>
        </p:nvSpPr>
        <p:spPr>
          <a:xfrm>
            <a:off x="702563" y="1447800"/>
            <a:ext cx="7737348" cy="4351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7642" y="300608"/>
            <a:ext cx="319087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40"/>
              <a:t>Where </a:t>
            </a:r>
            <a:r>
              <a:rPr dirty="0" spc="-185"/>
              <a:t>is</a:t>
            </a:r>
            <a:r>
              <a:rPr dirty="0" spc="-595"/>
              <a:t> </a:t>
            </a:r>
            <a:r>
              <a:rPr dirty="0" spc="-95"/>
              <a:t>ETS?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0479" y="1360042"/>
            <a:ext cx="8134350" cy="426021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Generally at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high schools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&amp; middle</a:t>
            </a:r>
            <a:r>
              <a:rPr dirty="0" sz="2800" spc="1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</a:t>
            </a:r>
            <a:endParaRPr sz="2800">
              <a:latin typeface="Carlito"/>
              <a:cs typeface="Carlito"/>
            </a:endParaRPr>
          </a:p>
          <a:p>
            <a:pPr lvl="1" marL="1155700" indent="-229235">
              <a:lnSpc>
                <a:spcPts val="2280"/>
              </a:lnSpc>
              <a:spcBef>
                <a:spcPts val="32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Schools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incorporate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it as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part of their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mental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health</a:t>
            </a:r>
            <a:r>
              <a:rPr dirty="0" sz="2000" spc="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education</a:t>
            </a:r>
            <a:endParaRPr sz="2000">
              <a:latin typeface="Carlito"/>
              <a:cs typeface="Carlito"/>
            </a:endParaRPr>
          </a:p>
          <a:p>
            <a:pPr marL="1155700">
              <a:lnSpc>
                <a:spcPts val="2280"/>
              </a:lnSpc>
            </a:pP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programs</a:t>
            </a:r>
            <a:endParaRPr sz="2000">
              <a:latin typeface="Carlito"/>
              <a:cs typeface="Carlito"/>
            </a:endParaRPr>
          </a:p>
          <a:p>
            <a:pPr lvl="1" marL="1155700" indent="-2292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Assemblies or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class</a:t>
            </a:r>
            <a:r>
              <a:rPr dirty="0" sz="20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presentations</a:t>
            </a:r>
            <a:endParaRPr sz="2000">
              <a:latin typeface="Carlito"/>
              <a:cs typeface="Carlito"/>
            </a:endParaRPr>
          </a:p>
          <a:p>
            <a:pPr marL="241300" marR="76200" indent="-228600">
              <a:lnSpc>
                <a:spcPts val="302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Occasionally,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community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events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such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youth groups, 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or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after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hours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at</a:t>
            </a:r>
            <a:r>
              <a:rPr dirty="0" sz="2800" spc="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</a:t>
            </a:r>
            <a:endParaRPr sz="2800">
              <a:latin typeface="Carlito"/>
              <a:cs typeface="Carlito"/>
            </a:endParaRPr>
          </a:p>
          <a:p>
            <a:pPr lvl="1" marL="1155700" indent="-229235">
              <a:lnSpc>
                <a:spcPts val="2280"/>
              </a:lnSpc>
              <a:spcBef>
                <a:spcPts val="27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Student-led symposium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high school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in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honor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Mental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Health</a:t>
            </a:r>
            <a:endParaRPr sz="2000">
              <a:latin typeface="Carlito"/>
              <a:cs typeface="Carlito"/>
            </a:endParaRPr>
          </a:p>
          <a:p>
            <a:pPr marL="1155700">
              <a:lnSpc>
                <a:spcPts val="2280"/>
              </a:lnSpc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Awareness</a:t>
            </a:r>
            <a:endParaRPr sz="2000">
              <a:latin typeface="Carlito"/>
              <a:cs typeface="Carlito"/>
            </a:endParaRPr>
          </a:p>
          <a:p>
            <a:pPr lvl="1" marL="1155700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 spc="-35">
                <a:solidFill>
                  <a:srgbClr val="FFFFFF"/>
                </a:solidFill>
                <a:latin typeface="Carlito"/>
                <a:cs typeface="Carlito"/>
              </a:rPr>
              <a:t>LGBTQ Youth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Meeting 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church 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Teen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Center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in</a:t>
            </a:r>
            <a:r>
              <a:rPr dirty="0" sz="2000" spc="1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Carlito"/>
                <a:cs typeface="Carlito"/>
              </a:rPr>
              <a:t>Fairfax</a:t>
            </a:r>
            <a:endParaRPr sz="2000">
              <a:latin typeface="Carlito"/>
              <a:cs typeface="Carlito"/>
            </a:endParaRPr>
          </a:p>
          <a:p>
            <a:pPr lvl="1" marL="1155700" marR="5080" indent="-228600">
              <a:lnSpc>
                <a:spcPts val="2160"/>
              </a:lnSpc>
              <a:spcBef>
                <a:spcPts val="53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Whole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Child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Conference </a:t>
            </a:r>
            <a:r>
              <a:rPr dirty="0" sz="2000" spc="-114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mental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health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conference 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an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Arlington 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high</a:t>
            </a:r>
            <a:r>
              <a:rPr dirty="0" sz="2000" spc="-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school</a:t>
            </a:r>
            <a:endParaRPr sz="2000">
              <a:latin typeface="Carlito"/>
              <a:cs typeface="Carlito"/>
            </a:endParaRPr>
          </a:p>
          <a:p>
            <a:pPr lvl="1" marL="1155700" indent="-229235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Adolescent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Intensive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Outpatient </a:t>
            </a:r>
            <a:r>
              <a:rPr dirty="0" sz="2000" spc="-15">
                <a:solidFill>
                  <a:srgbClr val="FFFFFF"/>
                </a:solidFill>
                <a:latin typeface="Carlito"/>
                <a:cs typeface="Carlito"/>
              </a:rPr>
              <a:t>Program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hospital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in</a:t>
            </a:r>
            <a:r>
              <a:rPr dirty="0" sz="2000" spc="8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Ashburn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6791" y="300608"/>
            <a:ext cx="662495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85"/>
              <a:t>My</a:t>
            </a:r>
            <a:r>
              <a:rPr dirty="0" spc="-700"/>
              <a:t> </a:t>
            </a:r>
            <a:r>
              <a:rPr dirty="0" spc="-240"/>
              <a:t>Experience </a:t>
            </a:r>
            <a:r>
              <a:rPr dirty="0" spc="-160"/>
              <a:t>as </a:t>
            </a:r>
            <a:r>
              <a:rPr dirty="0" spc="-240"/>
              <a:t>a </a:t>
            </a:r>
            <a:r>
              <a:rPr dirty="0" spc="-225"/>
              <a:t>Presenter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9557" y="1416177"/>
            <a:ext cx="4804410" cy="351409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0665" marR="47625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Both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Lead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Presenter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800" spc="-50">
                <a:solidFill>
                  <a:srgbClr val="FFFFFF"/>
                </a:solidFill>
                <a:latin typeface="Carlito"/>
                <a:cs typeface="Carlito"/>
              </a:rPr>
              <a:t>Young 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Adult</a:t>
            </a:r>
            <a:r>
              <a:rPr dirty="0" sz="28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Presenter</a:t>
            </a:r>
            <a:endParaRPr sz="2800">
              <a:latin typeface="Carlito"/>
              <a:cs typeface="Carlito"/>
            </a:endParaRPr>
          </a:p>
          <a:p>
            <a:pPr lvl="1" marL="698500" marR="5080" indent="-228600">
              <a:lnSpc>
                <a:spcPts val="259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Student engagement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sharing  of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their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personal</a:t>
            </a:r>
            <a:r>
              <a:rPr dirty="0" sz="2400" spc="-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15">
                <a:solidFill>
                  <a:srgbClr val="FFFFFF"/>
                </a:solidFill>
                <a:latin typeface="Carlito"/>
                <a:cs typeface="Carlito"/>
              </a:rPr>
              <a:t>stories</a:t>
            </a:r>
            <a:endParaRPr sz="2400">
              <a:latin typeface="Carlito"/>
              <a:cs typeface="Carlito"/>
            </a:endParaRPr>
          </a:p>
          <a:p>
            <a:pPr lvl="1" marL="698500" marR="250825" indent="-228600">
              <a:lnSpc>
                <a:spcPts val="259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Questions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about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helping</a:t>
            </a:r>
            <a:r>
              <a:rPr dirty="0" sz="2400" spc="-10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family 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members or</a:t>
            </a:r>
            <a:r>
              <a:rPr dirty="0" sz="2400" spc="-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friend</a:t>
            </a:r>
            <a:endParaRPr sz="2400">
              <a:latin typeface="Carlito"/>
              <a:cs typeface="Carlito"/>
            </a:endParaRPr>
          </a:p>
          <a:p>
            <a:pPr lvl="2" marL="1155700" indent="-229235">
              <a:lnSpc>
                <a:spcPct val="100000"/>
              </a:lnSpc>
              <a:spcBef>
                <a:spcPts val="245"/>
              </a:spcBef>
              <a:buFont typeface="Arial"/>
              <a:buChar char="•"/>
              <a:tabLst>
                <a:tab pos="1155065" algn="l"/>
                <a:tab pos="1156335" algn="l"/>
              </a:tabLst>
            </a:pPr>
            <a:r>
              <a:rPr dirty="0" sz="2000" spc="-20">
                <a:solidFill>
                  <a:srgbClr val="FFFFFF"/>
                </a:solidFill>
                <a:latin typeface="Carlito"/>
                <a:cs typeface="Carlito"/>
              </a:rPr>
              <a:t>Refer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school</a:t>
            </a:r>
            <a:r>
              <a:rPr dirty="0" sz="20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counselor</a:t>
            </a:r>
            <a:endParaRPr sz="2000">
              <a:latin typeface="Carlito"/>
              <a:cs typeface="Carlito"/>
            </a:endParaRPr>
          </a:p>
          <a:p>
            <a:pPr marL="240665" marR="542290" indent="-228600">
              <a:lnSpc>
                <a:spcPts val="302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40">
                <a:solidFill>
                  <a:srgbClr val="FFFFFF"/>
                </a:solidFill>
                <a:latin typeface="Carlito"/>
                <a:cs typeface="Carlito"/>
              </a:rPr>
              <a:t>Very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rewarding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positive 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experience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for</a:t>
            </a:r>
            <a:r>
              <a:rPr dirty="0" sz="2800" spc="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me!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68111" y="1447800"/>
            <a:ext cx="3047999" cy="4064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6182" y="300608"/>
            <a:ext cx="369189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25"/>
              <a:t>Research</a:t>
            </a:r>
            <a:r>
              <a:rPr dirty="0" spc="-405"/>
              <a:t> </a:t>
            </a:r>
            <a:r>
              <a:rPr dirty="0" spc="-145"/>
              <a:t>Design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416177"/>
            <a:ext cx="7073265" cy="36703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Data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collected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from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schools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from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5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areas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 the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country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"/>
              <a:buChar char="•"/>
            </a:pPr>
            <a:endParaRPr sz="3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2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High Schools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from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each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area</a:t>
            </a:r>
            <a:r>
              <a:rPr dirty="0" sz="2800" spc="9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participated</a:t>
            </a:r>
            <a:endParaRPr sz="2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FFFFFF"/>
              </a:buClr>
              <a:buFont typeface="Arial"/>
              <a:buChar char="•"/>
            </a:pPr>
            <a:endParaRPr sz="3800">
              <a:latin typeface="Carlito"/>
              <a:cs typeface="Carlito"/>
            </a:endParaRPr>
          </a:p>
          <a:p>
            <a:pPr algn="r" marL="228600" marR="1596390" indent="-228600">
              <a:lnSpc>
                <a:spcPct val="100000"/>
              </a:lnSpc>
              <a:buFont typeface="Arial"/>
              <a:buChar char="•"/>
              <a:tabLst>
                <a:tab pos="228600" algn="l"/>
              </a:tabLst>
            </a:pP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6 classes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2800">
                <a:solidFill>
                  <a:srgbClr val="FFFFFF"/>
                </a:solidFill>
                <a:latin typeface="Carlito"/>
                <a:cs typeface="Carlito"/>
              </a:rPr>
              <a:t>each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school</a:t>
            </a:r>
            <a:r>
              <a:rPr dirty="0" sz="2800" spc="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participated</a:t>
            </a:r>
            <a:endParaRPr sz="2800">
              <a:latin typeface="Carlito"/>
              <a:cs typeface="Carlito"/>
            </a:endParaRPr>
          </a:p>
          <a:p>
            <a:pPr algn="r" lvl="1" marL="228600" marR="1518920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228600" algn="l"/>
              </a:tabLst>
            </a:pP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3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classes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viewed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presentation</a:t>
            </a:r>
            <a:r>
              <a:rPr dirty="0" sz="2400" spc="-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(ETS)</a:t>
            </a:r>
            <a:endParaRPr sz="2400">
              <a:latin typeface="Carlito"/>
              <a:cs typeface="Carlito"/>
            </a:endParaRPr>
          </a:p>
          <a:p>
            <a:pPr lvl="1" marL="697865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3 </a:t>
            </a:r>
            <a:r>
              <a:rPr dirty="0" sz="2400" spc="-5">
                <a:solidFill>
                  <a:srgbClr val="FFFFFF"/>
                </a:solidFill>
                <a:latin typeface="Carlito"/>
                <a:cs typeface="Carlito"/>
              </a:rPr>
              <a:t>classes did not view </a:t>
            </a:r>
            <a:r>
              <a:rPr dirty="0" sz="240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presentation</a:t>
            </a:r>
            <a:r>
              <a:rPr dirty="0" sz="2400" spc="-7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Carlito"/>
                <a:cs typeface="Carlito"/>
              </a:rPr>
              <a:t>(Control)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2023-11-03T06:08:02Z</dcterms:created>
  <dcterms:modified xsi:type="dcterms:W3CDTF">2023-11-03T06:08:02Z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2023-11-03T00:00:00Z</vt:filetime>
  </property>
</Properties>
</file>