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handoutMasterIdLst>
    <p:handoutMasterId r:id="rId25"/>
  </p:handoutMasterIdLst>
  <p:sldIdLst>
    <p:sldId id="257" r:id="rId4"/>
    <p:sldId id="276" r:id="rId5"/>
    <p:sldId id="262" r:id="rId6"/>
    <p:sldId id="261" r:id="rId7"/>
    <p:sldId id="260" r:id="rId8"/>
    <p:sldId id="263" r:id="rId9"/>
    <p:sldId id="264" r:id="rId10"/>
    <p:sldId id="265" r:id="rId11"/>
    <p:sldId id="266" r:id="rId12"/>
    <p:sldId id="267" r:id="rId13"/>
    <p:sldId id="268" r:id="rId14"/>
    <p:sldId id="270" r:id="rId15"/>
    <p:sldId id="271" r:id="rId16"/>
    <p:sldId id="273" r:id="rId17"/>
    <p:sldId id="275" r:id="rId18"/>
    <p:sldId id="279" r:id="rId19"/>
    <p:sldId id="280" r:id="rId20"/>
    <p:sldId id="282" r:id="rId21"/>
    <p:sldId id="283" r:id="rId22"/>
    <p:sldId id="277" r:id="rId23"/>
    <p:sldId id="278"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84" d="100"/>
          <a:sy n="84" d="100"/>
        </p:scale>
        <p:origin x="1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7BA1C8B-2A51-44D4-A31A-1AFE0B5DDFE3}" type="datetimeFigureOut">
              <a:rPr lang="en-US" smtClean="0"/>
              <a:t>7/11/2017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56677A5-2B4C-4BF0-BFC5-AAE68BE97209}" type="slidenum">
              <a:rPr lang="en-US" smtClean="0"/>
              <a:t>‹#›</a:t>
            </a:fld>
            <a:endParaRPr lang="en-US"/>
          </a:p>
        </p:txBody>
      </p:sp>
    </p:spTree>
    <p:extLst>
      <p:ext uri="{BB962C8B-B14F-4D97-AF65-F5344CB8AC3E}">
        <p14:creationId xmlns:p14="http://schemas.microsoft.com/office/powerpoint/2010/main" val="37499350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85C6B7-120E-4C71-B638-E27DDCBF0961}"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3306832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5C6B7-120E-4C71-B638-E27DDCBF0961}"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1834543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5C6B7-120E-4C71-B638-E27DDCBF0961}"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355969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560661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2870514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2009444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1694655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3366477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3761062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21050561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2156145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5C6B7-120E-4C71-B638-E27DDCBF0961}"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9763391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38067366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34758697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CF578-0104-0E4B-84AD-1E4A73FB875C}" type="datetimeFigureOut">
              <a:rPr lang="en-US" smtClean="0"/>
              <a:t>7/11/2017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11AF64-395E-CF4B-A7C1-049A6105F9D7}" type="slidenum">
              <a:rPr lang="en-US" smtClean="0"/>
              <a:t>‹#›</a:t>
            </a:fld>
            <a:endParaRPr lang="en-US" dirty="0"/>
          </a:p>
        </p:txBody>
      </p:sp>
    </p:spTree>
    <p:extLst>
      <p:ext uri="{BB962C8B-B14F-4D97-AF65-F5344CB8AC3E}">
        <p14:creationId xmlns:p14="http://schemas.microsoft.com/office/powerpoint/2010/main" val="33136511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8AB10E-CDD1-4A25-A174-5B798F1132BA}"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D8779-6854-469F-BA97-7823809BD78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53751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AB10E-CDD1-4A25-A174-5B798F1132BA}"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205514979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8AB10E-CDD1-4A25-A174-5B798F1132BA}"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D8779-6854-469F-BA97-7823809BD78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3118463"/>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8AB10E-CDD1-4A25-A174-5B798F1132BA}"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2092180789"/>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8AB10E-CDD1-4A25-A174-5B798F1132BA}" type="datetimeFigureOut">
              <a:rPr lang="en-US" smtClean="0"/>
              <a:t>7/11/2017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138402396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8AB10E-CDD1-4A25-A174-5B798F1132BA}" type="datetimeFigureOut">
              <a:rPr lang="en-US" smtClean="0"/>
              <a:t>7/11/2017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3927501687"/>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88AB10E-CDD1-4A25-A174-5B798F1132BA}" type="datetimeFigureOut">
              <a:rPr lang="en-US" smtClean="0"/>
              <a:t>7/11/2017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59252287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85C6B7-120E-4C71-B638-E27DDCBF0961}"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26027786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88AB10E-CDD1-4A25-A174-5B798F1132BA}" type="datetimeFigureOut">
              <a:rPr lang="en-US" smtClean="0"/>
              <a:t>7/11/2017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7D8779-6854-469F-BA97-7823809BD78F}" type="slidenum">
              <a:rPr lang="en-US" smtClean="0"/>
              <a:t>‹#›</a:t>
            </a:fld>
            <a:endParaRPr lang="en-US"/>
          </a:p>
        </p:txBody>
      </p:sp>
    </p:spTree>
    <p:extLst>
      <p:ext uri="{BB962C8B-B14F-4D97-AF65-F5344CB8AC3E}">
        <p14:creationId xmlns:p14="http://schemas.microsoft.com/office/powerpoint/2010/main" val="2056142313"/>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88AB10E-CDD1-4A25-A174-5B798F1132BA}"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2326007448"/>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AB10E-CDD1-4A25-A174-5B798F1132BA}"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3793592186"/>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AB10E-CDD1-4A25-A174-5B798F1132BA}"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D8779-6854-469F-BA97-7823809BD78F}" type="slidenum">
              <a:rPr lang="en-US" smtClean="0"/>
              <a:t>‹#›</a:t>
            </a:fld>
            <a:endParaRPr lang="en-US"/>
          </a:p>
        </p:txBody>
      </p:sp>
    </p:spTree>
    <p:extLst>
      <p:ext uri="{BB962C8B-B14F-4D97-AF65-F5344CB8AC3E}">
        <p14:creationId xmlns:p14="http://schemas.microsoft.com/office/powerpoint/2010/main" val="182746613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5C6B7-120E-4C71-B638-E27DDCBF0961}"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2440880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5C6B7-120E-4C71-B638-E27DDCBF0961}" type="datetimeFigureOut">
              <a:rPr lang="en-US" smtClean="0"/>
              <a:t>7/11/2017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201337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5C6B7-120E-4C71-B638-E27DDCBF0961}" type="datetimeFigureOut">
              <a:rPr lang="en-US" smtClean="0"/>
              <a:t>7/11/2017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657266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C6B7-120E-4C71-B638-E27DDCBF0961}" type="datetimeFigureOut">
              <a:rPr lang="en-US" smtClean="0"/>
              <a:t>7/11/2017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271889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85C6B7-120E-4C71-B638-E27DDCBF0961}"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27202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85C6B7-120E-4C71-B638-E27DDCBF0961}"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51D97B-6903-40B3-ACF1-E6CB8D45C63E}" type="slidenum">
              <a:rPr lang="en-US" smtClean="0"/>
              <a:t>‹#›</a:t>
            </a:fld>
            <a:endParaRPr lang="en-US"/>
          </a:p>
        </p:txBody>
      </p:sp>
    </p:spTree>
    <p:extLst>
      <p:ext uri="{BB962C8B-B14F-4D97-AF65-F5344CB8AC3E}">
        <p14:creationId xmlns:p14="http://schemas.microsoft.com/office/powerpoint/2010/main" val="3924488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C6B7-120E-4C71-B638-E27DDCBF0961}" type="datetimeFigureOut">
              <a:rPr lang="en-US" smtClean="0"/>
              <a:t>7/11/2017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1D97B-6903-40B3-ACF1-E6CB8D45C63E}" type="slidenum">
              <a:rPr lang="en-US" smtClean="0"/>
              <a:t>‹#›</a:t>
            </a:fld>
            <a:endParaRPr lang="en-US"/>
          </a:p>
        </p:txBody>
      </p:sp>
    </p:spTree>
    <p:extLst>
      <p:ext uri="{BB962C8B-B14F-4D97-AF65-F5344CB8AC3E}">
        <p14:creationId xmlns:p14="http://schemas.microsoft.com/office/powerpoint/2010/main" val="521897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0CF578-0104-0E4B-84AD-1E4A73FB875C}" type="datetimeFigureOut">
              <a:rPr lang="en-US" smtClean="0"/>
              <a:t>7/11/2017</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11AF64-395E-CF4B-A7C1-049A6105F9D7}" type="slidenum">
              <a:rPr lang="en-US" smtClean="0"/>
              <a:t>‹#›</a:t>
            </a:fld>
            <a:endParaRPr lang="en-US" dirty="0"/>
          </a:p>
        </p:txBody>
      </p:sp>
    </p:spTree>
    <p:extLst>
      <p:ext uri="{BB962C8B-B14F-4D97-AF65-F5344CB8AC3E}">
        <p14:creationId xmlns:p14="http://schemas.microsoft.com/office/powerpoint/2010/main" val="2303082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2C51F33-BDEB-4C42-BFC4-619550732269}" type="datetimeFigureOut">
              <a:rPr lang="en-US" smtClean="0"/>
              <a:pPr/>
              <a:t>7/11/2017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65DC1F7-DD6F-CC4F-BE74-ADF52270886E}"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5685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hyperlink" Target="http://www.nami.org/" TargetMode="External"/><Relationship Id="rId2" Type="http://schemas.openxmlformats.org/officeDocument/2006/relationships/hyperlink" Target="mailto:RonH@nami.org" TargetMode="External"/><Relationship Id="rId1" Type="http://schemas.openxmlformats.org/officeDocument/2006/relationships/slideLayout" Target="../slideLayouts/slideLayout24.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5" name="TextBox 4"/>
          <p:cNvSpPr txBox="1"/>
          <p:nvPr/>
        </p:nvSpPr>
        <p:spPr>
          <a:xfrm>
            <a:off x="0" y="-32029"/>
            <a:ext cx="12192000" cy="4801314"/>
          </a:xfrm>
          <a:prstGeom prst="rect">
            <a:avLst/>
          </a:prstGeom>
          <a:solidFill>
            <a:srgbClr val="3333CC"/>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2" name="Title 1"/>
          <p:cNvSpPr>
            <a:spLocks noGrp="1"/>
          </p:cNvSpPr>
          <p:nvPr>
            <p:ph type="ctrTitle"/>
          </p:nvPr>
        </p:nvSpPr>
        <p:spPr>
          <a:xfrm>
            <a:off x="1524000" y="1122363"/>
            <a:ext cx="9144000" cy="1238065"/>
          </a:xfrm>
        </p:spPr>
        <p:txBody>
          <a:bodyPr>
            <a:noAutofit/>
          </a:bodyPr>
          <a:lstStyle/>
          <a:p>
            <a:r>
              <a:rPr lang="en-US" sz="5400" b="1" dirty="0">
                <a:solidFill>
                  <a:schemeClr val="bg1"/>
                </a:solidFill>
              </a:rPr>
              <a:t>The HIPPA Privacy Rule:</a:t>
            </a:r>
            <a:br>
              <a:rPr lang="en-US" sz="5400" b="1" dirty="0">
                <a:solidFill>
                  <a:schemeClr val="bg1"/>
                </a:solidFill>
              </a:rPr>
            </a:br>
            <a:r>
              <a:rPr lang="en-US" sz="5400" b="1" dirty="0">
                <a:solidFill>
                  <a:schemeClr val="bg1"/>
                </a:solidFill>
              </a:rPr>
              <a:t>Myths and Reality</a:t>
            </a:r>
          </a:p>
        </p:txBody>
      </p:sp>
      <p:sp>
        <p:nvSpPr>
          <p:cNvPr id="3" name="Subtitle 2"/>
          <p:cNvSpPr>
            <a:spLocks noGrp="1"/>
          </p:cNvSpPr>
          <p:nvPr>
            <p:ph type="subTitle" idx="1"/>
          </p:nvPr>
        </p:nvSpPr>
        <p:spPr>
          <a:xfrm>
            <a:off x="1524000" y="2788492"/>
            <a:ext cx="9144000" cy="1478708"/>
          </a:xfrm>
        </p:spPr>
        <p:txBody>
          <a:bodyPr>
            <a:normAutofit lnSpcReduction="10000"/>
          </a:bodyPr>
          <a:lstStyle/>
          <a:p>
            <a:r>
              <a:rPr lang="en-US" sz="2800" dirty="0">
                <a:solidFill>
                  <a:schemeClr val="bg1"/>
                </a:solidFill>
              </a:rPr>
              <a:t>Ron Honberg, J.D.</a:t>
            </a:r>
          </a:p>
          <a:p>
            <a:r>
              <a:rPr lang="en-US" sz="2800" dirty="0">
                <a:solidFill>
                  <a:schemeClr val="bg1"/>
                </a:solidFill>
              </a:rPr>
              <a:t>Senior Advisor, Advocacy and Public Policy</a:t>
            </a:r>
          </a:p>
          <a:p>
            <a:r>
              <a:rPr lang="en-US" sz="2800" dirty="0">
                <a:solidFill>
                  <a:schemeClr val="bg1"/>
                </a:solidFill>
              </a:rPr>
              <a:t>NAMI</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8549640" y="5197349"/>
            <a:ext cx="2682239" cy="1203381"/>
          </a:xfrm>
          <a:prstGeom prst="rect">
            <a:avLst/>
          </a:prstGeom>
        </p:spPr>
      </p:pic>
      <p:sp>
        <p:nvSpPr>
          <p:cNvPr id="6" name="Rectangle 5"/>
          <p:cNvSpPr/>
          <p:nvPr/>
        </p:nvSpPr>
        <p:spPr>
          <a:xfrm>
            <a:off x="1142999" y="5321985"/>
            <a:ext cx="4442791" cy="954107"/>
          </a:xfrm>
          <a:prstGeom prst="rect">
            <a:avLst/>
          </a:prstGeom>
        </p:spPr>
        <p:txBody>
          <a:bodyPr wrap="square">
            <a:spAutoFit/>
          </a:bodyPr>
          <a:lstStyle/>
          <a:p>
            <a:r>
              <a:rPr lang="en-US" sz="2800" dirty="0"/>
              <a:t>NAMI National Convention </a:t>
            </a:r>
          </a:p>
          <a:p>
            <a:r>
              <a:rPr lang="en-US" sz="2800" dirty="0"/>
              <a:t>June 30, 2017</a:t>
            </a:r>
          </a:p>
        </p:txBody>
      </p:sp>
    </p:spTree>
    <p:extLst>
      <p:ext uri="{BB962C8B-B14F-4D97-AF65-F5344CB8AC3E}">
        <p14:creationId xmlns:p14="http://schemas.microsoft.com/office/powerpoint/2010/main" val="581147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lnSpcReduction="10000"/>
          </a:bodyPr>
          <a:lstStyle/>
          <a:p>
            <a:pPr marL="114300" indent="0">
              <a:spcBef>
                <a:spcPts val="0"/>
              </a:spcBef>
              <a:buNone/>
            </a:pPr>
            <a:r>
              <a:rPr lang="en-US" sz="2800" b="1" dirty="0"/>
              <a:t>Mary is in her final year of Nursing School and is planning to apply for licensure immediately upon graduation. </a:t>
            </a:r>
          </a:p>
          <a:p>
            <a:pPr marL="114300" indent="0">
              <a:spcBef>
                <a:spcPts val="0"/>
              </a:spcBef>
              <a:buNone/>
            </a:pPr>
            <a:endParaRPr lang="en-US" sz="2800" b="1" dirty="0"/>
          </a:p>
          <a:p>
            <a:pPr marL="114300" indent="0">
              <a:spcBef>
                <a:spcPts val="0"/>
              </a:spcBef>
              <a:buNone/>
            </a:pPr>
            <a:r>
              <a:rPr lang="en-US" sz="2800" b="1" dirty="0"/>
              <a:t>She is concerned that she may have to provide information about her past psychiatric hospitalizations to the State Board of Nursing.  She is particularly worried that the records may contain inaccurate information about diagnosis and her capacity to work professionally.</a:t>
            </a:r>
          </a:p>
          <a:p>
            <a:pPr marL="114300" indent="0">
              <a:spcBef>
                <a:spcPts val="0"/>
              </a:spcBef>
              <a:buNone/>
            </a:pPr>
            <a:endParaRPr lang="en-US" sz="2800" b="1" dirty="0"/>
          </a:p>
          <a:p>
            <a:pPr marL="114300" indent="0">
              <a:spcBef>
                <a:spcPts val="0"/>
              </a:spcBef>
              <a:buNone/>
            </a:pPr>
            <a:r>
              <a:rPr lang="en-US" sz="2800" b="1" dirty="0"/>
              <a:t>Does Mary have the right to access and inspect her own records? </a:t>
            </a:r>
          </a:p>
          <a:p>
            <a:pPr marL="114300" indent="0">
              <a:buNone/>
            </a:pPr>
            <a:endParaRPr lang="en-US" dirty="0"/>
          </a:p>
          <a:p>
            <a:pPr marL="114300" indent="0">
              <a:buNone/>
            </a:pPr>
            <a:r>
              <a:rPr lang="en-US" dirty="0"/>
              <a:t>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Scenario 3</a:t>
            </a:r>
          </a:p>
        </p:txBody>
      </p:sp>
    </p:spTree>
    <p:extLst>
      <p:ext uri="{BB962C8B-B14F-4D97-AF65-F5344CB8AC3E}">
        <p14:creationId xmlns:p14="http://schemas.microsoft.com/office/powerpoint/2010/main" val="2813715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lvl="0" defTabSz="914400" fontAlgn="base">
              <a:spcAft>
                <a:spcPct val="0"/>
              </a:spcAft>
              <a:buFontTx/>
              <a:buChar char="•"/>
            </a:pPr>
            <a:r>
              <a:rPr lang="en-US" altLang="en-US" sz="2800" dirty="0">
                <a:solidFill>
                  <a:srgbClr val="000000"/>
                </a:solidFill>
              </a:rPr>
              <a:t>Individuals generally have the right under HIPAA to review and obtain a copy of their own records.</a:t>
            </a:r>
          </a:p>
          <a:p>
            <a:pPr marL="457200" lvl="1" indent="0" defTabSz="914400" fontAlgn="base">
              <a:spcAft>
                <a:spcPct val="0"/>
              </a:spcAft>
              <a:buNone/>
            </a:pPr>
            <a:endParaRPr lang="en-US" altLang="en-US" dirty="0">
              <a:solidFill>
                <a:srgbClr val="000000"/>
              </a:solidFill>
            </a:endParaRPr>
          </a:p>
          <a:p>
            <a:pPr lvl="1" defTabSz="914400" fontAlgn="base">
              <a:spcAft>
                <a:spcPct val="0"/>
              </a:spcAft>
              <a:buFont typeface="Wingdings" panose="05000000000000000000" pitchFamily="2" charset="2"/>
              <a:buChar char="Ø"/>
            </a:pPr>
            <a:r>
              <a:rPr lang="en-US" altLang="en-US" sz="2400" dirty="0">
                <a:solidFill>
                  <a:srgbClr val="000000"/>
                </a:solidFill>
              </a:rPr>
              <a:t>Psychotherapy notes may be excepted, if maintained as a separate part of the record.</a:t>
            </a:r>
          </a:p>
          <a:p>
            <a:pPr lvl="0" defTabSz="914400" fontAlgn="base">
              <a:spcAft>
                <a:spcPct val="0"/>
              </a:spcAft>
              <a:buFontTx/>
              <a:buChar char="•"/>
            </a:pPr>
            <a:endParaRPr lang="en-US" altLang="en-US" sz="2800" dirty="0">
              <a:solidFill>
                <a:srgbClr val="000000"/>
              </a:solidFill>
            </a:endParaRPr>
          </a:p>
          <a:p>
            <a:pPr lvl="0" defTabSz="914400" fontAlgn="base">
              <a:spcAft>
                <a:spcPct val="0"/>
              </a:spcAft>
              <a:buFontTx/>
              <a:buChar char="•"/>
            </a:pPr>
            <a:r>
              <a:rPr lang="en-US" altLang="en-US" sz="2800" dirty="0">
                <a:solidFill>
                  <a:srgbClr val="000000"/>
                </a:solidFill>
              </a:rPr>
              <a:t>Individuals may be denied access if the provider believes that access could be harmful.</a:t>
            </a:r>
          </a:p>
          <a:p>
            <a:pPr lvl="1" defTabSz="914400" fontAlgn="base">
              <a:spcAft>
                <a:spcPct val="0"/>
              </a:spcAft>
              <a:buFontTx/>
              <a:buChar char="–"/>
            </a:pPr>
            <a:endParaRPr lang="en-US" altLang="en-US" dirty="0">
              <a:solidFill>
                <a:srgbClr val="000000"/>
              </a:solidFill>
            </a:endParaRPr>
          </a:p>
          <a:p>
            <a:pPr lvl="1" defTabSz="914400" fontAlgn="base">
              <a:spcAft>
                <a:spcPct val="0"/>
              </a:spcAft>
              <a:buFont typeface="Wingdings" panose="05000000000000000000" pitchFamily="2" charset="2"/>
              <a:buChar char="Ø"/>
            </a:pPr>
            <a:r>
              <a:rPr lang="en-US" altLang="en-US" sz="2400" dirty="0">
                <a:solidFill>
                  <a:srgbClr val="000000"/>
                </a:solidFill>
              </a:rPr>
              <a:t>But, provider must provide justification, and the individual who has requested the information can seek independent review.</a:t>
            </a:r>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Access to one’s own records</a:t>
            </a:r>
          </a:p>
        </p:txBody>
      </p:sp>
    </p:spTree>
    <p:extLst>
      <p:ext uri="{BB962C8B-B14F-4D97-AF65-F5344CB8AC3E}">
        <p14:creationId xmlns:p14="http://schemas.microsoft.com/office/powerpoint/2010/main" val="1214445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lvl="0" defTabSz="914400" fontAlgn="base">
              <a:spcAft>
                <a:spcPct val="0"/>
              </a:spcAft>
              <a:buFontTx/>
              <a:buChar char="•"/>
            </a:pPr>
            <a:endParaRPr lang="en-US" altLang="en-US" sz="2800" dirty="0">
              <a:solidFill>
                <a:srgbClr val="000000"/>
              </a:solidFill>
            </a:endParaRPr>
          </a:p>
          <a:p>
            <a:pPr lvl="0" defTabSz="914400" fontAlgn="base">
              <a:spcAft>
                <a:spcPct val="0"/>
              </a:spcAft>
              <a:buFontTx/>
              <a:buChar char="•"/>
            </a:pPr>
            <a:r>
              <a:rPr lang="en-US" altLang="en-US" sz="2800" dirty="0">
                <a:solidFill>
                  <a:srgbClr val="000000"/>
                </a:solidFill>
              </a:rPr>
              <a:t>HIPAA provides individuals with the right to request amendments to their records to correct inaccuracies.    </a:t>
            </a:r>
          </a:p>
          <a:p>
            <a:pPr lvl="0" defTabSz="914400" fontAlgn="base">
              <a:spcAft>
                <a:spcPct val="0"/>
              </a:spcAft>
              <a:buFontTx/>
              <a:buChar char="•"/>
            </a:pPr>
            <a:r>
              <a:rPr lang="en-US" altLang="en-US" sz="2800" dirty="0">
                <a:solidFill>
                  <a:srgbClr val="000000"/>
                </a:solidFill>
              </a:rPr>
              <a:t>If a request is accepted, the covered entity must make “reasonable” efforts to provide the amended version requested by the individual.</a:t>
            </a:r>
          </a:p>
          <a:p>
            <a:pPr lvl="0" defTabSz="914400" fontAlgn="base">
              <a:spcAft>
                <a:spcPct val="0"/>
              </a:spcAft>
              <a:buFontTx/>
              <a:buChar char="•"/>
            </a:pPr>
            <a:r>
              <a:rPr lang="en-US" altLang="en-US" sz="2800" dirty="0">
                <a:solidFill>
                  <a:srgbClr val="000000"/>
                </a:solidFill>
              </a:rPr>
              <a:t>If a request is denied, the covered entity must provide a written explanation and the individual must be allowed to insert a statement of disagreement into the record.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Amending records.</a:t>
            </a:r>
          </a:p>
        </p:txBody>
      </p:sp>
    </p:spTree>
    <p:extLst>
      <p:ext uri="{BB962C8B-B14F-4D97-AF65-F5344CB8AC3E}">
        <p14:creationId xmlns:p14="http://schemas.microsoft.com/office/powerpoint/2010/main" val="2728956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lnSpcReduction="10000"/>
          </a:bodyPr>
          <a:lstStyle/>
          <a:p>
            <a:pPr marL="114300" indent="0">
              <a:spcBef>
                <a:spcPts val="0"/>
              </a:spcBef>
              <a:buNone/>
            </a:pPr>
            <a:r>
              <a:rPr lang="en-US" sz="2600" b="1" dirty="0"/>
              <a:t>Dr. </a:t>
            </a:r>
            <a:r>
              <a:rPr lang="en-US" sz="2600" b="1" dirty="0" err="1"/>
              <a:t>Welby</a:t>
            </a:r>
            <a:r>
              <a:rPr lang="en-US" sz="2600" b="1" dirty="0"/>
              <a:t>, a psychiatrist, receives a call from Mrs. Jones.   She tells him that her son, a patient of Dr. </a:t>
            </a:r>
            <a:r>
              <a:rPr lang="en-US" sz="2600" b="1" dirty="0" err="1"/>
              <a:t>Welby</a:t>
            </a:r>
            <a:r>
              <a:rPr lang="en-US" sz="2600" b="1" dirty="0"/>
              <a:t>, has been arrested and is being held in the Arlington County jail.  She is worried about her son’s deteriorating mental health and thinks that it is important that jail health staff are informed as quickly as possible about his need for treatment and medication.   </a:t>
            </a:r>
          </a:p>
          <a:p>
            <a:pPr marL="114300" indent="0">
              <a:spcBef>
                <a:spcPts val="0"/>
              </a:spcBef>
              <a:buNone/>
            </a:pPr>
            <a:endParaRPr lang="en-US" sz="2600" b="1" dirty="0"/>
          </a:p>
          <a:p>
            <a:pPr marL="114300" indent="0">
              <a:spcBef>
                <a:spcPts val="0"/>
              </a:spcBef>
              <a:buNone/>
            </a:pPr>
            <a:r>
              <a:rPr lang="en-US" sz="2600" b="1" dirty="0"/>
              <a:t>Mrs. Jones asks Dr. </a:t>
            </a:r>
            <a:r>
              <a:rPr lang="en-US" sz="2600" b="1" dirty="0" err="1"/>
              <a:t>Welby</a:t>
            </a:r>
            <a:r>
              <a:rPr lang="en-US" sz="2600" b="1" dirty="0"/>
              <a:t> to contact the jail and to send them her son’s medical records.   She says it will be very difficult to get in to see her soon anytime soon and besides, she fears he is too symptomatic at present to sign a release form.</a:t>
            </a:r>
          </a:p>
          <a:p>
            <a:pPr marL="114300" indent="0">
              <a:spcBef>
                <a:spcPts val="0"/>
              </a:spcBef>
              <a:buNone/>
            </a:pPr>
            <a:endParaRPr lang="en-US" sz="2600" b="1" dirty="0"/>
          </a:p>
          <a:p>
            <a:pPr marL="114300" indent="0">
              <a:spcBef>
                <a:spcPts val="0"/>
              </a:spcBef>
              <a:buNone/>
            </a:pPr>
            <a:r>
              <a:rPr lang="en-US" sz="2600" b="1" dirty="0"/>
              <a:t>Is Dr. </a:t>
            </a:r>
            <a:r>
              <a:rPr lang="en-US" sz="2600" b="1" dirty="0" err="1"/>
              <a:t>Welby</a:t>
            </a:r>
            <a:r>
              <a:rPr lang="en-US" sz="2600" b="1" dirty="0"/>
              <a:t> permitted to contact the jail and provide written or verbal information about his patient?</a:t>
            </a:r>
          </a:p>
          <a:p>
            <a:pPr marL="114300" indent="0">
              <a:spcBef>
                <a:spcPts val="0"/>
              </a:spcBef>
              <a:buNone/>
            </a:pPr>
            <a:endParaRPr lang="en-US" sz="2800" b="1" dirty="0"/>
          </a:p>
          <a:p>
            <a:pPr marL="114300" indent="0">
              <a:spcBef>
                <a:spcPts val="0"/>
              </a:spcBef>
              <a:buNone/>
            </a:pPr>
            <a:endParaRPr lang="en-US" sz="2800" b="1" dirty="0"/>
          </a:p>
          <a:p>
            <a:pPr marL="114300" indent="0">
              <a:spcBef>
                <a:spcPts val="0"/>
              </a:spcBef>
              <a:buNone/>
            </a:pPr>
            <a:endParaRPr lang="en-US" sz="2800" b="1" dirty="0"/>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Scenario 5</a:t>
            </a:r>
          </a:p>
        </p:txBody>
      </p:sp>
    </p:spTree>
    <p:extLst>
      <p:ext uri="{BB962C8B-B14F-4D97-AF65-F5344CB8AC3E}">
        <p14:creationId xmlns:p14="http://schemas.microsoft.com/office/powerpoint/2010/main" val="2069051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lvl="0" defTabSz="914400" fontAlgn="base">
              <a:spcAft>
                <a:spcPct val="0"/>
              </a:spcAft>
              <a:buFontTx/>
              <a:buChar char="•"/>
            </a:pPr>
            <a:endParaRPr lang="en-US" altLang="en-US" sz="2800" dirty="0">
              <a:solidFill>
                <a:srgbClr val="000000"/>
              </a:solidFill>
            </a:endParaRPr>
          </a:p>
          <a:p>
            <a:pPr lvl="0"/>
            <a:r>
              <a:rPr lang="en-US" sz="2800" dirty="0">
                <a:solidFill>
                  <a:prstClr val="black"/>
                </a:solidFill>
              </a:rPr>
              <a:t>Generally, consent required for health provider to disclose information to jail staff.</a:t>
            </a:r>
          </a:p>
          <a:p>
            <a:pPr lvl="1"/>
            <a:r>
              <a:rPr lang="en-US" sz="2400" dirty="0">
                <a:solidFill>
                  <a:prstClr val="black"/>
                </a:solidFill>
              </a:rPr>
              <a:t>Same exceptions apply as for community (lack of capacity, danger to self or others).</a:t>
            </a:r>
          </a:p>
          <a:p>
            <a:pPr marL="0" lvl="0" indent="0">
              <a:buNone/>
            </a:pPr>
            <a:endParaRPr lang="en-US" sz="2800" dirty="0">
              <a:solidFill>
                <a:prstClr val="black"/>
              </a:solidFill>
            </a:endParaRPr>
          </a:p>
          <a:p>
            <a:pPr lvl="0"/>
            <a:r>
              <a:rPr lang="en-US" sz="2800" dirty="0">
                <a:solidFill>
                  <a:prstClr val="black"/>
                </a:solidFill>
              </a:rPr>
              <a:t>Signed notice of privacy practices might suffice for sharing information between community and jail health staff.</a:t>
            </a:r>
          </a:p>
          <a:p>
            <a:pPr lvl="0"/>
            <a:endParaRPr lang="en-US" sz="2800" dirty="0">
              <a:solidFill>
                <a:prstClr val="black"/>
              </a:solidFill>
            </a:endParaRPr>
          </a:p>
          <a:p>
            <a:pPr lvl="0"/>
            <a:r>
              <a:rPr lang="en-US" sz="2800" dirty="0">
                <a:solidFill>
                  <a:prstClr val="black"/>
                </a:solidFill>
              </a:rPr>
              <a:t>Jail can accept information from family.</a:t>
            </a:r>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Community to Criminal Justice</a:t>
            </a:r>
          </a:p>
        </p:txBody>
      </p:sp>
    </p:spTree>
    <p:extLst>
      <p:ext uri="{BB962C8B-B14F-4D97-AF65-F5344CB8AC3E}">
        <p14:creationId xmlns:p14="http://schemas.microsoft.com/office/powerpoint/2010/main" val="2580685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lvl="0" defTabSz="914400" fontAlgn="base">
              <a:spcAft>
                <a:spcPct val="0"/>
              </a:spcAft>
              <a:buFontTx/>
              <a:buChar char="•"/>
            </a:pPr>
            <a:endParaRPr lang="en-US" altLang="en-US" sz="2800" dirty="0">
              <a:solidFill>
                <a:srgbClr val="000000"/>
              </a:solidFill>
            </a:endParaRPr>
          </a:p>
          <a:p>
            <a:pPr lvl="1">
              <a:buFont typeface="Arial" panose="020B0604020202020204" pitchFamily="34" charset="0"/>
              <a:buChar char="•"/>
            </a:pPr>
            <a:r>
              <a:rPr lang="en-US" dirty="0"/>
              <a:t>Generally, consent required, with same exceptions as community, with respect to disclosure by correctional health providers to community mental health providers or caregivers.</a:t>
            </a:r>
          </a:p>
          <a:p>
            <a:pPr lvl="1">
              <a:buFont typeface="Arial" panose="020B0604020202020204" pitchFamily="34" charset="0"/>
              <a:buChar char="•"/>
            </a:pPr>
            <a:endParaRPr lang="en-US" dirty="0"/>
          </a:p>
          <a:p>
            <a:pPr lvl="1">
              <a:buFont typeface="Arial" panose="020B0604020202020204" pitchFamily="34" charset="0"/>
              <a:buChar char="•"/>
            </a:pPr>
            <a:r>
              <a:rPr lang="en-US" dirty="0"/>
              <a:t>But, some involved in transition are not covered entities and therefore not subject to HIPAA (e.g. parole and probation).</a:t>
            </a:r>
          </a:p>
          <a:p>
            <a:pPr lvl="1">
              <a:buFont typeface="Arial" panose="020B0604020202020204" pitchFamily="34" charset="0"/>
              <a:buChar char="•"/>
            </a:pPr>
            <a:endParaRPr lang="en-US" dirty="0"/>
          </a:p>
          <a:p>
            <a:pPr lvl="1">
              <a:buFont typeface="Arial" panose="020B0604020202020204" pitchFamily="34" charset="0"/>
              <a:buChar char="•"/>
            </a:pPr>
            <a:r>
              <a:rPr lang="en-US" dirty="0"/>
              <a:t>In general, always preferable to engage individual in transition and reentry planning.   </a:t>
            </a:r>
          </a:p>
          <a:p>
            <a:pPr lvl="1">
              <a:buFont typeface="Arial" panose="020B0604020202020204" pitchFamily="34" charset="0"/>
              <a:buChar char="•"/>
            </a:pPr>
            <a:endParaRPr lang="en-US" dirty="0"/>
          </a:p>
          <a:p>
            <a:pPr lvl="1">
              <a:buFont typeface="Arial" panose="020B0604020202020204" pitchFamily="34" charset="0"/>
              <a:buChar char="•"/>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15</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Jail/Prison to community</a:t>
            </a:r>
          </a:p>
        </p:txBody>
      </p:sp>
    </p:spTree>
    <p:extLst>
      <p:ext uri="{BB962C8B-B14F-4D97-AF65-F5344CB8AC3E}">
        <p14:creationId xmlns:p14="http://schemas.microsoft.com/office/powerpoint/2010/main" val="4173697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436914" y="274638"/>
            <a:ext cx="10145486" cy="858423"/>
          </a:xfrm>
        </p:spPr>
        <p:txBody>
          <a:bodyPr>
            <a:normAutofit/>
          </a:bodyPr>
          <a:lstStyle/>
          <a:p>
            <a:pPr algn="l"/>
            <a:r>
              <a:rPr lang="en-US" sz="4000" b="1" dirty="0">
                <a:solidFill>
                  <a:schemeClr val="bg1"/>
                </a:solidFill>
              </a:rPr>
              <a:t>Scenario 6</a:t>
            </a:r>
          </a:p>
        </p:txBody>
      </p:sp>
      <p:sp>
        <p:nvSpPr>
          <p:cNvPr id="3" name="Content Placeholder 2"/>
          <p:cNvSpPr>
            <a:spLocks noGrp="1"/>
          </p:cNvSpPr>
          <p:nvPr>
            <p:ph idx="1"/>
          </p:nvPr>
        </p:nvSpPr>
        <p:spPr>
          <a:xfrm>
            <a:off x="609600" y="1417639"/>
            <a:ext cx="10972800" cy="4708526"/>
          </a:xfrm>
        </p:spPr>
        <p:txBody>
          <a:bodyPr>
            <a:normAutofit lnSpcReduction="10000"/>
          </a:bodyPr>
          <a:lstStyle/>
          <a:p>
            <a:pPr marL="0" indent="0">
              <a:buNone/>
            </a:pPr>
            <a:r>
              <a:rPr lang="en-US" sz="2800" b="1" dirty="0"/>
              <a:t>During her sophomore year at UVA, Jane begins to experience serious mental health symptoms.  She is unable to sleep, maintain concentration on her studies, and begins to accuse her suite mates of conspiring against her.</a:t>
            </a:r>
          </a:p>
          <a:p>
            <a:pPr marL="0" indent="0">
              <a:buNone/>
            </a:pPr>
            <a:endParaRPr lang="en-US" sz="2800" b="1" dirty="0"/>
          </a:p>
          <a:p>
            <a:pPr marL="0" indent="0">
              <a:buNone/>
            </a:pPr>
            <a:r>
              <a:rPr lang="en-US" sz="2800" b="1" dirty="0"/>
              <a:t>Alarmed, her suite mates refer her to the student counseling center, and she is eventually hospitalized under an involuntary commitment order and diagnosed with bipolar disorder.</a:t>
            </a:r>
          </a:p>
          <a:p>
            <a:pPr marL="0" indent="0">
              <a:buNone/>
            </a:pPr>
            <a:endParaRPr lang="en-US" sz="2800" b="1" dirty="0"/>
          </a:p>
          <a:p>
            <a:pPr marL="0" indent="0">
              <a:buNone/>
            </a:pPr>
            <a:r>
              <a:rPr lang="en-US" sz="2800" b="1" dirty="0"/>
              <a:t>Is UVA obligated to inform her parents of her diagnosis, treatment, and need for follow up care?</a:t>
            </a:r>
          </a:p>
        </p:txBody>
      </p:sp>
    </p:spTree>
    <p:extLst>
      <p:ext uri="{BB962C8B-B14F-4D97-AF65-F5344CB8AC3E}">
        <p14:creationId xmlns:p14="http://schemas.microsoft.com/office/powerpoint/2010/main" val="2338180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50223" y="22770"/>
            <a:ext cx="10972800" cy="1143000"/>
          </a:xfrm>
        </p:spPr>
        <p:txBody>
          <a:bodyPr>
            <a:noAutofit/>
          </a:bodyPr>
          <a:lstStyle/>
          <a:p>
            <a:pPr algn="l"/>
            <a:r>
              <a:rPr lang="en-US" sz="3600" b="1" dirty="0">
                <a:solidFill>
                  <a:schemeClr val="bg1"/>
                </a:solidFill>
              </a:rPr>
              <a:t>Family Educational Rights and </a:t>
            </a:r>
            <a:br>
              <a:rPr lang="en-US" sz="3600" b="1" dirty="0">
                <a:solidFill>
                  <a:schemeClr val="bg1"/>
                </a:solidFill>
              </a:rPr>
            </a:br>
            <a:r>
              <a:rPr lang="en-US" sz="3600" b="1" dirty="0">
                <a:solidFill>
                  <a:schemeClr val="bg1"/>
                </a:solidFill>
              </a:rPr>
              <a:t>Privacy Act (FERPA)</a:t>
            </a:r>
          </a:p>
        </p:txBody>
      </p:sp>
      <p:sp>
        <p:nvSpPr>
          <p:cNvPr id="3" name="Content Placeholder 2"/>
          <p:cNvSpPr>
            <a:spLocks noGrp="1"/>
          </p:cNvSpPr>
          <p:nvPr>
            <p:ph idx="1"/>
          </p:nvPr>
        </p:nvSpPr>
        <p:spPr>
          <a:xfrm>
            <a:off x="609600" y="2027583"/>
            <a:ext cx="10972800" cy="4098581"/>
          </a:xfrm>
        </p:spPr>
        <p:txBody>
          <a:bodyPr>
            <a:normAutofit lnSpcReduction="10000"/>
          </a:bodyPr>
          <a:lstStyle/>
          <a:p>
            <a:r>
              <a:rPr lang="en-US" dirty="0"/>
              <a:t>Applies to student education records including records kept in college counseling and health clinics.</a:t>
            </a:r>
          </a:p>
          <a:p>
            <a:r>
              <a:rPr lang="en-US" dirty="0"/>
              <a:t>Prohibits colleges from sharing info in student records with parents, with following exceptions:</a:t>
            </a:r>
          </a:p>
          <a:p>
            <a:pPr lvl="1"/>
            <a:r>
              <a:rPr lang="en-US" dirty="0"/>
              <a:t>Health or safety emergency;</a:t>
            </a:r>
          </a:p>
          <a:p>
            <a:pPr lvl="2"/>
            <a:r>
              <a:rPr lang="en-US" dirty="0"/>
              <a:t>Is involuntary commitment a health emergency?</a:t>
            </a:r>
          </a:p>
          <a:p>
            <a:pPr lvl="1"/>
            <a:r>
              <a:rPr lang="en-US" dirty="0"/>
              <a:t>Parents document that student claimed as tax dependent;</a:t>
            </a:r>
          </a:p>
          <a:p>
            <a:pPr lvl="1"/>
            <a:r>
              <a:rPr lang="en-US" dirty="0"/>
              <a:t>Written authorization from student.</a:t>
            </a:r>
          </a:p>
        </p:txBody>
      </p:sp>
    </p:spTree>
    <p:extLst>
      <p:ext uri="{BB962C8B-B14F-4D97-AF65-F5344CB8AC3E}">
        <p14:creationId xmlns:p14="http://schemas.microsoft.com/office/powerpoint/2010/main" val="1459641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83969" y="132134"/>
            <a:ext cx="10972800" cy="1143000"/>
          </a:xfrm>
        </p:spPr>
        <p:txBody>
          <a:bodyPr>
            <a:normAutofit/>
          </a:bodyPr>
          <a:lstStyle/>
          <a:p>
            <a:pPr algn="l"/>
            <a:r>
              <a:rPr lang="en-US" sz="4000" dirty="0">
                <a:solidFill>
                  <a:schemeClr val="bg1"/>
                </a:solidFill>
              </a:rPr>
              <a:t>When is it HIPAA, when is it FERPA?</a:t>
            </a:r>
          </a:p>
        </p:txBody>
      </p:sp>
      <p:sp>
        <p:nvSpPr>
          <p:cNvPr id="3" name="Content Placeholder 2"/>
          <p:cNvSpPr>
            <a:spLocks noGrp="1"/>
          </p:cNvSpPr>
          <p:nvPr>
            <p:ph idx="1"/>
          </p:nvPr>
        </p:nvSpPr>
        <p:spPr/>
        <p:txBody>
          <a:bodyPr/>
          <a:lstStyle/>
          <a:p>
            <a:r>
              <a:rPr lang="en-US" dirty="0"/>
              <a:t>FERPA: Educational records, health records generated by campus counseling center.</a:t>
            </a:r>
          </a:p>
          <a:p>
            <a:endParaRPr lang="en-US" dirty="0"/>
          </a:p>
          <a:p>
            <a:r>
              <a:rPr lang="en-US" dirty="0"/>
              <a:t>HIPAA: Medical records from hospital, community mental health center, etc.</a:t>
            </a:r>
          </a:p>
          <a:p>
            <a:endParaRPr lang="en-US" dirty="0"/>
          </a:p>
          <a:p>
            <a:r>
              <a:rPr lang="en-US" dirty="0"/>
              <a:t>What if the hospital is on campus (e.g. UVA hospital)?</a:t>
            </a:r>
          </a:p>
        </p:txBody>
      </p:sp>
    </p:spTree>
    <p:extLst>
      <p:ext uri="{BB962C8B-B14F-4D97-AF65-F5344CB8AC3E}">
        <p14:creationId xmlns:p14="http://schemas.microsoft.com/office/powerpoint/2010/main" val="793860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45540"/>
            <a:ext cx="10972800" cy="1143000"/>
          </a:xfrm>
        </p:spPr>
        <p:txBody>
          <a:bodyPr>
            <a:normAutofit/>
          </a:bodyPr>
          <a:lstStyle/>
          <a:p>
            <a:pPr algn="l"/>
            <a:r>
              <a:rPr lang="en-US" sz="3600" dirty="0">
                <a:solidFill>
                  <a:schemeClr val="bg1"/>
                </a:solidFill>
              </a:rPr>
              <a:t>Authorization forms for colleges</a:t>
            </a:r>
          </a:p>
        </p:txBody>
      </p:sp>
      <p:sp>
        <p:nvSpPr>
          <p:cNvPr id="3" name="Content Placeholder 2"/>
          <p:cNvSpPr>
            <a:spLocks noGrp="1"/>
          </p:cNvSpPr>
          <p:nvPr>
            <p:ph idx="1"/>
          </p:nvPr>
        </p:nvSpPr>
        <p:spPr/>
        <p:txBody>
          <a:bodyPr>
            <a:normAutofit lnSpcReduction="10000"/>
          </a:bodyPr>
          <a:lstStyle/>
          <a:p>
            <a:r>
              <a:rPr lang="en-US" sz="2800" dirty="0"/>
              <a:t>Consider signing a form authorizing families to access to protected health information at beginning of year.</a:t>
            </a:r>
          </a:p>
          <a:p>
            <a:pPr lvl="1"/>
            <a:r>
              <a:rPr lang="en-US" sz="2400" dirty="0"/>
              <a:t>Many colleges have authorization forms available on their websites.</a:t>
            </a:r>
          </a:p>
          <a:p>
            <a:pPr lvl="1"/>
            <a:r>
              <a:rPr lang="en-US" sz="2400" dirty="0"/>
              <a:t>If not, use NAMI’s sample form (handout).</a:t>
            </a:r>
          </a:p>
          <a:p>
            <a:r>
              <a:rPr lang="en-US" sz="2800" dirty="0"/>
              <a:t>May specify what types of health or mental health information you authorize for disclosure.</a:t>
            </a:r>
          </a:p>
          <a:p>
            <a:r>
              <a:rPr lang="en-US" sz="2800" dirty="0"/>
              <a:t>Submit form to student counseling and health center so they have it on file.   </a:t>
            </a:r>
          </a:p>
          <a:p>
            <a:r>
              <a:rPr lang="en-US" sz="2800" dirty="0"/>
              <a:t>Also, student and families should keep copies.</a:t>
            </a:r>
          </a:p>
          <a:p>
            <a:r>
              <a:rPr lang="en-US" sz="2800" dirty="0"/>
              <a:t>New authorization form is required each year.</a:t>
            </a:r>
          </a:p>
        </p:txBody>
      </p:sp>
    </p:spTree>
    <p:extLst>
      <p:ext uri="{BB962C8B-B14F-4D97-AF65-F5344CB8AC3E}">
        <p14:creationId xmlns:p14="http://schemas.microsoft.com/office/powerpoint/2010/main" val="464783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667238"/>
            <a:ext cx="10058400" cy="4786571"/>
          </a:xfrm>
        </p:spPr>
        <p:txBody>
          <a:bodyPr>
            <a:normAutofit lnSpcReduction="10000"/>
          </a:bodyPr>
          <a:lstStyle/>
          <a:p>
            <a:r>
              <a:rPr lang="en-US" sz="2800" dirty="0"/>
              <a:t>Only information generated or disseminated by “covered entities” is subject to HIPAA</a:t>
            </a:r>
          </a:p>
          <a:p>
            <a:r>
              <a:rPr lang="en-US" sz="2800" dirty="0"/>
              <a:t>“Covered entities” include:</a:t>
            </a:r>
          </a:p>
          <a:p>
            <a:pPr lvl="1"/>
            <a:r>
              <a:rPr lang="en-US" sz="2400" dirty="0"/>
              <a:t>Health care providers;</a:t>
            </a:r>
          </a:p>
          <a:p>
            <a:pPr lvl="1"/>
            <a:r>
              <a:rPr lang="en-US" sz="2400" dirty="0"/>
              <a:t>Health care plans;</a:t>
            </a:r>
          </a:p>
          <a:p>
            <a:pPr lvl="1"/>
            <a:r>
              <a:rPr lang="en-US" sz="2400" dirty="0"/>
              <a:t>Health care clearinghouses (convert non-standard data into standard form);</a:t>
            </a:r>
          </a:p>
          <a:p>
            <a:pPr lvl="1"/>
            <a:r>
              <a:rPr lang="en-US" sz="2400" dirty="0"/>
              <a:t>Business associates (e.g. claims processing, billing, quality assurance).</a:t>
            </a:r>
            <a:r>
              <a:rPr lang="en-US" sz="2400" dirty="0">
                <a:solidFill>
                  <a:prstClr val="black"/>
                </a:solidFill>
              </a:rPr>
              <a:t> </a:t>
            </a:r>
          </a:p>
          <a:p>
            <a:pPr lvl="0"/>
            <a:r>
              <a:rPr lang="en-US" sz="2800" dirty="0">
                <a:solidFill>
                  <a:prstClr val="black"/>
                </a:solidFill>
              </a:rPr>
              <a:t>HIPAA applies to “individually identifiable” health information.</a:t>
            </a:r>
          </a:p>
          <a:p>
            <a:pPr lvl="0"/>
            <a:r>
              <a:rPr lang="en-US" sz="2600" dirty="0">
                <a:solidFill>
                  <a:prstClr val="black"/>
                </a:solidFill>
              </a:rPr>
              <a:t>HIPAA establishes a floor, not a ceiling, for privacy protections.</a:t>
            </a:r>
          </a:p>
          <a:p>
            <a:pPr lvl="0"/>
            <a:r>
              <a:rPr lang="en-US" sz="2600" dirty="0">
                <a:solidFill>
                  <a:prstClr val="black"/>
                </a:solidFill>
              </a:rPr>
              <a:t>State laws that are “more protective of privacy” supersede HIPAA</a:t>
            </a:r>
          </a:p>
          <a:p>
            <a:pPr lvl="1"/>
            <a:endParaRPr lang="en-US" sz="2400" dirty="0"/>
          </a:p>
          <a:p>
            <a:pPr lvl="1"/>
            <a:endParaRPr lang="en-US" sz="2400" dirty="0"/>
          </a:p>
          <a:p>
            <a:pPr lvl="1"/>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1600" y="110050"/>
            <a:ext cx="10058400" cy="968440"/>
          </a:xfrm>
        </p:spPr>
        <p:txBody>
          <a:bodyPr>
            <a:normAutofit/>
          </a:bodyPr>
          <a:lstStyle/>
          <a:p>
            <a:pPr algn="l"/>
            <a:r>
              <a:rPr lang="en-US" sz="4000" dirty="0">
                <a:solidFill>
                  <a:schemeClr val="bg1"/>
                </a:solidFill>
              </a:rPr>
              <a:t>A few overarching points.</a:t>
            </a:r>
          </a:p>
        </p:txBody>
      </p:sp>
    </p:spTree>
    <p:extLst>
      <p:ext uri="{BB962C8B-B14F-4D97-AF65-F5344CB8AC3E}">
        <p14:creationId xmlns:p14="http://schemas.microsoft.com/office/powerpoint/2010/main" val="2688169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1"/>
            <a:ext cx="12192001" cy="1360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1"/>
          <p:cNvSpPr txBox="1">
            <a:spLocks noChangeArrowheads="1"/>
          </p:cNvSpPr>
          <p:nvPr/>
        </p:nvSpPr>
        <p:spPr bwMode="auto">
          <a:xfrm>
            <a:off x="396240" y="326445"/>
            <a:ext cx="69278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0" cap="none" spc="0" normalizeH="0" baseline="0" noProof="0" dirty="0">
                <a:ln>
                  <a:noFill/>
                </a:ln>
                <a:solidFill>
                  <a:prstClr val="white"/>
                </a:solidFill>
                <a:effectLst/>
                <a:uLnTx/>
                <a:uFillTx/>
                <a:latin typeface="Arial" charset="0"/>
                <a:ea typeface="ＭＳ Ｐゴシック" pitchFamily="34" charset="-128"/>
                <a:cs typeface="+mn-cs"/>
              </a:rPr>
              <a:t>Questions and Discussion!</a:t>
            </a:r>
          </a:p>
        </p:txBody>
      </p:sp>
      <p:sp>
        <p:nvSpPr>
          <p:cNvPr id="8" name="Content Placeholder 3"/>
          <p:cNvSpPr>
            <a:spLocks noGrp="1"/>
          </p:cNvSpPr>
          <p:nvPr>
            <p:ph idx="1"/>
          </p:nvPr>
        </p:nvSpPr>
        <p:spPr>
          <a:xfrm>
            <a:off x="2065338" y="1862867"/>
            <a:ext cx="8541702" cy="2144357"/>
          </a:xfrm>
        </p:spPr>
        <p:txBody>
          <a:bodyPr>
            <a:normAutofit/>
          </a:bodyPr>
          <a:lstStyle/>
          <a:p>
            <a:pPr marL="0" indent="0" algn="ctr">
              <a:buNone/>
            </a:pPr>
            <a:r>
              <a:rPr lang="en-US" altLang="en-US" sz="4000" b="1" dirty="0">
                <a:solidFill>
                  <a:schemeClr val="tx2"/>
                </a:solidFill>
              </a:rPr>
              <a:t>“I wish I had an answer to that because I’m tired of answering that question.”</a:t>
            </a:r>
            <a:br>
              <a:rPr lang="en-US" altLang="en-US" b="1" dirty="0">
                <a:solidFill>
                  <a:schemeClr val="accent2"/>
                </a:solidFill>
              </a:rPr>
            </a:br>
            <a:br>
              <a:rPr lang="en-US" altLang="en-US" dirty="0"/>
            </a:br>
            <a:r>
              <a:rPr lang="en-US" altLang="en-US" dirty="0">
                <a:solidFill>
                  <a:schemeClr val="tx2">
                    <a:lumMod val="50000"/>
                  </a:schemeClr>
                </a:solidFill>
              </a:rPr>
              <a:t>Yogi Berra</a:t>
            </a:r>
            <a:endParaRPr lang="en-US" dirty="0">
              <a:solidFill>
                <a:schemeClr val="tx2">
                  <a:lumMod val="50000"/>
                </a:schemeClr>
              </a:solidFill>
            </a:endParaRPr>
          </a:p>
          <a:p>
            <a:pPr marL="0" indent="0">
              <a:buNone/>
            </a:pPr>
            <a:endParaRPr lang="en-US" dirty="0"/>
          </a:p>
        </p:txBody>
      </p:sp>
      <p:pic>
        <p:nvPicPr>
          <p:cNvPr id="4105" name="Picture 9" descr="http://d163pcfwpd53q9.cloudfront.net/wp-content/uploads/2015/09/y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4807" y="3654977"/>
            <a:ext cx="6002764" cy="2679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815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1680" y="1310640"/>
            <a:ext cx="8229600" cy="1143000"/>
          </a:xfrm>
        </p:spPr>
        <p:txBody>
          <a:bodyPr/>
          <a:lstStyle/>
          <a:p>
            <a:pPr algn="ctr"/>
            <a:r>
              <a:rPr lang="en-US" b="1" dirty="0"/>
              <a:t>Thank You!</a:t>
            </a:r>
          </a:p>
        </p:txBody>
      </p:sp>
      <p:sp>
        <p:nvSpPr>
          <p:cNvPr id="3" name="Content Placeholder 2"/>
          <p:cNvSpPr>
            <a:spLocks noGrp="1"/>
          </p:cNvSpPr>
          <p:nvPr>
            <p:ph idx="1"/>
          </p:nvPr>
        </p:nvSpPr>
        <p:spPr>
          <a:xfrm>
            <a:off x="1097280" y="2346960"/>
            <a:ext cx="10058400" cy="3522134"/>
          </a:xfrm>
        </p:spPr>
        <p:txBody>
          <a:bodyPr>
            <a:normAutofit fontScale="77500" lnSpcReduction="20000"/>
          </a:bodyPr>
          <a:lstStyle/>
          <a:p>
            <a:pPr marL="0" indent="0">
              <a:buNone/>
            </a:pPr>
            <a:endParaRPr lang="en-US" dirty="0"/>
          </a:p>
          <a:p>
            <a:pPr marL="0" indent="0" algn="ctr">
              <a:lnSpc>
                <a:spcPct val="120000"/>
              </a:lnSpc>
              <a:buNone/>
            </a:pPr>
            <a:r>
              <a:rPr lang="en-US" sz="3300" b="1" dirty="0"/>
              <a:t>Ron Honberg, J.D.</a:t>
            </a:r>
          </a:p>
          <a:p>
            <a:pPr marL="0" indent="0" algn="ctr">
              <a:lnSpc>
                <a:spcPct val="120000"/>
              </a:lnSpc>
              <a:buNone/>
            </a:pPr>
            <a:r>
              <a:rPr lang="en-US" sz="2800" dirty="0"/>
              <a:t>Senior Advisor, Policy and Advocacy</a:t>
            </a:r>
          </a:p>
          <a:p>
            <a:pPr marL="0" indent="0" algn="ctr">
              <a:lnSpc>
                <a:spcPct val="120000"/>
              </a:lnSpc>
              <a:buNone/>
            </a:pPr>
            <a:r>
              <a:rPr lang="en-US" sz="2800" dirty="0"/>
              <a:t>NAMI</a:t>
            </a:r>
          </a:p>
          <a:p>
            <a:pPr marL="0" indent="0" algn="ctr">
              <a:buNone/>
            </a:pPr>
            <a:endParaRPr lang="en-US" sz="2400" dirty="0">
              <a:hlinkClick r:id="rId2"/>
            </a:endParaRPr>
          </a:p>
          <a:p>
            <a:pPr marL="0" indent="0" algn="ctr">
              <a:buNone/>
            </a:pPr>
            <a:r>
              <a:rPr lang="en-US" sz="2400" dirty="0">
                <a:hlinkClick r:id="rId2"/>
              </a:rPr>
              <a:t>RonH@nami.org</a:t>
            </a:r>
            <a:endParaRPr lang="en-US" sz="2400" dirty="0"/>
          </a:p>
          <a:p>
            <a:pPr marL="0" indent="0" algn="ctr">
              <a:buNone/>
            </a:pPr>
            <a:r>
              <a:rPr lang="en-US" sz="2400" dirty="0"/>
              <a:t>703-516-7972</a:t>
            </a:r>
          </a:p>
          <a:p>
            <a:pPr marL="0" indent="0" algn="ctr">
              <a:buNone/>
            </a:pPr>
            <a:r>
              <a:rPr lang="en-US" sz="2400" dirty="0">
                <a:hlinkClick r:id="rId3"/>
              </a:rPr>
              <a:t>www.nami.org</a:t>
            </a:r>
            <a:endParaRPr lang="en-US" sz="2400" dirty="0"/>
          </a:p>
          <a:p>
            <a:pPr marL="0" indent="0" algn="ctr">
              <a:buNone/>
            </a:pPr>
            <a:endParaRPr lang="en-US" sz="2400" dirty="0"/>
          </a:p>
        </p:txBody>
      </p:sp>
      <p:pic>
        <p:nvPicPr>
          <p:cNvPr id="5"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1" y="-3030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213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667238"/>
            <a:ext cx="10058400" cy="4786571"/>
          </a:xfrm>
        </p:spPr>
        <p:txBody>
          <a:bodyPr>
            <a:normAutofit/>
          </a:bodyPr>
          <a:lstStyle/>
          <a:p>
            <a:pPr marL="457200" lvl="1" indent="0" defTabSz="914400" fontAlgn="base">
              <a:spcAft>
                <a:spcPct val="0"/>
              </a:spcAft>
              <a:buNone/>
            </a:pPr>
            <a:r>
              <a:rPr lang="en-US" altLang="en-US" b="1" dirty="0">
                <a:solidFill>
                  <a:srgbClr val="000000"/>
                </a:solidFill>
              </a:rPr>
              <a:t>Dr. Freud, a psychiatrist from Washington DC contacts Dr. Kildare, a primary care physician in Philadelphia.  Dr. F. has begun treating Sally, a woman with schizophrenia, who is a long time patient of Dr. K.  Dr. F. requests information from Dr. K. about her medical history.</a:t>
            </a:r>
          </a:p>
          <a:p>
            <a:pPr marL="0" indent="0" defTabSz="914400" fontAlgn="base">
              <a:spcAft>
                <a:spcPct val="0"/>
              </a:spcAft>
              <a:buNone/>
            </a:pPr>
            <a:endParaRPr lang="en-US" altLang="en-US" sz="2800" b="1" dirty="0">
              <a:solidFill>
                <a:srgbClr val="000000"/>
              </a:solidFill>
            </a:endParaRPr>
          </a:p>
          <a:p>
            <a:pPr marL="457200" lvl="1" indent="0" defTabSz="914400" fontAlgn="base">
              <a:spcAft>
                <a:spcPct val="0"/>
              </a:spcAft>
              <a:buNone/>
            </a:pPr>
            <a:r>
              <a:rPr lang="en-US" altLang="en-US" b="1" dirty="0">
                <a:solidFill>
                  <a:srgbClr val="000000"/>
                </a:solidFill>
              </a:rPr>
              <a:t>Dr. F. does not include a signed consent form with this request.</a:t>
            </a:r>
          </a:p>
          <a:p>
            <a:pPr marL="0" indent="0" defTabSz="914400" fontAlgn="base">
              <a:spcAft>
                <a:spcPct val="0"/>
              </a:spcAft>
              <a:buNone/>
            </a:pPr>
            <a:endParaRPr lang="en-US" altLang="en-US" sz="2800" b="1" dirty="0">
              <a:solidFill>
                <a:srgbClr val="000000"/>
              </a:solidFill>
            </a:endParaRPr>
          </a:p>
          <a:p>
            <a:pPr marL="457200" lvl="1" indent="0" defTabSz="914400" fontAlgn="base">
              <a:spcAft>
                <a:spcPct val="0"/>
              </a:spcAft>
              <a:buNone/>
            </a:pPr>
            <a:r>
              <a:rPr lang="en-US" altLang="en-US" b="1" dirty="0">
                <a:solidFill>
                  <a:srgbClr val="000000"/>
                </a:solidFill>
              </a:rPr>
              <a:t>May Dr. K. provide Dr. F. with the requested information? </a:t>
            </a:r>
          </a:p>
          <a:p>
            <a:pPr marL="0" indent="0">
              <a:buNone/>
            </a:pPr>
            <a:endParaRPr lang="en-US" sz="28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1600" y="110050"/>
            <a:ext cx="10058400" cy="968440"/>
          </a:xfrm>
        </p:spPr>
        <p:txBody>
          <a:bodyPr>
            <a:normAutofit/>
          </a:bodyPr>
          <a:lstStyle/>
          <a:p>
            <a:pPr algn="l"/>
            <a:r>
              <a:rPr lang="en-US" sz="4000" dirty="0">
                <a:solidFill>
                  <a:schemeClr val="bg1"/>
                </a:solidFill>
              </a:rPr>
              <a:t>Scenario I</a:t>
            </a:r>
          </a:p>
        </p:txBody>
      </p:sp>
    </p:spTree>
    <p:extLst>
      <p:ext uri="{BB962C8B-B14F-4D97-AF65-F5344CB8AC3E}">
        <p14:creationId xmlns:p14="http://schemas.microsoft.com/office/powerpoint/2010/main" val="357069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667238"/>
            <a:ext cx="10058400" cy="4786571"/>
          </a:xfrm>
        </p:spPr>
        <p:txBody>
          <a:bodyPr>
            <a:normAutofit/>
          </a:bodyPr>
          <a:lstStyle/>
          <a:p>
            <a:pPr marL="228600" lvl="0" indent="-228600" defTabSz="914400">
              <a:lnSpc>
                <a:spcPct val="90000"/>
              </a:lnSpc>
              <a:spcBef>
                <a:spcPts val="1000"/>
              </a:spcBef>
              <a:buFont typeface="Arial" panose="020B0604020202020204" pitchFamily="34" charset="0"/>
              <a:buChar char="•"/>
            </a:pPr>
            <a:endParaRPr lang="en-US" sz="2600" dirty="0">
              <a:solidFill>
                <a:prstClr val="black"/>
              </a:solidFill>
            </a:endParaRPr>
          </a:p>
          <a:p>
            <a:pPr marL="228600" lvl="0" indent="-228600" defTabSz="914400">
              <a:lnSpc>
                <a:spcPct val="90000"/>
              </a:lnSpc>
              <a:spcBef>
                <a:spcPts val="1000"/>
              </a:spcBef>
              <a:buFont typeface="Arial" panose="020B0604020202020204" pitchFamily="34" charset="0"/>
              <a:buChar char="•"/>
            </a:pPr>
            <a:r>
              <a:rPr lang="en-US" sz="2600" dirty="0">
                <a:solidFill>
                  <a:prstClr val="black"/>
                </a:solidFill>
              </a:rPr>
              <a:t>Signed consent </a:t>
            </a:r>
            <a:r>
              <a:rPr lang="en-US" sz="2600" u="sng" dirty="0">
                <a:solidFill>
                  <a:prstClr val="black"/>
                </a:solidFill>
              </a:rPr>
              <a:t>not</a:t>
            </a:r>
            <a:r>
              <a:rPr lang="en-US" sz="2600" dirty="0">
                <a:solidFill>
                  <a:prstClr val="black"/>
                </a:solidFill>
              </a:rPr>
              <a:t> required for:</a:t>
            </a:r>
          </a:p>
          <a:p>
            <a:pPr marL="685800" lvl="1" indent="-228600" defTabSz="914400">
              <a:lnSpc>
                <a:spcPct val="90000"/>
              </a:lnSpc>
              <a:spcBef>
                <a:spcPts val="500"/>
              </a:spcBef>
              <a:buFont typeface="Arial" panose="020B0604020202020204" pitchFamily="34" charset="0"/>
              <a:buChar char="•"/>
            </a:pPr>
            <a:r>
              <a:rPr lang="en-US" sz="2600" dirty="0">
                <a:solidFill>
                  <a:prstClr val="black"/>
                </a:solidFill>
              </a:rPr>
              <a:t>Treatment;</a:t>
            </a:r>
          </a:p>
          <a:p>
            <a:pPr marL="685800" lvl="1" indent="-228600" defTabSz="914400">
              <a:lnSpc>
                <a:spcPct val="90000"/>
              </a:lnSpc>
              <a:spcBef>
                <a:spcPts val="500"/>
              </a:spcBef>
              <a:buFont typeface="Arial" panose="020B0604020202020204" pitchFamily="34" charset="0"/>
              <a:buChar char="•"/>
            </a:pPr>
            <a:r>
              <a:rPr lang="en-US" sz="2600" dirty="0">
                <a:solidFill>
                  <a:prstClr val="black"/>
                </a:solidFill>
              </a:rPr>
              <a:t>Payment</a:t>
            </a:r>
          </a:p>
          <a:p>
            <a:pPr marL="685800" lvl="1" indent="-228600" defTabSz="914400">
              <a:lnSpc>
                <a:spcPct val="90000"/>
              </a:lnSpc>
              <a:spcBef>
                <a:spcPts val="500"/>
              </a:spcBef>
              <a:buFont typeface="Arial" panose="020B0604020202020204" pitchFamily="34" charset="0"/>
              <a:buChar char="•"/>
            </a:pPr>
            <a:r>
              <a:rPr lang="en-US" sz="2600" dirty="0">
                <a:solidFill>
                  <a:prstClr val="black"/>
                </a:solidFill>
              </a:rPr>
              <a:t>Health Care operations (e.g. credentialing, quality assurance, medical audits).</a:t>
            </a:r>
          </a:p>
          <a:p>
            <a:pPr marL="685800" lvl="1" indent="-228600" defTabSz="914400">
              <a:lnSpc>
                <a:spcPct val="90000"/>
              </a:lnSpc>
              <a:spcBef>
                <a:spcPts val="500"/>
              </a:spcBef>
              <a:buFont typeface="Arial" panose="020B0604020202020204" pitchFamily="34" charset="0"/>
              <a:buChar char="•"/>
            </a:pPr>
            <a:endParaRPr lang="en-US" sz="2600" dirty="0">
              <a:solidFill>
                <a:prstClr val="black"/>
              </a:solidFill>
            </a:endParaRPr>
          </a:p>
          <a:p>
            <a:pPr marL="228600" lvl="0" indent="-228600" defTabSz="914400">
              <a:lnSpc>
                <a:spcPct val="90000"/>
              </a:lnSpc>
              <a:spcBef>
                <a:spcPts val="1000"/>
              </a:spcBef>
              <a:buFont typeface="Arial" panose="020B0604020202020204" pitchFamily="34" charset="0"/>
              <a:buChar char="•"/>
            </a:pPr>
            <a:r>
              <a:rPr lang="en-US" sz="2600" dirty="0">
                <a:solidFill>
                  <a:prstClr val="black"/>
                </a:solidFill>
              </a:rPr>
              <a:t>Notice of privacy practices </a:t>
            </a:r>
            <a:r>
              <a:rPr lang="en-US" sz="2600" u="sng" dirty="0">
                <a:solidFill>
                  <a:prstClr val="black"/>
                </a:solidFill>
              </a:rPr>
              <a:t>is</a:t>
            </a:r>
            <a:r>
              <a:rPr lang="en-US" sz="2600" dirty="0">
                <a:solidFill>
                  <a:prstClr val="black"/>
                </a:solidFill>
              </a:rPr>
              <a:t> required.</a:t>
            </a:r>
          </a:p>
          <a:p>
            <a:pPr marL="685800" lvl="1" indent="-228600" defTabSz="914400">
              <a:lnSpc>
                <a:spcPct val="90000"/>
              </a:lnSpc>
              <a:spcBef>
                <a:spcPts val="500"/>
              </a:spcBef>
              <a:buFont typeface="Arial" panose="020B0604020202020204" pitchFamily="34" charset="0"/>
              <a:buChar char="•"/>
            </a:pPr>
            <a:r>
              <a:rPr lang="en-US" sz="2600" dirty="0">
                <a:solidFill>
                  <a:prstClr val="black"/>
                </a:solidFill>
              </a:rPr>
              <a:t>Provided one time, generally at beginning of treatment relationship.</a:t>
            </a:r>
          </a:p>
          <a:p>
            <a:pPr marL="685800" lvl="1" indent="-228600" defTabSz="914400">
              <a:lnSpc>
                <a:spcPct val="90000"/>
              </a:lnSpc>
              <a:spcBef>
                <a:spcPts val="500"/>
              </a:spcBef>
              <a:buFont typeface="Arial" panose="020B0604020202020204" pitchFamily="34" charset="0"/>
              <a:buChar char="•"/>
            </a:pPr>
            <a:r>
              <a:rPr lang="en-US" sz="2600" dirty="0">
                <a:solidFill>
                  <a:prstClr val="black"/>
                </a:solidFill>
              </a:rPr>
              <a:t>Provision of treatment can’t be conditioned upon person signing the notice of privacy practices. </a:t>
            </a:r>
          </a:p>
          <a:p>
            <a:pPr marL="0" indent="0">
              <a:buNone/>
            </a:pPr>
            <a:endParaRPr lang="en-US" sz="28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1600" y="110050"/>
            <a:ext cx="10058400" cy="968440"/>
          </a:xfrm>
        </p:spPr>
        <p:txBody>
          <a:bodyPr>
            <a:normAutofit/>
          </a:bodyPr>
          <a:lstStyle/>
          <a:p>
            <a:pPr algn="l"/>
            <a:r>
              <a:rPr lang="en-US" sz="4000" dirty="0">
                <a:solidFill>
                  <a:schemeClr val="bg1"/>
                </a:solidFill>
              </a:rPr>
              <a:t>Signed Consent is Optional</a:t>
            </a:r>
          </a:p>
        </p:txBody>
      </p:sp>
    </p:spTree>
    <p:extLst>
      <p:ext uri="{BB962C8B-B14F-4D97-AF65-F5344CB8AC3E}">
        <p14:creationId xmlns:p14="http://schemas.microsoft.com/office/powerpoint/2010/main" val="3571171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667238"/>
            <a:ext cx="10058400" cy="4210415"/>
          </a:xfrm>
        </p:spPr>
        <p:txBody>
          <a:bodyPr>
            <a:normAutofit lnSpcReduction="10000"/>
          </a:bodyPr>
          <a:lstStyle/>
          <a:p>
            <a:pPr marL="0" indent="0">
              <a:buNone/>
            </a:pPr>
            <a:endParaRPr lang="en-US" sz="2800" dirty="0"/>
          </a:p>
          <a:p>
            <a:pPr lvl="0" defTabSz="914400" fontAlgn="base">
              <a:spcAft>
                <a:spcPct val="0"/>
              </a:spcAft>
              <a:buFontTx/>
              <a:buChar char="•"/>
            </a:pPr>
            <a:r>
              <a:rPr lang="en-US" altLang="en-US" sz="2800" dirty="0">
                <a:solidFill>
                  <a:srgbClr val="000000"/>
                </a:solidFill>
              </a:rPr>
              <a:t>Disclosure of psychotherapy notes requires specific consent. </a:t>
            </a:r>
          </a:p>
          <a:p>
            <a:pPr lvl="0" defTabSz="914400" fontAlgn="base">
              <a:spcAft>
                <a:spcPct val="0"/>
              </a:spcAft>
              <a:buFontTx/>
              <a:buChar char="•"/>
            </a:pPr>
            <a:r>
              <a:rPr lang="en-US" altLang="en-US" sz="2800" dirty="0">
                <a:solidFill>
                  <a:srgbClr val="000000"/>
                </a:solidFill>
              </a:rPr>
              <a:t>Psychotherapy notes are notes separated from the rest of the medical record pertaining to the details of therapy/counseling sessions.</a:t>
            </a:r>
          </a:p>
          <a:p>
            <a:pPr lvl="0" defTabSz="914400" fontAlgn="base">
              <a:spcAft>
                <a:spcPct val="0"/>
              </a:spcAft>
              <a:buFontTx/>
              <a:buChar char="•"/>
            </a:pPr>
            <a:r>
              <a:rPr lang="en-US" altLang="en-US" sz="2800" dirty="0">
                <a:solidFill>
                  <a:srgbClr val="000000"/>
                </a:solidFill>
              </a:rPr>
              <a:t>Psychotherapy notes do not include information about medications, clinical test results, and summaries of diagnosis, functional status, treatment plan, symptoms, prognosis, and progress to date</a:t>
            </a:r>
            <a:r>
              <a:rPr lang="en-US" altLang="en-US" dirty="0">
                <a:solidFill>
                  <a:srgbClr val="000000"/>
                </a:solidFill>
              </a:rPr>
              <a:t>.</a:t>
            </a:r>
            <a:r>
              <a:rPr lang="en-US" altLang="en-US" sz="2800" dirty="0">
                <a:solidFill>
                  <a:srgbClr val="000000"/>
                </a:solidFill>
              </a:rPr>
              <a:t>  </a:t>
            </a:r>
          </a:p>
          <a:p>
            <a:pPr marL="0" indent="0">
              <a:buNone/>
            </a:pPr>
            <a:endParaRPr lang="en-US" sz="28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Psychotherapy Notes Exception</a:t>
            </a:r>
          </a:p>
        </p:txBody>
      </p:sp>
    </p:spTree>
    <p:extLst>
      <p:ext uri="{BB962C8B-B14F-4D97-AF65-F5344CB8AC3E}">
        <p14:creationId xmlns:p14="http://schemas.microsoft.com/office/powerpoint/2010/main" val="362533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marL="0" indent="0">
              <a:buNone/>
            </a:pPr>
            <a:r>
              <a:rPr lang="en-US" altLang="en-US" sz="2600" b="1" dirty="0">
                <a:solidFill>
                  <a:srgbClr val="000000"/>
                </a:solidFill>
              </a:rPr>
              <a:t>Charlie Jones, who has a long history of bipolar disorder, was hospitalized 10 days ago after a suicide attempt.  Tomorrow, Charlie is being discharged from the hospital and will be moving in with his brother, Brian.  </a:t>
            </a:r>
          </a:p>
          <a:p>
            <a:pPr marL="0" indent="0">
              <a:buNone/>
            </a:pPr>
            <a:endParaRPr lang="en-US" altLang="en-US" sz="2600" b="1" dirty="0">
              <a:solidFill>
                <a:srgbClr val="000000"/>
              </a:solidFill>
            </a:endParaRPr>
          </a:p>
          <a:p>
            <a:pPr marL="0" indent="0">
              <a:buNone/>
            </a:pPr>
            <a:r>
              <a:rPr lang="en-US" altLang="en-US" sz="2600" b="1" dirty="0">
                <a:solidFill>
                  <a:srgbClr val="000000"/>
                </a:solidFill>
              </a:rPr>
              <a:t>Although Brian knows about his brother’s history of bipolar disorder, he is not aware of the recent suicide attempt.  The psychiatrist who has treated him at the hospital feels that he is ready for discharge, but knows that he is still struggling with symptoms.  </a:t>
            </a:r>
          </a:p>
          <a:p>
            <a:pPr marL="0" indent="0">
              <a:buNone/>
            </a:pPr>
            <a:endParaRPr lang="en-US" altLang="en-US" sz="2600" b="1" dirty="0">
              <a:solidFill>
                <a:srgbClr val="000000"/>
              </a:solidFill>
            </a:endParaRPr>
          </a:p>
          <a:p>
            <a:pPr marL="0" indent="0">
              <a:buNone/>
            </a:pPr>
            <a:r>
              <a:rPr lang="en-US" altLang="en-US" sz="2600" b="1" dirty="0">
                <a:solidFill>
                  <a:srgbClr val="000000"/>
                </a:solidFill>
              </a:rPr>
              <a:t>Can the psychiatrist inform Brian about the suicide attempt and the need for follow-up care and monitoring?</a:t>
            </a:r>
            <a:endParaRPr lang="en-US" sz="2800" b="1" dirty="0"/>
          </a:p>
          <a:p>
            <a:pPr marL="0" indent="0">
              <a:buNone/>
            </a:pPr>
            <a:endParaRPr lang="en-US" sz="28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Scenario 2</a:t>
            </a:r>
          </a:p>
        </p:txBody>
      </p:sp>
    </p:spTree>
    <p:extLst>
      <p:ext uri="{BB962C8B-B14F-4D97-AF65-F5344CB8AC3E}">
        <p14:creationId xmlns:p14="http://schemas.microsoft.com/office/powerpoint/2010/main" val="2075849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marL="0" indent="0">
              <a:buNone/>
            </a:pPr>
            <a:r>
              <a:rPr lang="en-US" altLang="en-US" sz="2600" b="1" dirty="0">
                <a:solidFill>
                  <a:srgbClr val="000000"/>
                </a:solidFill>
              </a:rPr>
              <a:t>Charlie Jones, who has a long history of bipolar disorder, was hospitalized 10 days ago after a suicide attempt.  Tomorrow, Charlie is being discharged from the hospital and will be moving in with his brother, Brian.  </a:t>
            </a:r>
          </a:p>
          <a:p>
            <a:pPr marL="0" indent="0">
              <a:buNone/>
            </a:pPr>
            <a:endParaRPr lang="en-US" altLang="en-US" sz="2600" b="1" dirty="0">
              <a:solidFill>
                <a:srgbClr val="000000"/>
              </a:solidFill>
            </a:endParaRPr>
          </a:p>
          <a:p>
            <a:pPr marL="0" indent="0">
              <a:buNone/>
            </a:pPr>
            <a:r>
              <a:rPr lang="en-US" altLang="en-US" sz="2600" b="1" dirty="0">
                <a:solidFill>
                  <a:srgbClr val="000000"/>
                </a:solidFill>
              </a:rPr>
              <a:t>Although Brian knows about his brother’s history of bipolar disorder, he is not aware of the recent suicide attempt.  The psychiatrist who has treated him at the hospital feels that he is ready for discharge, but knows that he is still struggling with symptoms.  </a:t>
            </a:r>
          </a:p>
          <a:p>
            <a:pPr marL="0" indent="0">
              <a:buNone/>
            </a:pPr>
            <a:endParaRPr lang="en-US" altLang="en-US" sz="2600" b="1" dirty="0">
              <a:solidFill>
                <a:srgbClr val="000000"/>
              </a:solidFill>
            </a:endParaRPr>
          </a:p>
          <a:p>
            <a:pPr marL="0" indent="0">
              <a:buNone/>
            </a:pPr>
            <a:r>
              <a:rPr lang="en-US" altLang="en-US" sz="2600" b="1" dirty="0">
                <a:solidFill>
                  <a:srgbClr val="000000"/>
                </a:solidFill>
              </a:rPr>
              <a:t>Can the psychiatrist inform Brian about the suicide attempt and the need for follow-up care and monitoring?</a:t>
            </a:r>
            <a:endParaRPr lang="en-US" sz="2800" b="1" dirty="0"/>
          </a:p>
          <a:p>
            <a:pPr marL="0" indent="0">
              <a:buNone/>
            </a:pPr>
            <a:endParaRPr lang="en-US" sz="28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Scenario 2</a:t>
            </a:r>
          </a:p>
        </p:txBody>
      </p:sp>
    </p:spTree>
    <p:extLst>
      <p:ext uri="{BB962C8B-B14F-4D97-AF65-F5344CB8AC3E}">
        <p14:creationId xmlns:p14="http://schemas.microsoft.com/office/powerpoint/2010/main" val="3065777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228297"/>
            <a:ext cx="10058400" cy="5629703"/>
          </a:xfrm>
        </p:spPr>
        <p:txBody>
          <a:bodyPr>
            <a:normAutofit fontScale="92500" lnSpcReduction="10000"/>
          </a:bodyPr>
          <a:lstStyle/>
          <a:p>
            <a:pPr marL="0" indent="0">
              <a:buNone/>
            </a:pPr>
            <a:r>
              <a:rPr lang="en-US" sz="2800" dirty="0"/>
              <a:t>Disclosure is permitted when:</a:t>
            </a:r>
          </a:p>
          <a:p>
            <a:pPr lvl="1">
              <a:buFont typeface="Arial" panose="020B0604020202020204" pitchFamily="34" charset="0"/>
              <a:buChar char="•"/>
            </a:pPr>
            <a:r>
              <a:rPr lang="en-US" sz="2400" dirty="0"/>
              <a:t>Person present, has capacity to make health decisions, and does not object;</a:t>
            </a:r>
          </a:p>
          <a:p>
            <a:pPr lvl="2">
              <a:buFont typeface="Wingdings" panose="05000000000000000000" pitchFamily="2" charset="2"/>
              <a:buChar char="Ø"/>
            </a:pPr>
            <a:r>
              <a:rPr lang="en-US" sz="2200" dirty="0"/>
              <a:t>May ask permission;</a:t>
            </a:r>
          </a:p>
          <a:p>
            <a:pPr lvl="2">
              <a:buFont typeface="Wingdings" panose="05000000000000000000" pitchFamily="2" charset="2"/>
              <a:buChar char="Ø"/>
            </a:pPr>
            <a:r>
              <a:rPr lang="en-US" sz="2200" dirty="0"/>
              <a:t>May give person opportunity to agree or object;</a:t>
            </a:r>
          </a:p>
          <a:p>
            <a:pPr lvl="2">
              <a:buFont typeface="Wingdings" panose="05000000000000000000" pitchFamily="2" charset="2"/>
              <a:buChar char="Ø"/>
            </a:pPr>
            <a:r>
              <a:rPr lang="en-US" sz="2200" dirty="0"/>
              <a:t>May infer from circumstances that person does not object.</a:t>
            </a:r>
          </a:p>
          <a:p>
            <a:pPr marL="114300" indent="0">
              <a:buNone/>
            </a:pPr>
            <a:endParaRPr lang="en-US" sz="2800" dirty="0"/>
          </a:p>
          <a:p>
            <a:pPr marL="114300" indent="0">
              <a:buNone/>
            </a:pPr>
            <a:r>
              <a:rPr lang="en-US" sz="2800" dirty="0"/>
              <a:t>Disclosure is permitted when;</a:t>
            </a:r>
          </a:p>
          <a:p>
            <a:pPr marL="857250" lvl="1" indent="-342900">
              <a:buFont typeface="Arial" panose="020B0604020202020204" pitchFamily="34" charset="0"/>
              <a:buChar char="•"/>
            </a:pPr>
            <a:r>
              <a:rPr lang="en-US" sz="2400" dirty="0"/>
              <a:t>Person is not present or is incapacitated </a:t>
            </a:r>
            <a:r>
              <a:rPr lang="en-US" sz="2400" u="sng" dirty="0"/>
              <a:t>and</a:t>
            </a:r>
            <a:r>
              <a:rPr lang="en-US" sz="2400" dirty="0"/>
              <a:t>:</a:t>
            </a:r>
          </a:p>
          <a:p>
            <a:pPr lvl="2">
              <a:buFont typeface="Wingdings" panose="05000000000000000000" pitchFamily="2" charset="2"/>
              <a:buChar char="Ø"/>
            </a:pPr>
            <a:r>
              <a:rPr lang="en-US" sz="2200" dirty="0"/>
              <a:t>Health provider determines, based on professional judgment, that doing so is in the best interests of his/her patient;</a:t>
            </a:r>
          </a:p>
          <a:p>
            <a:pPr lvl="2">
              <a:buFont typeface="Wingdings" panose="05000000000000000000" pitchFamily="2" charset="2"/>
              <a:buChar char="Ø"/>
            </a:pPr>
            <a:endParaRPr lang="en-US" sz="2200" dirty="0"/>
          </a:p>
          <a:p>
            <a:pPr marL="0" indent="0">
              <a:buNone/>
            </a:pPr>
            <a:r>
              <a:rPr lang="en-US" sz="2800" dirty="0"/>
              <a:t>Disclosure is permitted when necessary to prevent or lessen a serious or imminent threat to the health or safety of the person or the public.</a:t>
            </a:r>
          </a:p>
          <a:p>
            <a:pPr lvl="1" indent="-342900">
              <a:buFont typeface="Arial" panose="020B0604020202020204" pitchFamily="34" charset="0"/>
              <a:buChar char="•"/>
            </a:pPr>
            <a:r>
              <a:rPr lang="en-US" sz="2400" dirty="0"/>
              <a:t>What is a “serious or imminent” threat?</a:t>
            </a:r>
          </a:p>
          <a:p>
            <a:pPr lvl="2">
              <a:buFont typeface="Wingdings" panose="05000000000000000000" pitchFamily="2" charset="2"/>
              <a:buChar char="Ø"/>
            </a:pPr>
            <a:endParaRPr lang="en-US" sz="2200" dirty="0"/>
          </a:p>
          <a:p>
            <a:pPr marL="114300" indent="0" algn="ctr">
              <a:buNone/>
            </a:pPr>
            <a:endParaRPr lang="en-US" sz="2800" dirty="0"/>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Disclosure to Caregivers</a:t>
            </a:r>
          </a:p>
        </p:txBody>
      </p:sp>
    </p:spTree>
    <p:extLst>
      <p:ext uri="{BB962C8B-B14F-4D97-AF65-F5344CB8AC3E}">
        <p14:creationId xmlns:p14="http://schemas.microsoft.com/office/powerpoint/2010/main" val="605630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1478"/>
            <a:ext cx="10058400" cy="5466522"/>
          </a:xfrm>
        </p:spPr>
        <p:txBody>
          <a:bodyPr>
            <a:normAutofit/>
          </a:bodyPr>
          <a:lstStyle/>
          <a:p>
            <a:pPr marL="571500" indent="-457200"/>
            <a:r>
              <a:rPr lang="en-US" sz="2800" dirty="0"/>
              <a:t>Health provider believes, based on professional judgement, that patient does not have capacity to agree or object, sharing information is in his/her best interests;</a:t>
            </a:r>
          </a:p>
          <a:p>
            <a:pPr marL="571500" indent="-457200"/>
            <a:r>
              <a:rPr lang="en-US" sz="2800" dirty="0"/>
              <a:t>Formal determination of incapacity by a court is not required;</a:t>
            </a:r>
          </a:p>
          <a:p>
            <a:pPr marL="571500" indent="-457200"/>
            <a:r>
              <a:rPr lang="en-US" sz="2800" dirty="0"/>
              <a:t>Examples may include “circumstances in which a patient is suffering from temporary psychosis or is under the influence of drugs or alcohol.”</a:t>
            </a:r>
          </a:p>
          <a:p>
            <a:pPr marL="571500" indent="-457200"/>
            <a:r>
              <a:rPr lang="en-US" sz="2800" dirty="0"/>
              <a:t>Provider must believe that disclosure is in patient’s best interests.</a:t>
            </a:r>
          </a:p>
          <a:p>
            <a:pPr marL="971550" lvl="1" indent="-457200"/>
            <a:r>
              <a:rPr lang="en-US" sz="2400" dirty="0"/>
              <a:t>In determining “best interests,” provider should consider patient’s prior expressed preferences regarding disclosures of their information.</a:t>
            </a:r>
          </a:p>
          <a:p>
            <a:pPr marL="571500" indent="-457200"/>
            <a:endParaRPr lang="en-US" sz="2800" dirty="0"/>
          </a:p>
          <a:p>
            <a:pPr marL="457200" lvl="1" indent="0">
              <a:buNone/>
            </a:pPr>
            <a:endParaRPr lang="en-US" sz="2400"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07D8779-6854-469F-BA97-7823809BD78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sz="1800" b="0" i="0" u="none" strike="noStrike" kern="0" cap="none" spc="0" normalizeH="0" baseline="0" noProof="0">
              <a:ln>
                <a:noFill/>
              </a:ln>
              <a:solidFill>
                <a:sysClr val="windowText" lastClr="000000"/>
              </a:solidFill>
              <a:effectLst/>
              <a:uLnTx/>
              <a:uFillTx/>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39757"/>
            <a:ext cx="12192000" cy="118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10050"/>
            <a:ext cx="10160000" cy="968440"/>
          </a:xfrm>
        </p:spPr>
        <p:txBody>
          <a:bodyPr>
            <a:normAutofit/>
          </a:bodyPr>
          <a:lstStyle/>
          <a:p>
            <a:pPr algn="l"/>
            <a:r>
              <a:rPr lang="en-US" sz="4000" dirty="0">
                <a:solidFill>
                  <a:schemeClr val="bg1"/>
                </a:solidFill>
              </a:rPr>
              <a:t>What is “incapacity?”</a:t>
            </a:r>
          </a:p>
        </p:txBody>
      </p:sp>
    </p:spTree>
    <p:extLst>
      <p:ext uri="{BB962C8B-B14F-4D97-AF65-F5344CB8AC3E}">
        <p14:creationId xmlns:p14="http://schemas.microsoft.com/office/powerpoint/2010/main" val="17381166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947</TotalTime>
  <Words>1641</Words>
  <Application>Microsoft Office PowerPoint</Application>
  <PresentationFormat>Widescreen</PresentationFormat>
  <Paragraphs>181</Paragraphs>
  <Slides>21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21</vt:i4>
      </vt:variant>
    </vt:vector>
  </HeadingPairs>
  <TitlesOfParts>
    <vt:vector size="29" baseType="lpstr">
      <vt:lpstr>ＭＳ Ｐゴシック</vt:lpstr>
      <vt:lpstr>Arial</vt:lpstr>
      <vt:lpstr>Calibri</vt:lpstr>
      <vt:lpstr>Calibri Light</vt:lpstr>
      <vt:lpstr>Wingdings</vt:lpstr>
      <vt:lpstr>Office Theme</vt:lpstr>
      <vt:lpstr>3_Office Theme</vt:lpstr>
      <vt:lpstr>Retrospect</vt:lpstr>
      <vt:lpstr>The HIPPA Privacy Rule: Myths and Reality</vt:lpstr>
      <vt:lpstr>A few overarching points.</vt:lpstr>
      <vt:lpstr>Scenario I</vt:lpstr>
      <vt:lpstr>Signed Consent is Optional</vt:lpstr>
      <vt:lpstr>Psychotherapy Notes Exception</vt:lpstr>
      <vt:lpstr>Scenario 2</vt:lpstr>
      <vt:lpstr>Scenario 2</vt:lpstr>
      <vt:lpstr>Disclosure to Caregivers</vt:lpstr>
      <vt:lpstr>What is “incapacity?”</vt:lpstr>
      <vt:lpstr>Scenario 3</vt:lpstr>
      <vt:lpstr>Access to one’s own records</vt:lpstr>
      <vt:lpstr>Amending records.</vt:lpstr>
      <vt:lpstr>Scenario 5</vt:lpstr>
      <vt:lpstr>Community to Criminal Justice</vt:lpstr>
      <vt:lpstr>Jail/Prison to community</vt:lpstr>
      <vt:lpstr>Scenario 6</vt:lpstr>
      <vt:lpstr>Family Educational Rights and  Privacy Act (FERPA)</vt:lpstr>
      <vt:lpstr>When is it HIPAA, when is it FERPA?</vt:lpstr>
      <vt:lpstr>Authorization forms for colleges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HIPPA Privacy Rule: Myths and Reality</dc:title>
  <dc:creator>Ron Honberg</dc:creator>
  <cp:lastModifiedBy>Dawn Brown</cp:lastModifiedBy>
  <cp:revision>37</cp:revision>
  <cp:lastPrinted>2017-03-19T16:05:17Z</cp:lastPrinted>
  <dcterms:created xsi:type="dcterms:W3CDTF">2016-10-06T18:40:51Z</dcterms:created>
  <dcterms:modified xsi:type="dcterms:W3CDTF">2017-07-11T20:30:57Z</dcterms:modified>
</cp:coreProperties>
</file>