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6.xml" ContentType="application/vnd.openxmlformats-officedocument.presentationml.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Masters/slideMaster2.xml" ContentType="application/vnd.openxmlformats-officedocument.presentationml.slideMaster+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commentAuthors.xml" ContentType="application/vnd.openxmlformats-officedocument.presentationml.commentAuthors+xml"/>
  <Override PartName="/ppt/comments/comment1.xml" ContentType="application/vnd.openxmlformats-officedocument.presentationml.comment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40" r:id="rId1"/>
    <p:sldMasterId id="2147483852" r:id="rId2"/>
  </p:sldMasterIdLst>
  <p:notesMasterIdLst>
    <p:notesMasterId r:id="rId42"/>
  </p:notesMasterIdLst>
  <p:handoutMasterIdLst>
    <p:handoutMasterId r:id="rId43"/>
  </p:handoutMasterIdLst>
  <p:sldIdLst>
    <p:sldId id="286" r:id="rId3"/>
    <p:sldId id="287" r:id="rId4"/>
    <p:sldId id="284" r:id="rId5"/>
    <p:sldId id="285" r:id="rId6"/>
    <p:sldId id="303" r:id="rId7"/>
    <p:sldId id="281" r:id="rId8"/>
    <p:sldId id="282" r:id="rId9"/>
    <p:sldId id="334" r:id="rId10"/>
    <p:sldId id="319" r:id="rId11"/>
    <p:sldId id="270" r:id="rId12"/>
    <p:sldId id="297" r:id="rId13"/>
    <p:sldId id="324" r:id="rId14"/>
    <p:sldId id="267" r:id="rId15"/>
    <p:sldId id="293" r:id="rId16"/>
    <p:sldId id="325" r:id="rId17"/>
    <p:sldId id="291" r:id="rId18"/>
    <p:sldId id="292" r:id="rId19"/>
    <p:sldId id="320" r:id="rId20"/>
    <p:sldId id="271" r:id="rId21"/>
    <p:sldId id="295" r:id="rId22"/>
    <p:sldId id="304" r:id="rId23"/>
    <p:sldId id="272" r:id="rId24"/>
    <p:sldId id="296" r:id="rId25"/>
    <p:sldId id="326" r:id="rId26"/>
    <p:sldId id="283" r:id="rId27"/>
    <p:sldId id="273" r:id="rId28"/>
    <p:sldId id="336" r:id="rId29"/>
    <p:sldId id="335" r:id="rId30"/>
    <p:sldId id="337" r:id="rId31"/>
    <p:sldId id="338" r:id="rId32"/>
    <p:sldId id="339" r:id="rId33"/>
    <p:sldId id="269" r:id="rId34"/>
    <p:sldId id="298" r:id="rId35"/>
    <p:sldId id="340" r:id="rId36"/>
    <p:sldId id="350" r:id="rId37"/>
    <p:sldId id="302" r:id="rId38"/>
    <p:sldId id="280" r:id="rId39"/>
    <p:sldId id="259" r:id="rId40"/>
    <p:sldId id="261" r:id="rId41"/>
  </p:sldIdLst>
  <p:sldSz cx="12192000" cy="6858000"/>
  <p:notesSz cx="6858000" cy="9083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Weber-Raley" initials="LW" lastIdx="1" clrIdx="0"/>
  <p:cmAuthor id="1" name="Sita" initials="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7617" autoAdjust="0"/>
  </p:normalViewPr>
  <p:slideViewPr>
    <p:cSldViewPr snapToGrid="0">
      <p:cViewPr varScale="1">
        <p:scale>
          <a:sx n="99" d="100"/>
          <a:sy n="99" d="100"/>
        </p:scale>
        <p:origin x="200" y="4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47"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50" Type="http://schemas.openxmlformats.org/officeDocument/2006/relationships/customXml" Target="../customXml/item2.xml"/><Relationship Id="rId7" Type="http://schemas.openxmlformats.org/officeDocument/2006/relationships/slide" Target="slides/slide5.xml"/><Relationship Id="rId29"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4.xml"/><Relationship Id="rId24" Type="http://schemas.openxmlformats.org/officeDocument/2006/relationships/slide" Target="slides/slide22.xml"/><Relationship Id="rId32" Type="http://schemas.openxmlformats.org/officeDocument/2006/relationships/slide" Target="slides/slide30.xml"/><Relationship Id="rId11" Type="http://schemas.openxmlformats.org/officeDocument/2006/relationships/slide" Target="slides/slide9.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23" Type="http://schemas.openxmlformats.org/officeDocument/2006/relationships/slide" Target="slides/slide21.xml"/><Relationship Id="rId28" Type="http://schemas.openxmlformats.org/officeDocument/2006/relationships/slide" Target="slides/slide26.xml"/><Relationship Id="rId5" Type="http://schemas.openxmlformats.org/officeDocument/2006/relationships/slide" Target="slides/slide3.xml"/><Relationship Id="rId36" Type="http://schemas.openxmlformats.org/officeDocument/2006/relationships/slide" Target="slides/slide34.xml"/><Relationship Id="rId15" Type="http://schemas.openxmlformats.org/officeDocument/2006/relationships/slide" Target="slides/slide13.xml"/><Relationship Id="rId49" Type="http://schemas.openxmlformats.org/officeDocument/2006/relationships/customXml" Target="../customXml/item1.xml"/><Relationship Id="rId31" Type="http://schemas.openxmlformats.org/officeDocument/2006/relationships/slide" Target="slides/slide29.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commentAuthors" Target="commentAuthors.xml"/><Relationship Id="rId48"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slide" Target="slides/slide28.xml"/><Relationship Id="rId9" Type="http://schemas.openxmlformats.org/officeDocument/2006/relationships/slide" Target="slides/slide7.xml"/><Relationship Id="rId35" Type="http://schemas.openxmlformats.org/officeDocument/2006/relationships/slide" Target="slides/slide33.xml"/><Relationship Id="rId14" Type="http://schemas.openxmlformats.org/officeDocument/2006/relationships/slide" Target="slides/slide12.xml"/><Relationship Id="rId43"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46" Type="http://schemas.openxmlformats.org/officeDocument/2006/relationships/viewProps" Target="viewProps.xml"/><Relationship Id="rId25" Type="http://schemas.openxmlformats.org/officeDocument/2006/relationships/slide" Target="slides/slide23.xml"/><Relationship Id="rId33" Type="http://schemas.openxmlformats.org/officeDocument/2006/relationships/slide" Target="slides/slide31.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4T08:08:33.606" idx="1">
    <p:pos x="5276" y="479"/>
    <p:text>Will this graphic be changed or replaced in the final version?</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A0C7D-67F5-4140-9727-90C1B07F6C1E}" type="doc">
      <dgm:prSet loTypeId="urn:microsoft.com/office/officeart/2016/7/layout/VerticalSolidActionList" loCatId="List" qsTypeId="urn:microsoft.com/office/officeart/2005/8/quickstyle/simple5" qsCatId="simple" csTypeId="urn:microsoft.com/office/officeart/2005/8/colors/accent1_3" csCatId="accent1" phldr="1"/>
      <dgm:spPr/>
      <dgm:t>
        <a:bodyPr/>
        <a:lstStyle/>
        <a:p>
          <a:endParaRPr lang="en-US"/>
        </a:p>
      </dgm:t>
    </dgm:pt>
    <dgm:pt modelId="{320D57FC-0E1F-4764-B8D9-AABF17217510}">
      <dgm:prSet/>
      <dgm:spPr/>
      <dgm:t>
        <a:bodyPr/>
        <a:lstStyle/>
        <a:p>
          <a:r>
            <a:rPr lang="en-US" dirty="0"/>
            <a:t>Navigate</a:t>
          </a:r>
        </a:p>
      </dgm:t>
    </dgm:pt>
    <dgm:pt modelId="{296ED7CE-7996-45E5-A8D7-897EF166ADFE}" type="parTrans" cxnId="{183F1A3A-A99F-42F8-83C3-6F50B7C3E10E}">
      <dgm:prSet/>
      <dgm:spPr/>
      <dgm:t>
        <a:bodyPr/>
        <a:lstStyle/>
        <a:p>
          <a:endParaRPr lang="en-US"/>
        </a:p>
      </dgm:t>
    </dgm:pt>
    <dgm:pt modelId="{8A408825-1CCD-4A64-87F5-A25D45257D3D}" type="sibTrans" cxnId="{183F1A3A-A99F-42F8-83C3-6F50B7C3E10E}">
      <dgm:prSet/>
      <dgm:spPr/>
      <dgm:t>
        <a:bodyPr/>
        <a:lstStyle/>
        <a:p>
          <a:endParaRPr lang="en-US"/>
        </a:p>
      </dgm:t>
    </dgm:pt>
    <dgm:pt modelId="{B4D23FED-EF15-4F59-A71C-3B62B116CF90}">
      <dgm:prSet custT="1"/>
      <dgm:spPr/>
      <dgm:t>
        <a:bodyPr/>
        <a:lstStyle/>
        <a:p>
          <a:r>
            <a:rPr lang="en-US" sz="2400" dirty="0"/>
            <a:t>Federal, state and local government support for caregivers and recipients in navigating the mental health system. </a:t>
          </a:r>
        </a:p>
      </dgm:t>
    </dgm:pt>
    <dgm:pt modelId="{0B22455F-972B-4C9A-8C80-A0F75A15EFD1}" type="parTrans" cxnId="{F43B48DE-EFAB-4709-AC41-C8E65BB1E03F}">
      <dgm:prSet/>
      <dgm:spPr/>
      <dgm:t>
        <a:bodyPr/>
        <a:lstStyle/>
        <a:p>
          <a:endParaRPr lang="en-US"/>
        </a:p>
      </dgm:t>
    </dgm:pt>
    <dgm:pt modelId="{2F399265-5BE6-4592-B4B4-1B9AE8806B8B}" type="sibTrans" cxnId="{F43B48DE-EFAB-4709-AC41-C8E65BB1E03F}">
      <dgm:prSet/>
      <dgm:spPr/>
      <dgm:t>
        <a:bodyPr/>
        <a:lstStyle/>
        <a:p>
          <a:endParaRPr lang="en-US"/>
        </a:p>
      </dgm:t>
    </dgm:pt>
    <dgm:pt modelId="{F32CC470-BAD3-49AF-AAE8-B0E3B5C6B9B2}">
      <dgm:prSet/>
      <dgm:spPr/>
      <dgm:t>
        <a:bodyPr/>
        <a:lstStyle/>
        <a:p>
          <a:r>
            <a:rPr lang="en-US"/>
            <a:t>Include</a:t>
          </a:r>
        </a:p>
      </dgm:t>
    </dgm:pt>
    <dgm:pt modelId="{B6C2B1B0-E878-40C0-8FFF-AC84382A6283}" type="parTrans" cxnId="{792E60F7-C8A5-4895-B47D-899BF4217425}">
      <dgm:prSet/>
      <dgm:spPr/>
      <dgm:t>
        <a:bodyPr/>
        <a:lstStyle/>
        <a:p>
          <a:endParaRPr lang="en-US"/>
        </a:p>
      </dgm:t>
    </dgm:pt>
    <dgm:pt modelId="{A79FFA34-4288-4428-BD59-35BA36F8480A}" type="sibTrans" cxnId="{792E60F7-C8A5-4895-B47D-899BF4217425}">
      <dgm:prSet/>
      <dgm:spPr/>
      <dgm:t>
        <a:bodyPr/>
        <a:lstStyle/>
        <a:p>
          <a:endParaRPr lang="en-US"/>
        </a:p>
      </dgm:t>
    </dgm:pt>
    <dgm:pt modelId="{6BC77FB3-A2E9-4172-8888-99732D4538A6}">
      <dgm:prSet custT="1"/>
      <dgm:spPr/>
      <dgm:t>
        <a:bodyPr/>
        <a:lstStyle/>
        <a:p>
          <a:r>
            <a:rPr lang="en-US" sz="2400" dirty="0"/>
            <a:t>Include caregivers as part of the health care team. </a:t>
          </a:r>
        </a:p>
      </dgm:t>
    </dgm:pt>
    <dgm:pt modelId="{568D9C02-C3B0-4945-A8B6-8013970E70FE}" type="parTrans" cxnId="{DDCFCAF8-2FF7-4D75-87E7-4E7EED6BA911}">
      <dgm:prSet/>
      <dgm:spPr/>
      <dgm:t>
        <a:bodyPr/>
        <a:lstStyle/>
        <a:p>
          <a:endParaRPr lang="en-US"/>
        </a:p>
      </dgm:t>
    </dgm:pt>
    <dgm:pt modelId="{BAA055D5-AAD3-41B3-8CDA-0FCA0EBCA641}" type="sibTrans" cxnId="{DDCFCAF8-2FF7-4D75-87E7-4E7EED6BA911}">
      <dgm:prSet/>
      <dgm:spPr/>
      <dgm:t>
        <a:bodyPr/>
        <a:lstStyle/>
        <a:p>
          <a:endParaRPr lang="en-US"/>
        </a:p>
      </dgm:t>
    </dgm:pt>
    <dgm:pt modelId="{49A71601-5A2C-4E2E-878E-6B4093965A46}">
      <dgm:prSet/>
      <dgm:spPr/>
      <dgm:t>
        <a:bodyPr/>
        <a:lstStyle/>
        <a:p>
          <a:r>
            <a:rPr lang="en-US" dirty="0"/>
            <a:t>Educate</a:t>
          </a:r>
        </a:p>
      </dgm:t>
    </dgm:pt>
    <dgm:pt modelId="{69B62D5C-12E1-483C-93B4-E6713B992C17}" type="parTrans" cxnId="{C9AAFEB5-E5E2-44E3-B34D-012D86003482}">
      <dgm:prSet/>
      <dgm:spPr/>
      <dgm:t>
        <a:bodyPr/>
        <a:lstStyle/>
        <a:p>
          <a:endParaRPr lang="en-US"/>
        </a:p>
      </dgm:t>
    </dgm:pt>
    <dgm:pt modelId="{D2F5F15E-D264-4288-A095-02A2008DC1F2}" type="sibTrans" cxnId="{C9AAFEB5-E5E2-44E3-B34D-012D86003482}">
      <dgm:prSet/>
      <dgm:spPr/>
      <dgm:t>
        <a:bodyPr/>
        <a:lstStyle/>
        <a:p>
          <a:endParaRPr lang="en-US"/>
        </a:p>
      </dgm:t>
    </dgm:pt>
    <dgm:pt modelId="{7789BA07-3C33-4E1F-8C74-713B06599B38}">
      <dgm:prSet custT="1"/>
      <dgm:spPr/>
      <dgm:t>
        <a:bodyPr/>
        <a:lstStyle/>
        <a:p>
          <a:r>
            <a:rPr lang="en-US" sz="2400" dirty="0"/>
            <a:t>Educate caregivers of people with mental illness, especially around issues of stress and caregiver health. </a:t>
          </a:r>
        </a:p>
      </dgm:t>
    </dgm:pt>
    <dgm:pt modelId="{EE1C59AE-A748-45FD-9408-CF3FC693E719}" type="parTrans" cxnId="{E5DA842F-12EF-454F-83B3-35737893B9F6}">
      <dgm:prSet/>
      <dgm:spPr/>
      <dgm:t>
        <a:bodyPr/>
        <a:lstStyle/>
        <a:p>
          <a:endParaRPr lang="en-US"/>
        </a:p>
      </dgm:t>
    </dgm:pt>
    <dgm:pt modelId="{62E3E145-42B8-4F15-9911-CBD258AE9D92}" type="sibTrans" cxnId="{E5DA842F-12EF-454F-83B3-35737893B9F6}">
      <dgm:prSet/>
      <dgm:spPr/>
      <dgm:t>
        <a:bodyPr/>
        <a:lstStyle/>
        <a:p>
          <a:endParaRPr lang="en-US"/>
        </a:p>
      </dgm:t>
    </dgm:pt>
    <dgm:pt modelId="{694F257F-B012-4DDC-8C26-2D576847DB17}" type="pres">
      <dgm:prSet presAssocID="{343A0C7D-67F5-4140-9727-90C1B07F6C1E}" presName="Name0" presStyleCnt="0">
        <dgm:presLayoutVars>
          <dgm:dir/>
          <dgm:animLvl val="lvl"/>
          <dgm:resizeHandles val="exact"/>
        </dgm:presLayoutVars>
      </dgm:prSet>
      <dgm:spPr/>
      <dgm:t>
        <a:bodyPr/>
        <a:lstStyle/>
        <a:p>
          <a:endParaRPr lang="en-US"/>
        </a:p>
      </dgm:t>
    </dgm:pt>
    <dgm:pt modelId="{EBAEFFDD-D458-4A18-BA21-0413112BDCD5}" type="pres">
      <dgm:prSet presAssocID="{320D57FC-0E1F-4764-B8D9-AABF17217510}" presName="linNode" presStyleCnt="0"/>
      <dgm:spPr/>
    </dgm:pt>
    <dgm:pt modelId="{9B01DDAE-3810-4E4F-AD3D-BCBA27B1CADA}" type="pres">
      <dgm:prSet presAssocID="{320D57FC-0E1F-4764-B8D9-AABF17217510}" presName="parentText" presStyleLbl="alignNode1" presStyleIdx="0" presStyleCnt="3">
        <dgm:presLayoutVars>
          <dgm:chMax val="1"/>
          <dgm:bulletEnabled/>
        </dgm:presLayoutVars>
      </dgm:prSet>
      <dgm:spPr/>
      <dgm:t>
        <a:bodyPr/>
        <a:lstStyle/>
        <a:p>
          <a:endParaRPr lang="en-US"/>
        </a:p>
      </dgm:t>
    </dgm:pt>
    <dgm:pt modelId="{6E03AAF4-D9DD-45E5-8610-5CAF95DE10DB}" type="pres">
      <dgm:prSet presAssocID="{320D57FC-0E1F-4764-B8D9-AABF17217510}" presName="descendantText" presStyleLbl="alignAccFollowNode1" presStyleIdx="0" presStyleCnt="3">
        <dgm:presLayoutVars>
          <dgm:bulletEnabled/>
        </dgm:presLayoutVars>
      </dgm:prSet>
      <dgm:spPr/>
      <dgm:t>
        <a:bodyPr/>
        <a:lstStyle/>
        <a:p>
          <a:endParaRPr lang="en-US"/>
        </a:p>
      </dgm:t>
    </dgm:pt>
    <dgm:pt modelId="{A47B9027-34AC-44DF-ACC4-BF6965B63921}" type="pres">
      <dgm:prSet presAssocID="{8A408825-1CCD-4A64-87F5-A25D45257D3D}" presName="sp" presStyleCnt="0"/>
      <dgm:spPr/>
    </dgm:pt>
    <dgm:pt modelId="{A9F78BBB-0730-4CAC-92C5-528B77473893}" type="pres">
      <dgm:prSet presAssocID="{F32CC470-BAD3-49AF-AAE8-B0E3B5C6B9B2}" presName="linNode" presStyleCnt="0"/>
      <dgm:spPr/>
    </dgm:pt>
    <dgm:pt modelId="{3791EC7F-0E95-4EE5-97D6-9649132228DC}" type="pres">
      <dgm:prSet presAssocID="{F32CC470-BAD3-49AF-AAE8-B0E3B5C6B9B2}" presName="parentText" presStyleLbl="alignNode1" presStyleIdx="1" presStyleCnt="3">
        <dgm:presLayoutVars>
          <dgm:chMax val="1"/>
          <dgm:bulletEnabled/>
        </dgm:presLayoutVars>
      </dgm:prSet>
      <dgm:spPr/>
      <dgm:t>
        <a:bodyPr/>
        <a:lstStyle/>
        <a:p>
          <a:endParaRPr lang="en-US"/>
        </a:p>
      </dgm:t>
    </dgm:pt>
    <dgm:pt modelId="{B183A470-BC6C-4820-A139-56361EC9A0EE}" type="pres">
      <dgm:prSet presAssocID="{F32CC470-BAD3-49AF-AAE8-B0E3B5C6B9B2}" presName="descendantText" presStyleLbl="alignAccFollowNode1" presStyleIdx="1" presStyleCnt="3">
        <dgm:presLayoutVars>
          <dgm:bulletEnabled/>
        </dgm:presLayoutVars>
      </dgm:prSet>
      <dgm:spPr/>
      <dgm:t>
        <a:bodyPr/>
        <a:lstStyle/>
        <a:p>
          <a:endParaRPr lang="en-US"/>
        </a:p>
      </dgm:t>
    </dgm:pt>
    <dgm:pt modelId="{98A21A63-EA7B-427A-AF71-610B9581A1F3}" type="pres">
      <dgm:prSet presAssocID="{A79FFA34-4288-4428-BD59-35BA36F8480A}" presName="sp" presStyleCnt="0"/>
      <dgm:spPr/>
    </dgm:pt>
    <dgm:pt modelId="{ED89CD25-E715-4AB2-B6F6-771CDF67B119}" type="pres">
      <dgm:prSet presAssocID="{49A71601-5A2C-4E2E-878E-6B4093965A46}" presName="linNode" presStyleCnt="0"/>
      <dgm:spPr/>
    </dgm:pt>
    <dgm:pt modelId="{D7D3BD28-689E-4E2E-9DFB-A53310DD2EF2}" type="pres">
      <dgm:prSet presAssocID="{49A71601-5A2C-4E2E-878E-6B4093965A46}" presName="parentText" presStyleLbl="alignNode1" presStyleIdx="2" presStyleCnt="3">
        <dgm:presLayoutVars>
          <dgm:chMax val="1"/>
          <dgm:bulletEnabled/>
        </dgm:presLayoutVars>
      </dgm:prSet>
      <dgm:spPr/>
      <dgm:t>
        <a:bodyPr/>
        <a:lstStyle/>
        <a:p>
          <a:endParaRPr lang="en-US"/>
        </a:p>
      </dgm:t>
    </dgm:pt>
    <dgm:pt modelId="{8864B269-E402-49A0-BB37-D24851CB5650}" type="pres">
      <dgm:prSet presAssocID="{49A71601-5A2C-4E2E-878E-6B4093965A46}" presName="descendantText" presStyleLbl="alignAccFollowNode1" presStyleIdx="2" presStyleCnt="3">
        <dgm:presLayoutVars>
          <dgm:bulletEnabled/>
        </dgm:presLayoutVars>
      </dgm:prSet>
      <dgm:spPr/>
      <dgm:t>
        <a:bodyPr/>
        <a:lstStyle/>
        <a:p>
          <a:endParaRPr lang="en-US"/>
        </a:p>
      </dgm:t>
    </dgm:pt>
  </dgm:ptLst>
  <dgm:cxnLst>
    <dgm:cxn modelId="{792E60F7-C8A5-4895-B47D-899BF4217425}" srcId="{343A0C7D-67F5-4140-9727-90C1B07F6C1E}" destId="{F32CC470-BAD3-49AF-AAE8-B0E3B5C6B9B2}" srcOrd="1" destOrd="0" parTransId="{B6C2B1B0-E878-40C0-8FFF-AC84382A6283}" sibTransId="{A79FFA34-4288-4428-BD59-35BA36F8480A}"/>
    <dgm:cxn modelId="{DA7DF719-7561-4674-9481-3C51D3680C1D}" type="presOf" srcId="{343A0C7D-67F5-4140-9727-90C1B07F6C1E}" destId="{694F257F-B012-4DDC-8C26-2D576847DB17}" srcOrd="0" destOrd="0" presId="urn:microsoft.com/office/officeart/2016/7/layout/VerticalSolidActionList"/>
    <dgm:cxn modelId="{AA3C935A-C6B9-4CCF-86E7-7B6B98312C93}" type="presOf" srcId="{6BC77FB3-A2E9-4172-8888-99732D4538A6}" destId="{B183A470-BC6C-4820-A139-56361EC9A0EE}" srcOrd="0" destOrd="0" presId="urn:microsoft.com/office/officeart/2016/7/layout/VerticalSolidActionList"/>
    <dgm:cxn modelId="{3CDB0408-4BFE-44C2-A6B1-B0190FB8C413}" type="presOf" srcId="{49A71601-5A2C-4E2E-878E-6B4093965A46}" destId="{D7D3BD28-689E-4E2E-9DFB-A53310DD2EF2}" srcOrd="0" destOrd="0" presId="urn:microsoft.com/office/officeart/2016/7/layout/VerticalSolidActionList"/>
    <dgm:cxn modelId="{DDCFCAF8-2FF7-4D75-87E7-4E7EED6BA911}" srcId="{F32CC470-BAD3-49AF-AAE8-B0E3B5C6B9B2}" destId="{6BC77FB3-A2E9-4172-8888-99732D4538A6}" srcOrd="0" destOrd="0" parTransId="{568D9C02-C3B0-4945-A8B6-8013970E70FE}" sibTransId="{BAA055D5-AAD3-41B3-8CDA-0FCA0EBCA641}"/>
    <dgm:cxn modelId="{183F1A3A-A99F-42F8-83C3-6F50B7C3E10E}" srcId="{343A0C7D-67F5-4140-9727-90C1B07F6C1E}" destId="{320D57FC-0E1F-4764-B8D9-AABF17217510}" srcOrd="0" destOrd="0" parTransId="{296ED7CE-7996-45E5-A8D7-897EF166ADFE}" sibTransId="{8A408825-1CCD-4A64-87F5-A25D45257D3D}"/>
    <dgm:cxn modelId="{E5DA842F-12EF-454F-83B3-35737893B9F6}" srcId="{49A71601-5A2C-4E2E-878E-6B4093965A46}" destId="{7789BA07-3C33-4E1F-8C74-713B06599B38}" srcOrd="0" destOrd="0" parTransId="{EE1C59AE-A748-45FD-9408-CF3FC693E719}" sibTransId="{62E3E145-42B8-4F15-9911-CBD258AE9D92}"/>
    <dgm:cxn modelId="{C3D9E05D-B53C-4B6C-90DC-DD15ABDC4906}" type="presOf" srcId="{320D57FC-0E1F-4764-B8D9-AABF17217510}" destId="{9B01DDAE-3810-4E4F-AD3D-BCBA27B1CADA}" srcOrd="0" destOrd="0" presId="urn:microsoft.com/office/officeart/2016/7/layout/VerticalSolidActionList"/>
    <dgm:cxn modelId="{94B164BF-8E49-4D4B-9086-8875F2F73443}" type="presOf" srcId="{F32CC470-BAD3-49AF-AAE8-B0E3B5C6B9B2}" destId="{3791EC7F-0E95-4EE5-97D6-9649132228DC}" srcOrd="0" destOrd="0" presId="urn:microsoft.com/office/officeart/2016/7/layout/VerticalSolidActionList"/>
    <dgm:cxn modelId="{C9AAFEB5-E5E2-44E3-B34D-012D86003482}" srcId="{343A0C7D-67F5-4140-9727-90C1B07F6C1E}" destId="{49A71601-5A2C-4E2E-878E-6B4093965A46}" srcOrd="2" destOrd="0" parTransId="{69B62D5C-12E1-483C-93B4-E6713B992C17}" sibTransId="{D2F5F15E-D264-4288-A095-02A2008DC1F2}"/>
    <dgm:cxn modelId="{6352A941-BF3F-4F92-9C71-FC6DD659316E}" type="presOf" srcId="{7789BA07-3C33-4E1F-8C74-713B06599B38}" destId="{8864B269-E402-49A0-BB37-D24851CB5650}" srcOrd="0" destOrd="0" presId="urn:microsoft.com/office/officeart/2016/7/layout/VerticalSolidActionList"/>
    <dgm:cxn modelId="{F43B48DE-EFAB-4709-AC41-C8E65BB1E03F}" srcId="{320D57FC-0E1F-4764-B8D9-AABF17217510}" destId="{B4D23FED-EF15-4F59-A71C-3B62B116CF90}" srcOrd="0" destOrd="0" parTransId="{0B22455F-972B-4C9A-8C80-A0F75A15EFD1}" sibTransId="{2F399265-5BE6-4592-B4B4-1B9AE8806B8B}"/>
    <dgm:cxn modelId="{4922E887-2DE3-41F9-9299-78FF3FD37EC8}" type="presOf" srcId="{B4D23FED-EF15-4F59-A71C-3B62B116CF90}" destId="{6E03AAF4-D9DD-45E5-8610-5CAF95DE10DB}" srcOrd="0" destOrd="0" presId="urn:microsoft.com/office/officeart/2016/7/layout/VerticalSolidActionList"/>
    <dgm:cxn modelId="{4BA581BC-E957-498B-8040-3BAB0E2053B9}" type="presParOf" srcId="{694F257F-B012-4DDC-8C26-2D576847DB17}" destId="{EBAEFFDD-D458-4A18-BA21-0413112BDCD5}" srcOrd="0" destOrd="0" presId="urn:microsoft.com/office/officeart/2016/7/layout/VerticalSolidActionList"/>
    <dgm:cxn modelId="{3B39EF21-96A3-45B1-9990-D1A3E61AC248}" type="presParOf" srcId="{EBAEFFDD-D458-4A18-BA21-0413112BDCD5}" destId="{9B01DDAE-3810-4E4F-AD3D-BCBA27B1CADA}" srcOrd="0" destOrd="0" presId="urn:microsoft.com/office/officeart/2016/7/layout/VerticalSolidActionList"/>
    <dgm:cxn modelId="{5B2EC901-D56A-4F82-9271-168E28418A5C}" type="presParOf" srcId="{EBAEFFDD-D458-4A18-BA21-0413112BDCD5}" destId="{6E03AAF4-D9DD-45E5-8610-5CAF95DE10DB}" srcOrd="1" destOrd="0" presId="urn:microsoft.com/office/officeart/2016/7/layout/VerticalSolidActionList"/>
    <dgm:cxn modelId="{7A261653-1798-45EF-9B34-DBAFC84827E0}" type="presParOf" srcId="{694F257F-B012-4DDC-8C26-2D576847DB17}" destId="{A47B9027-34AC-44DF-ACC4-BF6965B63921}" srcOrd="1" destOrd="0" presId="urn:microsoft.com/office/officeart/2016/7/layout/VerticalSolidActionList"/>
    <dgm:cxn modelId="{D0B277B9-4FDE-4BD5-91DF-71435C6A4C95}" type="presParOf" srcId="{694F257F-B012-4DDC-8C26-2D576847DB17}" destId="{A9F78BBB-0730-4CAC-92C5-528B77473893}" srcOrd="2" destOrd="0" presId="urn:microsoft.com/office/officeart/2016/7/layout/VerticalSolidActionList"/>
    <dgm:cxn modelId="{148F396A-62AC-4F37-B10E-B285200F50F6}" type="presParOf" srcId="{A9F78BBB-0730-4CAC-92C5-528B77473893}" destId="{3791EC7F-0E95-4EE5-97D6-9649132228DC}" srcOrd="0" destOrd="0" presId="urn:microsoft.com/office/officeart/2016/7/layout/VerticalSolidActionList"/>
    <dgm:cxn modelId="{D5EE36C0-18C2-44CB-BC7C-FC33E9725C2F}" type="presParOf" srcId="{A9F78BBB-0730-4CAC-92C5-528B77473893}" destId="{B183A470-BC6C-4820-A139-56361EC9A0EE}" srcOrd="1" destOrd="0" presId="urn:microsoft.com/office/officeart/2016/7/layout/VerticalSolidActionList"/>
    <dgm:cxn modelId="{73CE668E-55F9-4F56-8B0C-3A92968C8320}" type="presParOf" srcId="{694F257F-B012-4DDC-8C26-2D576847DB17}" destId="{98A21A63-EA7B-427A-AF71-610B9581A1F3}" srcOrd="3" destOrd="0" presId="urn:microsoft.com/office/officeart/2016/7/layout/VerticalSolidActionList"/>
    <dgm:cxn modelId="{C38D7B87-0BD3-496F-934D-70D125071D05}" type="presParOf" srcId="{694F257F-B012-4DDC-8C26-2D576847DB17}" destId="{ED89CD25-E715-4AB2-B6F6-771CDF67B119}" srcOrd="4" destOrd="0" presId="urn:microsoft.com/office/officeart/2016/7/layout/VerticalSolidActionList"/>
    <dgm:cxn modelId="{CDEE2B56-DDF8-47F0-ADE7-E5CF333819CE}" type="presParOf" srcId="{ED89CD25-E715-4AB2-B6F6-771CDF67B119}" destId="{D7D3BD28-689E-4E2E-9DFB-A53310DD2EF2}" srcOrd="0" destOrd="0" presId="urn:microsoft.com/office/officeart/2016/7/layout/VerticalSolidActionList"/>
    <dgm:cxn modelId="{868BBC24-E5CE-4316-AD95-157E3908FBAB}" type="presParOf" srcId="{ED89CD25-E715-4AB2-B6F6-771CDF67B119}" destId="{8864B269-E402-49A0-BB37-D24851CB565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3AAF4-D9DD-45E5-8610-5CAF95DE10DB}">
      <dsp:nvSpPr>
        <dsp:cNvPr id="0" name=""/>
        <dsp:cNvSpPr/>
      </dsp:nvSpPr>
      <dsp:spPr>
        <a:xfrm>
          <a:off x="2157309" y="1076"/>
          <a:ext cx="8629236" cy="11031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7431" tIns="280210" rIns="167431" bIns="280210" numCol="1" spcCol="1270" anchor="ctr" anchorCtr="0">
          <a:noAutofit/>
        </a:bodyPr>
        <a:lstStyle/>
        <a:p>
          <a:pPr lvl="0" algn="l" defTabSz="1066800">
            <a:lnSpc>
              <a:spcPct val="90000"/>
            </a:lnSpc>
            <a:spcBef>
              <a:spcPct val="0"/>
            </a:spcBef>
            <a:spcAft>
              <a:spcPct val="35000"/>
            </a:spcAft>
          </a:pPr>
          <a:r>
            <a:rPr lang="en-US" sz="2400" kern="1200" dirty="0"/>
            <a:t>Federal, state and local government support for caregivers and recipients in navigating the mental health system. </a:t>
          </a:r>
        </a:p>
      </dsp:txBody>
      <dsp:txXfrm>
        <a:off x="2157309" y="1076"/>
        <a:ext cx="8629236" cy="1103189"/>
      </dsp:txXfrm>
    </dsp:sp>
    <dsp:sp modelId="{9B01DDAE-3810-4E4F-AD3D-BCBA27B1CADA}">
      <dsp:nvSpPr>
        <dsp:cNvPr id="0" name=""/>
        <dsp:cNvSpPr/>
      </dsp:nvSpPr>
      <dsp:spPr>
        <a:xfrm>
          <a:off x="0" y="1076"/>
          <a:ext cx="2157309" cy="1103189"/>
        </a:xfrm>
        <a:prstGeom prst="rect">
          <a:avLst/>
        </a:prstGeom>
        <a:solidFill>
          <a:schemeClr val="accent1">
            <a:shade val="8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txBody>
        <a:bodyPr spcFirstLastPara="0" vert="horz" wrap="square" lIns="114158" tIns="108971" rIns="114158" bIns="108971" numCol="1" spcCol="1270" anchor="ctr" anchorCtr="0">
          <a:noAutofit/>
        </a:bodyPr>
        <a:lstStyle/>
        <a:p>
          <a:pPr lvl="0" algn="ctr" defTabSz="1244600">
            <a:lnSpc>
              <a:spcPct val="90000"/>
            </a:lnSpc>
            <a:spcBef>
              <a:spcPct val="0"/>
            </a:spcBef>
            <a:spcAft>
              <a:spcPct val="35000"/>
            </a:spcAft>
          </a:pPr>
          <a:r>
            <a:rPr lang="en-US" sz="2800" kern="1200" dirty="0"/>
            <a:t>Navigate</a:t>
          </a:r>
        </a:p>
      </dsp:txBody>
      <dsp:txXfrm>
        <a:off x="0" y="1076"/>
        <a:ext cx="2157309" cy="1103189"/>
      </dsp:txXfrm>
    </dsp:sp>
    <dsp:sp modelId="{B183A470-BC6C-4820-A139-56361EC9A0EE}">
      <dsp:nvSpPr>
        <dsp:cNvPr id="0" name=""/>
        <dsp:cNvSpPr/>
      </dsp:nvSpPr>
      <dsp:spPr>
        <a:xfrm>
          <a:off x="2157309" y="1170457"/>
          <a:ext cx="8629236" cy="11031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7431" tIns="280210" rIns="167431" bIns="280210" numCol="1" spcCol="1270" anchor="ctr" anchorCtr="0">
          <a:noAutofit/>
        </a:bodyPr>
        <a:lstStyle/>
        <a:p>
          <a:pPr lvl="0" algn="l" defTabSz="1066800">
            <a:lnSpc>
              <a:spcPct val="90000"/>
            </a:lnSpc>
            <a:spcBef>
              <a:spcPct val="0"/>
            </a:spcBef>
            <a:spcAft>
              <a:spcPct val="35000"/>
            </a:spcAft>
          </a:pPr>
          <a:r>
            <a:rPr lang="en-US" sz="2400" kern="1200" dirty="0"/>
            <a:t>Include caregivers as part of the health care team. </a:t>
          </a:r>
        </a:p>
      </dsp:txBody>
      <dsp:txXfrm>
        <a:off x="2157309" y="1170457"/>
        <a:ext cx="8629236" cy="1103189"/>
      </dsp:txXfrm>
    </dsp:sp>
    <dsp:sp modelId="{3791EC7F-0E95-4EE5-97D6-9649132228DC}">
      <dsp:nvSpPr>
        <dsp:cNvPr id="0" name=""/>
        <dsp:cNvSpPr/>
      </dsp:nvSpPr>
      <dsp:spPr>
        <a:xfrm>
          <a:off x="0" y="1170457"/>
          <a:ext cx="2157309" cy="1103189"/>
        </a:xfrm>
        <a:prstGeom prst="rect">
          <a:avLst/>
        </a:prstGeom>
        <a:solidFill>
          <a:schemeClr val="accent1">
            <a:shade val="80000"/>
            <a:hueOff val="334024"/>
            <a:satOff val="-32807"/>
            <a:lumOff val="19778"/>
            <a:alphaOff val="0"/>
          </a:schemeClr>
        </a:solidFill>
        <a:ln w="9525" cap="flat" cmpd="sng" algn="ctr">
          <a:solidFill>
            <a:schemeClr val="accent1">
              <a:shade val="80000"/>
              <a:hueOff val="334024"/>
              <a:satOff val="-32807"/>
              <a:lumOff val="19778"/>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txBody>
        <a:bodyPr spcFirstLastPara="0" vert="horz" wrap="square" lIns="114158" tIns="108971" rIns="114158" bIns="108971" numCol="1" spcCol="1270" anchor="ctr" anchorCtr="0">
          <a:noAutofit/>
        </a:bodyPr>
        <a:lstStyle/>
        <a:p>
          <a:pPr lvl="0" algn="ctr" defTabSz="1244600">
            <a:lnSpc>
              <a:spcPct val="90000"/>
            </a:lnSpc>
            <a:spcBef>
              <a:spcPct val="0"/>
            </a:spcBef>
            <a:spcAft>
              <a:spcPct val="35000"/>
            </a:spcAft>
          </a:pPr>
          <a:r>
            <a:rPr lang="en-US" sz="2800" kern="1200"/>
            <a:t>Include</a:t>
          </a:r>
        </a:p>
      </dsp:txBody>
      <dsp:txXfrm>
        <a:off x="0" y="1170457"/>
        <a:ext cx="2157309" cy="1103189"/>
      </dsp:txXfrm>
    </dsp:sp>
    <dsp:sp modelId="{8864B269-E402-49A0-BB37-D24851CB5650}">
      <dsp:nvSpPr>
        <dsp:cNvPr id="0" name=""/>
        <dsp:cNvSpPr/>
      </dsp:nvSpPr>
      <dsp:spPr>
        <a:xfrm>
          <a:off x="2157309" y="2339838"/>
          <a:ext cx="8629236" cy="11031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7431" tIns="280210" rIns="167431" bIns="280210" numCol="1" spcCol="1270" anchor="ctr" anchorCtr="0">
          <a:noAutofit/>
        </a:bodyPr>
        <a:lstStyle/>
        <a:p>
          <a:pPr lvl="0" algn="l" defTabSz="1066800">
            <a:lnSpc>
              <a:spcPct val="90000"/>
            </a:lnSpc>
            <a:spcBef>
              <a:spcPct val="0"/>
            </a:spcBef>
            <a:spcAft>
              <a:spcPct val="35000"/>
            </a:spcAft>
          </a:pPr>
          <a:r>
            <a:rPr lang="en-US" sz="2400" kern="1200" dirty="0"/>
            <a:t>Educate caregivers of people with mental illness, especially around issues of stress and caregiver health. </a:t>
          </a:r>
        </a:p>
      </dsp:txBody>
      <dsp:txXfrm>
        <a:off x="2157309" y="2339838"/>
        <a:ext cx="8629236" cy="1103189"/>
      </dsp:txXfrm>
    </dsp:sp>
    <dsp:sp modelId="{D7D3BD28-689E-4E2E-9DFB-A53310DD2EF2}">
      <dsp:nvSpPr>
        <dsp:cNvPr id="0" name=""/>
        <dsp:cNvSpPr/>
      </dsp:nvSpPr>
      <dsp:spPr>
        <a:xfrm>
          <a:off x="0" y="2339838"/>
          <a:ext cx="2157309" cy="1103189"/>
        </a:xfrm>
        <a:prstGeom prst="rect">
          <a:avLst/>
        </a:prstGeom>
        <a:solidFill>
          <a:schemeClr val="accent1">
            <a:shade val="80000"/>
            <a:hueOff val="668047"/>
            <a:satOff val="-65614"/>
            <a:lumOff val="39555"/>
            <a:alphaOff val="0"/>
          </a:schemeClr>
        </a:solidFill>
        <a:ln w="9525" cap="flat" cmpd="sng" algn="ctr">
          <a:solidFill>
            <a:schemeClr val="accent1">
              <a:shade val="80000"/>
              <a:hueOff val="668047"/>
              <a:satOff val="-65614"/>
              <a:lumOff val="39555"/>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txBody>
        <a:bodyPr spcFirstLastPara="0" vert="horz" wrap="square" lIns="114158" tIns="108971" rIns="114158" bIns="108971" numCol="1" spcCol="1270" anchor="ctr" anchorCtr="0">
          <a:noAutofit/>
        </a:bodyPr>
        <a:lstStyle/>
        <a:p>
          <a:pPr lvl="0" algn="ctr" defTabSz="1244600">
            <a:lnSpc>
              <a:spcPct val="90000"/>
            </a:lnSpc>
            <a:spcBef>
              <a:spcPct val="0"/>
            </a:spcBef>
            <a:spcAft>
              <a:spcPct val="35000"/>
            </a:spcAft>
          </a:pPr>
          <a:r>
            <a:rPr lang="en-US" sz="2800" kern="1200" dirty="0"/>
            <a:t>Educate</a:t>
          </a:r>
        </a:p>
      </dsp:txBody>
      <dsp:txXfrm>
        <a:off x="0" y="2339838"/>
        <a:ext cx="2157309" cy="110318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76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5761"/>
          </a:xfrm>
          <a:prstGeom prst="rect">
            <a:avLst/>
          </a:prstGeom>
        </p:spPr>
        <p:txBody>
          <a:bodyPr vert="horz" lIns="91440" tIns="45720" rIns="91440" bIns="45720" rtlCol="0"/>
          <a:lstStyle>
            <a:lvl1pPr algn="r">
              <a:defRPr sz="1200"/>
            </a:lvl1pPr>
          </a:lstStyle>
          <a:p>
            <a:fld id="{C4BAC0C7-B287-46B7-B490-C693872E103C}" type="datetimeFigureOut">
              <a:rPr lang="en-US" smtClean="0"/>
              <a:t>11/8/18</a:t>
            </a:fld>
            <a:endParaRPr lang="en-US" dirty="0"/>
          </a:p>
        </p:txBody>
      </p:sp>
      <p:sp>
        <p:nvSpPr>
          <p:cNvPr id="4" name="Footer Placeholder 3"/>
          <p:cNvSpPr>
            <a:spLocks noGrp="1"/>
          </p:cNvSpPr>
          <p:nvPr>
            <p:ph type="ftr" sz="quarter" idx="2"/>
          </p:nvPr>
        </p:nvSpPr>
        <p:spPr>
          <a:xfrm>
            <a:off x="0" y="8627915"/>
            <a:ext cx="2971800" cy="455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27915"/>
            <a:ext cx="2971800" cy="455760"/>
          </a:xfrm>
          <a:prstGeom prst="rect">
            <a:avLst/>
          </a:prstGeom>
        </p:spPr>
        <p:txBody>
          <a:bodyPr vert="horz" lIns="91440" tIns="45720" rIns="91440" bIns="45720" rtlCol="0" anchor="b"/>
          <a:lstStyle>
            <a:lvl1pPr algn="r">
              <a:defRPr sz="1200"/>
            </a:lvl1pPr>
          </a:lstStyle>
          <a:p>
            <a:fld id="{07ACA6A4-ADC0-4819-8CBB-AD5442C56115}" type="slidenum">
              <a:rPr lang="en-US" smtClean="0"/>
              <a:t>‹#›</a:t>
            </a:fld>
            <a:endParaRPr lang="en-US" dirty="0"/>
          </a:p>
        </p:txBody>
      </p:sp>
    </p:spTree>
    <p:extLst>
      <p:ext uri="{BB962C8B-B14F-4D97-AF65-F5344CB8AC3E}">
        <p14:creationId xmlns:p14="http://schemas.microsoft.com/office/powerpoint/2010/main" val="254972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306B5484-A6EE-4328-A3AB-50D1934C99C2}" type="datetimeFigureOut">
              <a:rPr lang="en-US" smtClean="0"/>
              <a:t>11/8/18</a:t>
            </a:fld>
            <a:endParaRPr lang="en-US" dirty="0"/>
          </a:p>
        </p:txBody>
      </p:sp>
      <p:sp>
        <p:nvSpPr>
          <p:cNvPr id="4" name="Slide Image Placeholder 3"/>
          <p:cNvSpPr>
            <a:spLocks noGrp="1" noRot="1" noChangeAspect="1"/>
          </p:cNvSpPr>
          <p:nvPr>
            <p:ph type="sldImg" idx="2"/>
          </p:nvPr>
        </p:nvSpPr>
        <p:spPr>
          <a:xfrm>
            <a:off x="400050" y="681038"/>
            <a:ext cx="6057900" cy="34067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A471DB8A-0544-46FF-B754-41D5882A3F3A}" type="slidenum">
              <a:rPr lang="en-US" smtClean="0"/>
              <a:t>‹#›</a:t>
            </a:fld>
            <a:endParaRPr lang="en-US" dirty="0"/>
          </a:p>
        </p:txBody>
      </p:sp>
    </p:spTree>
    <p:extLst>
      <p:ext uri="{BB962C8B-B14F-4D97-AF65-F5344CB8AC3E}">
        <p14:creationId xmlns:p14="http://schemas.microsoft.com/office/powerpoint/2010/main" val="413555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Sita introduce Rick</a:t>
            </a:r>
          </a:p>
        </p:txBody>
      </p:sp>
      <p:sp>
        <p:nvSpPr>
          <p:cNvPr id="4" name="Slide Number Placeholder 3"/>
          <p:cNvSpPr>
            <a:spLocks noGrp="1"/>
          </p:cNvSpPr>
          <p:nvPr>
            <p:ph type="sldNum" sz="quarter" idx="10"/>
          </p:nvPr>
        </p:nvSpPr>
        <p:spPr/>
        <p:txBody>
          <a:bodyPr/>
          <a:lstStyle/>
          <a:p>
            <a:fld id="{A471DB8A-0544-46FF-B754-41D5882A3F3A}" type="slidenum">
              <a:rPr lang="en-US" smtClean="0"/>
              <a:t>1</a:t>
            </a:fld>
            <a:endParaRPr lang="en-US" dirty="0"/>
          </a:p>
        </p:txBody>
      </p:sp>
    </p:spTree>
    <p:extLst>
      <p:ext uri="{BB962C8B-B14F-4D97-AF65-F5344CB8AC3E}">
        <p14:creationId xmlns:p14="http://schemas.microsoft.com/office/powerpoint/2010/main" val="364391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seven in ten say their loved one needs a mental health professional (69%), while six in ten feel their care recipient needs peer support (59%) or a medical provider who understands his/her mental health issues (59%). About half feel their loved one needs a case manager (45%). One in three report their care recipient needs day programs or treatment (36%) and a pharmacy that has needed medications (32%). Fewer say the adult they care for needs in-patient treatment (27%) or substance abuse treatment (20%).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71DB8A-0544-46FF-B754-41D5882A3F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108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Sita: Read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many people</a:t>
            </a:r>
            <a:r>
              <a:rPr lang="en-US" baseline="0" dirty="0"/>
              <a:t> have had the experience with yourself or a loved one being turned away from the ER or discharged from hospital too soon?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71DB8A-0544-46FF-B754-41D5882A3F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48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caregiver responses echo the frustration that many patients feel when attempting to diagnosis and treat mental illness.</a:t>
            </a:r>
          </a:p>
          <a:p>
            <a:r>
              <a:rPr lang="en-US" sz="1200" kern="1200" baseline="0" dirty="0">
                <a:solidFill>
                  <a:schemeClr val="tx1"/>
                </a:solidFill>
                <a:effectLst/>
                <a:latin typeface="+mn-lt"/>
                <a:ea typeface="+mn-ea"/>
                <a:cs typeface="+mn-cs"/>
              </a:rPr>
              <a:t>Here is how one respondent expressed it: </a:t>
            </a:r>
          </a:p>
          <a:p>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Show of hands, how long from first symptoms to diagnosis for you or your loved one?</a:t>
            </a:r>
          </a:p>
          <a:p>
            <a:r>
              <a:rPr lang="en-US" sz="1200" kern="1200" baseline="0" dirty="0">
                <a:solidFill>
                  <a:schemeClr val="tx1"/>
                </a:solidFill>
                <a:effectLst/>
                <a:latin typeface="+mn-lt"/>
                <a:ea typeface="+mn-ea"/>
                <a:cs typeface="+mn-cs"/>
              </a:rPr>
              <a:t>Less than 6 months</a:t>
            </a:r>
          </a:p>
          <a:p>
            <a:r>
              <a:rPr lang="en-US" sz="1200" kern="1200" baseline="0" dirty="0">
                <a:solidFill>
                  <a:schemeClr val="tx1"/>
                </a:solidFill>
                <a:effectLst/>
                <a:latin typeface="+mn-lt"/>
                <a:ea typeface="+mn-ea"/>
                <a:cs typeface="+mn-cs"/>
              </a:rPr>
              <a:t>6 months - 1 year</a:t>
            </a:r>
          </a:p>
          <a:p>
            <a:r>
              <a:rPr lang="en-US" sz="1200" kern="1200" baseline="0" dirty="0">
                <a:solidFill>
                  <a:schemeClr val="tx1"/>
                </a:solidFill>
                <a:effectLst/>
                <a:latin typeface="+mn-lt"/>
                <a:ea typeface="+mn-ea"/>
                <a:cs typeface="+mn-cs"/>
              </a:rPr>
              <a:t>1 – 3 years</a:t>
            </a:r>
          </a:p>
          <a:p>
            <a:r>
              <a:rPr lang="en-US" sz="1200" kern="1200" baseline="0" dirty="0">
                <a:solidFill>
                  <a:schemeClr val="tx1"/>
                </a:solidFill>
                <a:effectLst/>
                <a:latin typeface="+mn-lt"/>
                <a:ea typeface="+mn-ea"/>
                <a:cs typeface="+mn-cs"/>
              </a:rPr>
              <a:t>4 – 6 years</a:t>
            </a:r>
          </a:p>
          <a:p>
            <a:r>
              <a:rPr lang="en-US" sz="1200" kern="1200" baseline="0" dirty="0">
                <a:solidFill>
                  <a:schemeClr val="tx1"/>
                </a:solidFill>
                <a:effectLst/>
                <a:latin typeface="+mn-lt"/>
                <a:ea typeface="+mn-ea"/>
                <a:cs typeface="+mn-cs"/>
              </a:rPr>
              <a:t>7 – 10 years</a:t>
            </a:r>
          </a:p>
          <a:p>
            <a:r>
              <a:rPr lang="en-US" sz="1200" kern="1200" baseline="0" dirty="0">
                <a:solidFill>
                  <a:schemeClr val="tx1"/>
                </a:solidFill>
                <a:effectLst/>
                <a:latin typeface="+mn-lt"/>
                <a:ea typeface="+mn-ea"/>
                <a:cs typeface="+mn-cs"/>
              </a:rPr>
              <a:t>11 – 15 years</a:t>
            </a:r>
          </a:p>
          <a:p>
            <a:r>
              <a:rPr lang="en-US" sz="1200" kern="1200" baseline="0" dirty="0">
                <a:solidFill>
                  <a:schemeClr val="tx1"/>
                </a:solidFill>
                <a:effectLst/>
                <a:latin typeface="+mn-lt"/>
                <a:ea typeface="+mn-ea"/>
                <a:cs typeface="+mn-cs"/>
              </a:rPr>
              <a:t>16 years or more</a:t>
            </a:r>
          </a:p>
          <a:p>
            <a:r>
              <a:rPr lang="en-US" sz="1200" kern="1200" baseline="0" dirty="0">
                <a:solidFill>
                  <a:schemeClr val="tx1"/>
                </a:solidFill>
                <a:effectLst/>
                <a:latin typeface="+mn-lt"/>
                <a:ea typeface="+mn-ea"/>
                <a:cs typeface="+mn-cs"/>
              </a:rPr>
              <a:t>More than 10 years</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12</a:t>
            </a:fld>
            <a:endParaRPr lang="en-US" dirty="0"/>
          </a:p>
        </p:txBody>
      </p:sp>
    </p:spTree>
    <p:extLst>
      <p:ext uri="{BB962C8B-B14F-4D97-AF65-F5344CB8AC3E}">
        <p14:creationId xmlns:p14="http://schemas.microsoft.com/office/powerpoint/2010/main" val="113369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Sita</a:t>
            </a:r>
          </a:p>
          <a:p>
            <a:r>
              <a:rPr lang="en-US" dirty="0"/>
              <a:t>Caregivers *perception* of exclusion</a:t>
            </a:r>
            <a:r>
              <a:rPr lang="en-US" baseline="0" dirty="0"/>
              <a:t> – need further research to figure out why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1">
                    <a:lumMod val="65000"/>
                    <a:lumOff val="35000"/>
                  </a:schemeClr>
                </a:solidFill>
              </a:rPr>
              <a:t>To what extent do/did you feel care providers have/had included you in </a:t>
            </a:r>
            <a:br>
              <a:rPr lang="en-US" i="1" dirty="0">
                <a:solidFill>
                  <a:schemeClr val="tx1">
                    <a:lumMod val="65000"/>
                    <a:lumOff val="35000"/>
                  </a:schemeClr>
                </a:solidFill>
              </a:rPr>
            </a:br>
            <a:r>
              <a:rPr lang="en-US" i="1" dirty="0">
                <a:solidFill>
                  <a:schemeClr val="tx1">
                    <a:lumMod val="65000"/>
                    <a:lumOff val="35000"/>
                  </a:schemeClr>
                </a:solidFill>
              </a:rPr>
              <a:t>conversations about your [relation]’s care?</a:t>
            </a:r>
            <a:endParaRPr lang="en-US" dirty="0">
              <a:solidFill>
                <a:schemeClr val="tx1">
                  <a:lumMod val="65000"/>
                  <a:lumOff val="35000"/>
                </a:schemeClr>
              </a:solidFill>
            </a:endParaRPr>
          </a:p>
          <a:p>
            <a:r>
              <a:rPr lang="en-US" dirty="0"/>
              <a:t>What was your experience</a:t>
            </a:r>
            <a:r>
              <a:rPr lang="en-US" baseline="0" dirty="0"/>
              <a:t> with being excluded or included or excluded in care planning, support and follow up?  </a:t>
            </a:r>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13</a:t>
            </a:fld>
            <a:endParaRPr lang="en-US" dirty="0"/>
          </a:p>
        </p:txBody>
      </p:sp>
    </p:spTree>
    <p:extLst>
      <p:ext uri="{BB962C8B-B14F-4D97-AF65-F5344CB8AC3E}">
        <p14:creationId xmlns:p14="http://schemas.microsoft.com/office/powerpoint/2010/main" val="363074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Sita: What was your experience</a:t>
            </a:r>
            <a:r>
              <a:rPr lang="en-US" baseline="0" dirty="0"/>
              <a:t> with being excluded or included or excluded in care planning, support and follow up?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Take one or two responses.  </a:t>
            </a:r>
            <a:endParaRPr lang="en-US" dirty="0"/>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14</a:t>
            </a:fld>
            <a:endParaRPr lang="en-US" dirty="0"/>
          </a:p>
        </p:txBody>
      </p:sp>
    </p:spTree>
    <p:extLst>
      <p:ext uri="{BB962C8B-B14F-4D97-AF65-F5344CB8AC3E}">
        <p14:creationId xmlns:p14="http://schemas.microsoft.com/office/powerpoint/2010/main" val="313637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caregiver responses echo the frustration that many patients feel when attempting to diagnosis and treat mental illness.</a:t>
            </a:r>
          </a:p>
          <a:p>
            <a:r>
              <a:rPr lang="en-US" sz="1200" kern="1200" baseline="0" dirty="0">
                <a:solidFill>
                  <a:schemeClr val="tx1"/>
                </a:solidFill>
                <a:effectLst/>
                <a:latin typeface="+mn-lt"/>
                <a:ea typeface="+mn-ea"/>
                <a:cs typeface="+mn-cs"/>
              </a:rPr>
              <a:t>Here is how one respondent expressed it: </a:t>
            </a:r>
          </a:p>
          <a:p>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Show of hands, how long from first symptoms to diagnosis for you or your loved one?</a:t>
            </a:r>
          </a:p>
          <a:p>
            <a:r>
              <a:rPr lang="en-US" sz="1200" kern="1200" baseline="0" dirty="0">
                <a:solidFill>
                  <a:schemeClr val="tx1"/>
                </a:solidFill>
                <a:effectLst/>
                <a:latin typeface="+mn-lt"/>
                <a:ea typeface="+mn-ea"/>
                <a:cs typeface="+mn-cs"/>
              </a:rPr>
              <a:t>Less than 6 months</a:t>
            </a:r>
          </a:p>
          <a:p>
            <a:r>
              <a:rPr lang="en-US" sz="1200" kern="1200" baseline="0" dirty="0">
                <a:solidFill>
                  <a:schemeClr val="tx1"/>
                </a:solidFill>
                <a:effectLst/>
                <a:latin typeface="+mn-lt"/>
                <a:ea typeface="+mn-ea"/>
                <a:cs typeface="+mn-cs"/>
              </a:rPr>
              <a:t>6 months - 1 year</a:t>
            </a:r>
          </a:p>
          <a:p>
            <a:r>
              <a:rPr lang="en-US" sz="1200" kern="1200" baseline="0" dirty="0">
                <a:solidFill>
                  <a:schemeClr val="tx1"/>
                </a:solidFill>
                <a:effectLst/>
                <a:latin typeface="+mn-lt"/>
                <a:ea typeface="+mn-ea"/>
                <a:cs typeface="+mn-cs"/>
              </a:rPr>
              <a:t>1 – 3 years</a:t>
            </a:r>
          </a:p>
          <a:p>
            <a:r>
              <a:rPr lang="en-US" sz="1200" kern="1200" baseline="0" dirty="0">
                <a:solidFill>
                  <a:schemeClr val="tx1"/>
                </a:solidFill>
                <a:effectLst/>
                <a:latin typeface="+mn-lt"/>
                <a:ea typeface="+mn-ea"/>
                <a:cs typeface="+mn-cs"/>
              </a:rPr>
              <a:t>4 – 6 years</a:t>
            </a:r>
          </a:p>
          <a:p>
            <a:r>
              <a:rPr lang="en-US" sz="1200" kern="1200" baseline="0" dirty="0">
                <a:solidFill>
                  <a:schemeClr val="tx1"/>
                </a:solidFill>
                <a:effectLst/>
                <a:latin typeface="+mn-lt"/>
                <a:ea typeface="+mn-ea"/>
                <a:cs typeface="+mn-cs"/>
              </a:rPr>
              <a:t>7 – 10 years</a:t>
            </a:r>
          </a:p>
          <a:p>
            <a:r>
              <a:rPr lang="en-US" sz="1200" kern="1200" baseline="0" dirty="0">
                <a:solidFill>
                  <a:schemeClr val="tx1"/>
                </a:solidFill>
                <a:effectLst/>
                <a:latin typeface="+mn-lt"/>
                <a:ea typeface="+mn-ea"/>
                <a:cs typeface="+mn-cs"/>
              </a:rPr>
              <a:t>11 – 15 years</a:t>
            </a:r>
          </a:p>
          <a:p>
            <a:r>
              <a:rPr lang="en-US" sz="1200" kern="1200" baseline="0" dirty="0">
                <a:solidFill>
                  <a:schemeClr val="tx1"/>
                </a:solidFill>
                <a:effectLst/>
                <a:latin typeface="+mn-lt"/>
                <a:ea typeface="+mn-ea"/>
                <a:cs typeface="+mn-cs"/>
              </a:rPr>
              <a:t>16 years or more</a:t>
            </a:r>
          </a:p>
          <a:p>
            <a:r>
              <a:rPr lang="en-US" sz="1200" kern="1200" baseline="0" dirty="0">
                <a:solidFill>
                  <a:schemeClr val="tx1"/>
                </a:solidFill>
                <a:effectLst/>
                <a:latin typeface="+mn-lt"/>
                <a:ea typeface="+mn-ea"/>
                <a:cs typeface="+mn-cs"/>
              </a:rPr>
              <a:t>More than 10 years</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15</a:t>
            </a:fld>
            <a:endParaRPr lang="en-US" dirty="0"/>
          </a:p>
        </p:txBody>
      </p:sp>
    </p:spTree>
    <p:extLst>
      <p:ext uri="{BB962C8B-B14F-4D97-AF65-F5344CB8AC3E}">
        <p14:creationId xmlns:p14="http://schemas.microsoft.com/office/powerpoint/2010/main" val="226547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Sita</a:t>
            </a:r>
          </a:p>
          <a:p>
            <a:r>
              <a:rPr lang="en-US" sz="1200" kern="1200" dirty="0">
                <a:solidFill>
                  <a:schemeClr val="tx1"/>
                </a:solidFill>
                <a:effectLst/>
                <a:latin typeface="+mn-lt"/>
                <a:ea typeface="+mn-ea"/>
                <a:cs typeface="+mn-cs"/>
              </a:rPr>
              <a:t>About four in ten mental health caregivers do not think (20%) or are not sure (19%) that their recipient’s mental health issues have been diagnosed accurately. (RED</a:t>
            </a:r>
            <a:r>
              <a:rPr lang="en-US" sz="1200" kern="1200" baseline="0" dirty="0">
                <a:solidFill>
                  <a:schemeClr val="tx1"/>
                </a:solidFill>
                <a:effectLst/>
                <a:latin typeface="+mn-lt"/>
                <a:ea typeface="+mn-ea"/>
                <a:cs typeface="+mn-cs"/>
              </a:rPr>
              <a:t> BARS – show how long caregivers say their loved one continues to search for diagnosis)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62% of mental health caregivers do believe their loved one’s mental health issues have been accurately diagnosed (blue bars), it took an average of 11.8 years to get that diagnosis.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16</a:t>
            </a:fld>
            <a:endParaRPr lang="en-US" dirty="0"/>
          </a:p>
        </p:txBody>
      </p:sp>
    </p:spTree>
    <p:extLst>
      <p:ext uri="{BB962C8B-B14F-4D97-AF65-F5344CB8AC3E}">
        <p14:creationId xmlns:p14="http://schemas.microsoft.com/office/powerpoint/2010/main" val="815062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caregiver responses echo the frustration that many patients feel when attempting to diagnosis and treat mental illness.</a:t>
            </a:r>
          </a:p>
          <a:p>
            <a:r>
              <a:rPr lang="en-US" sz="1200" kern="1200" baseline="0" dirty="0">
                <a:solidFill>
                  <a:schemeClr val="tx1"/>
                </a:solidFill>
                <a:effectLst/>
                <a:latin typeface="+mn-lt"/>
                <a:ea typeface="+mn-ea"/>
                <a:cs typeface="+mn-cs"/>
              </a:rPr>
              <a:t>Here is how one respondent expressed it: </a:t>
            </a:r>
          </a:p>
          <a:p>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Show of hands, how long from first symptoms to diagnosis for you or your loved one?</a:t>
            </a:r>
          </a:p>
          <a:p>
            <a:r>
              <a:rPr lang="en-US" sz="1200" kern="1200" baseline="0" dirty="0">
                <a:solidFill>
                  <a:schemeClr val="tx1"/>
                </a:solidFill>
                <a:effectLst/>
                <a:latin typeface="+mn-lt"/>
                <a:ea typeface="+mn-ea"/>
                <a:cs typeface="+mn-cs"/>
              </a:rPr>
              <a:t>Less than 6 months</a:t>
            </a:r>
          </a:p>
          <a:p>
            <a:r>
              <a:rPr lang="en-US" sz="1200" kern="1200" baseline="0" dirty="0">
                <a:solidFill>
                  <a:schemeClr val="tx1"/>
                </a:solidFill>
                <a:effectLst/>
                <a:latin typeface="+mn-lt"/>
                <a:ea typeface="+mn-ea"/>
                <a:cs typeface="+mn-cs"/>
              </a:rPr>
              <a:t>6 months - 1 year</a:t>
            </a:r>
          </a:p>
          <a:p>
            <a:r>
              <a:rPr lang="en-US" sz="1200" kern="1200" baseline="0" dirty="0">
                <a:solidFill>
                  <a:schemeClr val="tx1"/>
                </a:solidFill>
                <a:effectLst/>
                <a:latin typeface="+mn-lt"/>
                <a:ea typeface="+mn-ea"/>
                <a:cs typeface="+mn-cs"/>
              </a:rPr>
              <a:t>1 – 3 years</a:t>
            </a:r>
          </a:p>
          <a:p>
            <a:r>
              <a:rPr lang="en-US" sz="1200" kern="1200" baseline="0" dirty="0">
                <a:solidFill>
                  <a:schemeClr val="tx1"/>
                </a:solidFill>
                <a:effectLst/>
                <a:latin typeface="+mn-lt"/>
                <a:ea typeface="+mn-ea"/>
                <a:cs typeface="+mn-cs"/>
              </a:rPr>
              <a:t>4 – 6 years</a:t>
            </a:r>
          </a:p>
          <a:p>
            <a:r>
              <a:rPr lang="en-US" sz="1200" kern="1200" baseline="0" dirty="0">
                <a:solidFill>
                  <a:schemeClr val="tx1"/>
                </a:solidFill>
                <a:effectLst/>
                <a:latin typeface="+mn-lt"/>
                <a:ea typeface="+mn-ea"/>
                <a:cs typeface="+mn-cs"/>
              </a:rPr>
              <a:t>7 – 10 years</a:t>
            </a:r>
          </a:p>
          <a:p>
            <a:r>
              <a:rPr lang="en-US" sz="1200" kern="1200" baseline="0" dirty="0">
                <a:solidFill>
                  <a:schemeClr val="tx1"/>
                </a:solidFill>
                <a:effectLst/>
                <a:latin typeface="+mn-lt"/>
                <a:ea typeface="+mn-ea"/>
                <a:cs typeface="+mn-cs"/>
              </a:rPr>
              <a:t>11 – 15 years</a:t>
            </a:r>
          </a:p>
          <a:p>
            <a:r>
              <a:rPr lang="en-US" sz="1200" kern="1200" baseline="0" dirty="0">
                <a:solidFill>
                  <a:schemeClr val="tx1"/>
                </a:solidFill>
                <a:effectLst/>
                <a:latin typeface="+mn-lt"/>
                <a:ea typeface="+mn-ea"/>
                <a:cs typeface="+mn-cs"/>
              </a:rPr>
              <a:t>16 years or more</a:t>
            </a:r>
          </a:p>
          <a:p>
            <a:r>
              <a:rPr lang="en-US" sz="1200" kern="1200" baseline="0" dirty="0">
                <a:solidFill>
                  <a:schemeClr val="tx1"/>
                </a:solidFill>
                <a:effectLst/>
                <a:latin typeface="+mn-lt"/>
                <a:ea typeface="+mn-ea"/>
                <a:cs typeface="+mn-cs"/>
              </a:rPr>
              <a:t>More than 10 years</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17</a:t>
            </a:fld>
            <a:endParaRPr lang="en-US" dirty="0"/>
          </a:p>
        </p:txBody>
      </p:sp>
    </p:spTree>
    <p:extLst>
      <p:ext uri="{BB962C8B-B14F-4D97-AF65-F5344CB8AC3E}">
        <p14:creationId xmlns:p14="http://schemas.microsoft.com/office/powerpoint/2010/main" val="251439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caregiver responses echo the frustration that many patients feel when attempting to diagnosis and treat mental illness.</a:t>
            </a:r>
          </a:p>
          <a:p>
            <a:r>
              <a:rPr lang="en-US" sz="1200" kern="1200" baseline="0" dirty="0">
                <a:solidFill>
                  <a:schemeClr val="tx1"/>
                </a:solidFill>
                <a:effectLst/>
                <a:latin typeface="+mn-lt"/>
                <a:ea typeface="+mn-ea"/>
                <a:cs typeface="+mn-cs"/>
              </a:rPr>
              <a:t>Here is how one respondent expressed it: </a:t>
            </a:r>
          </a:p>
          <a:p>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Show of hands, how long from first symptoms to diagnosis for you or your loved one?</a:t>
            </a:r>
          </a:p>
          <a:p>
            <a:r>
              <a:rPr lang="en-US" sz="1200" kern="1200" baseline="0" dirty="0">
                <a:solidFill>
                  <a:schemeClr val="tx1"/>
                </a:solidFill>
                <a:effectLst/>
                <a:latin typeface="+mn-lt"/>
                <a:ea typeface="+mn-ea"/>
                <a:cs typeface="+mn-cs"/>
              </a:rPr>
              <a:t>Less than 6 months</a:t>
            </a:r>
          </a:p>
          <a:p>
            <a:r>
              <a:rPr lang="en-US" sz="1200" kern="1200" baseline="0" dirty="0">
                <a:solidFill>
                  <a:schemeClr val="tx1"/>
                </a:solidFill>
                <a:effectLst/>
                <a:latin typeface="+mn-lt"/>
                <a:ea typeface="+mn-ea"/>
                <a:cs typeface="+mn-cs"/>
              </a:rPr>
              <a:t>6 months - 1 year</a:t>
            </a:r>
          </a:p>
          <a:p>
            <a:r>
              <a:rPr lang="en-US" sz="1200" kern="1200" baseline="0" dirty="0">
                <a:solidFill>
                  <a:schemeClr val="tx1"/>
                </a:solidFill>
                <a:effectLst/>
                <a:latin typeface="+mn-lt"/>
                <a:ea typeface="+mn-ea"/>
                <a:cs typeface="+mn-cs"/>
              </a:rPr>
              <a:t>1 – 3 years</a:t>
            </a:r>
          </a:p>
          <a:p>
            <a:r>
              <a:rPr lang="en-US" sz="1200" kern="1200" baseline="0" dirty="0">
                <a:solidFill>
                  <a:schemeClr val="tx1"/>
                </a:solidFill>
                <a:effectLst/>
                <a:latin typeface="+mn-lt"/>
                <a:ea typeface="+mn-ea"/>
                <a:cs typeface="+mn-cs"/>
              </a:rPr>
              <a:t>4 – 6 years</a:t>
            </a:r>
          </a:p>
          <a:p>
            <a:r>
              <a:rPr lang="en-US" sz="1200" kern="1200" baseline="0" dirty="0">
                <a:solidFill>
                  <a:schemeClr val="tx1"/>
                </a:solidFill>
                <a:effectLst/>
                <a:latin typeface="+mn-lt"/>
                <a:ea typeface="+mn-ea"/>
                <a:cs typeface="+mn-cs"/>
              </a:rPr>
              <a:t>7 – 10 years</a:t>
            </a:r>
          </a:p>
          <a:p>
            <a:r>
              <a:rPr lang="en-US" sz="1200" kern="1200" baseline="0" dirty="0">
                <a:solidFill>
                  <a:schemeClr val="tx1"/>
                </a:solidFill>
                <a:effectLst/>
                <a:latin typeface="+mn-lt"/>
                <a:ea typeface="+mn-ea"/>
                <a:cs typeface="+mn-cs"/>
              </a:rPr>
              <a:t>11 – 15 years</a:t>
            </a:r>
          </a:p>
          <a:p>
            <a:r>
              <a:rPr lang="en-US" sz="1200" kern="1200" baseline="0" dirty="0">
                <a:solidFill>
                  <a:schemeClr val="tx1"/>
                </a:solidFill>
                <a:effectLst/>
                <a:latin typeface="+mn-lt"/>
                <a:ea typeface="+mn-ea"/>
                <a:cs typeface="+mn-cs"/>
              </a:rPr>
              <a:t>16 years or more</a:t>
            </a:r>
          </a:p>
          <a:p>
            <a:r>
              <a:rPr lang="en-US" sz="1200" kern="1200" baseline="0" dirty="0">
                <a:solidFill>
                  <a:schemeClr val="tx1"/>
                </a:solidFill>
                <a:effectLst/>
                <a:latin typeface="+mn-lt"/>
                <a:ea typeface="+mn-ea"/>
                <a:cs typeface="+mn-cs"/>
              </a:rPr>
              <a:t>More than 10 years</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18</a:t>
            </a:fld>
            <a:endParaRPr lang="en-US" dirty="0"/>
          </a:p>
        </p:txBody>
      </p:sp>
    </p:spTree>
    <p:extLst>
      <p:ext uri="{BB962C8B-B14F-4D97-AF65-F5344CB8AC3E}">
        <p14:creationId xmlns:p14="http://schemas.microsoft.com/office/powerpoint/2010/main" val="2445184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Seven in ten caregivers report that their loved one has ever gone to an emergency room, hospital, or other facility due to an urgent or crisis mental health situation (70%). Among those who report their loved one has gone to a facility in crisis, 70% feel their loved one was sent home too early or quickly</a:t>
            </a:r>
            <a:r>
              <a:rPr lang="en-US" sz="1200" kern="1200" baseline="0" dirty="0">
                <a:solidFill>
                  <a:schemeClr val="tx1"/>
                </a:solidFill>
                <a:effectLst/>
                <a:latin typeface="+mn-lt"/>
                <a:ea typeface="+mn-ea"/>
                <a:cs typeface="+mn-cs"/>
              </a:rPr>
              <a:t> (chart on screen).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among </a:t>
            </a:r>
            <a:r>
              <a:rPr lang="en-US" sz="1200" u="sng"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mental health caregivers, 49% say their loved one has gone to a facility in a mental health crisis situation, only to be discharged too soon.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71DB8A-0544-46FF-B754-41D5882A3F3A}" type="slidenum">
              <a:rPr lang="en-US" smtClean="0"/>
              <a:t>19</a:t>
            </a:fld>
            <a:endParaRPr lang="en-US" dirty="0"/>
          </a:p>
        </p:txBody>
      </p:sp>
    </p:spTree>
    <p:extLst>
      <p:ext uri="{BB962C8B-B14F-4D97-AF65-F5344CB8AC3E}">
        <p14:creationId xmlns:p14="http://schemas.microsoft.com/office/powerpoint/2010/main" val="140683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10"/>
          </p:nvPr>
        </p:nvSpPr>
        <p:spPr/>
        <p:txBody>
          <a:bodyPr/>
          <a:lstStyle/>
          <a:p>
            <a:fld id="{A471DB8A-0544-46FF-B754-41D5882A3F3A}" type="slidenum">
              <a:rPr lang="en-US" smtClean="0"/>
              <a:t>2</a:t>
            </a:fld>
            <a:endParaRPr lang="en-US" dirty="0"/>
          </a:p>
        </p:txBody>
      </p:sp>
    </p:spTree>
    <p:extLst>
      <p:ext uri="{BB962C8B-B14F-4D97-AF65-F5344CB8AC3E}">
        <p14:creationId xmlns:p14="http://schemas.microsoft.com/office/powerpoint/2010/main" val="9726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Sita: Read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many people</a:t>
            </a:r>
            <a:r>
              <a:rPr lang="en-US" baseline="0" dirty="0"/>
              <a:t> have had the experience with yourself or a loved one being turned away from the ER or discharged from hospital too soon?  </a:t>
            </a:r>
            <a:endParaRPr lang="en-US" dirty="0"/>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20</a:t>
            </a:fld>
            <a:endParaRPr lang="en-US" dirty="0"/>
          </a:p>
        </p:txBody>
      </p:sp>
    </p:spTree>
    <p:extLst>
      <p:ext uri="{BB962C8B-B14F-4D97-AF65-F5344CB8AC3E}">
        <p14:creationId xmlns:p14="http://schemas.microsoft.com/office/powerpoint/2010/main" val="396337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caregiver responses echo the frustration that many patients feel when attempting to diagnosis and treat mental illness.</a:t>
            </a:r>
          </a:p>
          <a:p>
            <a:r>
              <a:rPr lang="en-US" sz="1200" kern="1200" baseline="0" dirty="0">
                <a:solidFill>
                  <a:schemeClr val="tx1"/>
                </a:solidFill>
                <a:effectLst/>
                <a:latin typeface="+mn-lt"/>
                <a:ea typeface="+mn-ea"/>
                <a:cs typeface="+mn-cs"/>
              </a:rPr>
              <a:t>Here is how one respondent expressed it: </a:t>
            </a:r>
          </a:p>
          <a:p>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Show of hands, how long from first symptoms to diagnosis for you or your loved one?</a:t>
            </a:r>
          </a:p>
          <a:p>
            <a:r>
              <a:rPr lang="en-US" sz="1200" kern="1200" baseline="0" dirty="0">
                <a:solidFill>
                  <a:schemeClr val="tx1"/>
                </a:solidFill>
                <a:effectLst/>
                <a:latin typeface="+mn-lt"/>
                <a:ea typeface="+mn-ea"/>
                <a:cs typeface="+mn-cs"/>
              </a:rPr>
              <a:t>Less than 6 months</a:t>
            </a:r>
          </a:p>
          <a:p>
            <a:r>
              <a:rPr lang="en-US" sz="1200" kern="1200" baseline="0" dirty="0">
                <a:solidFill>
                  <a:schemeClr val="tx1"/>
                </a:solidFill>
                <a:effectLst/>
                <a:latin typeface="+mn-lt"/>
                <a:ea typeface="+mn-ea"/>
                <a:cs typeface="+mn-cs"/>
              </a:rPr>
              <a:t>6 months - 1 year</a:t>
            </a:r>
          </a:p>
          <a:p>
            <a:r>
              <a:rPr lang="en-US" sz="1200" kern="1200" baseline="0" dirty="0">
                <a:solidFill>
                  <a:schemeClr val="tx1"/>
                </a:solidFill>
                <a:effectLst/>
                <a:latin typeface="+mn-lt"/>
                <a:ea typeface="+mn-ea"/>
                <a:cs typeface="+mn-cs"/>
              </a:rPr>
              <a:t>1 – 3 years</a:t>
            </a:r>
          </a:p>
          <a:p>
            <a:r>
              <a:rPr lang="en-US" sz="1200" kern="1200" baseline="0" dirty="0">
                <a:solidFill>
                  <a:schemeClr val="tx1"/>
                </a:solidFill>
                <a:effectLst/>
                <a:latin typeface="+mn-lt"/>
                <a:ea typeface="+mn-ea"/>
                <a:cs typeface="+mn-cs"/>
              </a:rPr>
              <a:t>4 – 6 years</a:t>
            </a:r>
          </a:p>
          <a:p>
            <a:r>
              <a:rPr lang="en-US" sz="1200" kern="1200" baseline="0" dirty="0">
                <a:solidFill>
                  <a:schemeClr val="tx1"/>
                </a:solidFill>
                <a:effectLst/>
                <a:latin typeface="+mn-lt"/>
                <a:ea typeface="+mn-ea"/>
                <a:cs typeface="+mn-cs"/>
              </a:rPr>
              <a:t>7 – 10 years</a:t>
            </a:r>
          </a:p>
          <a:p>
            <a:r>
              <a:rPr lang="en-US" sz="1200" kern="1200" baseline="0" dirty="0">
                <a:solidFill>
                  <a:schemeClr val="tx1"/>
                </a:solidFill>
                <a:effectLst/>
                <a:latin typeface="+mn-lt"/>
                <a:ea typeface="+mn-ea"/>
                <a:cs typeface="+mn-cs"/>
              </a:rPr>
              <a:t>11 – 15 years</a:t>
            </a:r>
          </a:p>
          <a:p>
            <a:r>
              <a:rPr lang="en-US" sz="1200" kern="1200" baseline="0" dirty="0">
                <a:solidFill>
                  <a:schemeClr val="tx1"/>
                </a:solidFill>
                <a:effectLst/>
                <a:latin typeface="+mn-lt"/>
                <a:ea typeface="+mn-ea"/>
                <a:cs typeface="+mn-cs"/>
              </a:rPr>
              <a:t>16 years or more</a:t>
            </a:r>
          </a:p>
          <a:p>
            <a:r>
              <a:rPr lang="en-US" sz="1200" kern="1200" baseline="0" dirty="0">
                <a:solidFill>
                  <a:schemeClr val="tx1"/>
                </a:solidFill>
                <a:effectLst/>
                <a:latin typeface="+mn-lt"/>
                <a:ea typeface="+mn-ea"/>
                <a:cs typeface="+mn-cs"/>
              </a:rPr>
              <a:t>More than 10 years</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21</a:t>
            </a:fld>
            <a:endParaRPr lang="en-US" dirty="0"/>
          </a:p>
        </p:txBody>
      </p:sp>
    </p:spTree>
    <p:extLst>
      <p:ext uri="{BB962C8B-B14F-4D97-AF65-F5344CB8AC3E}">
        <p14:creationId xmlns:p14="http://schemas.microsoft.com/office/powerpoint/2010/main" val="2442220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Navigating the healthcare system in the United States is often difficult, but the patchwork and disparate mental health system can require caregivers to actively manage the “business of care.” Eight in ten mental health caregivers help their loved one manage his or her finances or paperwork, helping with forms, bills, payments, or health insurance (82%). Of those who assist with this {TOP</a:t>
            </a:r>
            <a:r>
              <a:rPr lang="en-US" sz="1200" kern="1200" baseline="0" dirty="0">
                <a:solidFill>
                  <a:schemeClr val="tx1"/>
                </a:solidFill>
                <a:effectLst/>
                <a:latin typeface="+mn-lt"/>
                <a:ea typeface="+mn-ea"/>
                <a:cs typeface="+mn-cs"/>
              </a:rPr>
              <a:t> GRAPH} </a:t>
            </a:r>
            <a:r>
              <a:rPr lang="en-US" sz="1200" kern="1200" dirty="0">
                <a:solidFill>
                  <a:schemeClr val="tx1"/>
                </a:solidFill>
                <a:effectLst/>
                <a:latin typeface="+mn-lt"/>
                <a:ea typeface="+mn-ea"/>
                <a:cs typeface="+mn-cs"/>
              </a:rPr>
              <a:t>, 44% find it time consuming.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Half of mental health caregivers say their care recipient is financially dependent (completely or significantly) on family or friends (49% rating 4 or 5 on a 5-point scale). </a:t>
            </a:r>
            <a:r>
              <a:rPr lang="en-US" sz="1200" kern="1200" baseline="0" dirty="0">
                <a:solidFill>
                  <a:schemeClr val="tx1"/>
                </a:solidFill>
                <a:effectLst/>
                <a:latin typeface="+mn-lt"/>
                <a:ea typeface="+mn-ea"/>
                <a:cs typeface="+mn-cs"/>
              </a:rPr>
              <a:t> {BOTTOM GRAPH}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22</a:t>
            </a:fld>
            <a:endParaRPr lang="en-US" dirty="0"/>
          </a:p>
        </p:txBody>
      </p:sp>
    </p:spTree>
    <p:extLst>
      <p:ext uri="{BB962C8B-B14F-4D97-AF65-F5344CB8AC3E}">
        <p14:creationId xmlns:p14="http://schemas.microsoft.com/office/powerpoint/2010/main" val="1752965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23</a:t>
            </a:fld>
            <a:endParaRPr lang="en-US" dirty="0"/>
          </a:p>
        </p:txBody>
      </p:sp>
    </p:spTree>
    <p:extLst>
      <p:ext uri="{BB962C8B-B14F-4D97-AF65-F5344CB8AC3E}">
        <p14:creationId xmlns:p14="http://schemas.microsoft.com/office/powerpoint/2010/main" val="3230037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caregiver responses echo the frustration that many patients feel when attempting to diagnosis and treat mental illness.</a:t>
            </a:r>
          </a:p>
          <a:p>
            <a:r>
              <a:rPr lang="en-US" sz="1200" kern="1200" baseline="0" dirty="0">
                <a:solidFill>
                  <a:schemeClr val="tx1"/>
                </a:solidFill>
                <a:effectLst/>
                <a:latin typeface="+mn-lt"/>
                <a:ea typeface="+mn-ea"/>
                <a:cs typeface="+mn-cs"/>
              </a:rPr>
              <a:t>Here is how one respondent expressed it: </a:t>
            </a:r>
          </a:p>
          <a:p>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Show of hands, how long from first symptoms to diagnosis for you or your loved one?</a:t>
            </a:r>
          </a:p>
          <a:p>
            <a:r>
              <a:rPr lang="en-US" sz="1200" kern="1200" baseline="0" dirty="0">
                <a:solidFill>
                  <a:schemeClr val="tx1"/>
                </a:solidFill>
                <a:effectLst/>
                <a:latin typeface="+mn-lt"/>
                <a:ea typeface="+mn-ea"/>
                <a:cs typeface="+mn-cs"/>
              </a:rPr>
              <a:t>Less than 6 months</a:t>
            </a:r>
          </a:p>
          <a:p>
            <a:r>
              <a:rPr lang="en-US" sz="1200" kern="1200" baseline="0" dirty="0">
                <a:solidFill>
                  <a:schemeClr val="tx1"/>
                </a:solidFill>
                <a:effectLst/>
                <a:latin typeface="+mn-lt"/>
                <a:ea typeface="+mn-ea"/>
                <a:cs typeface="+mn-cs"/>
              </a:rPr>
              <a:t>6 months - 1 year</a:t>
            </a:r>
          </a:p>
          <a:p>
            <a:r>
              <a:rPr lang="en-US" sz="1200" kern="1200" baseline="0" dirty="0">
                <a:solidFill>
                  <a:schemeClr val="tx1"/>
                </a:solidFill>
                <a:effectLst/>
                <a:latin typeface="+mn-lt"/>
                <a:ea typeface="+mn-ea"/>
                <a:cs typeface="+mn-cs"/>
              </a:rPr>
              <a:t>1 – 3 years</a:t>
            </a:r>
          </a:p>
          <a:p>
            <a:r>
              <a:rPr lang="en-US" sz="1200" kern="1200" baseline="0" dirty="0">
                <a:solidFill>
                  <a:schemeClr val="tx1"/>
                </a:solidFill>
                <a:effectLst/>
                <a:latin typeface="+mn-lt"/>
                <a:ea typeface="+mn-ea"/>
                <a:cs typeface="+mn-cs"/>
              </a:rPr>
              <a:t>4 – 6 years</a:t>
            </a:r>
          </a:p>
          <a:p>
            <a:r>
              <a:rPr lang="en-US" sz="1200" kern="1200" baseline="0" dirty="0">
                <a:solidFill>
                  <a:schemeClr val="tx1"/>
                </a:solidFill>
                <a:effectLst/>
                <a:latin typeface="+mn-lt"/>
                <a:ea typeface="+mn-ea"/>
                <a:cs typeface="+mn-cs"/>
              </a:rPr>
              <a:t>7 – 10 years</a:t>
            </a:r>
          </a:p>
          <a:p>
            <a:r>
              <a:rPr lang="en-US" sz="1200" kern="1200" baseline="0" dirty="0">
                <a:solidFill>
                  <a:schemeClr val="tx1"/>
                </a:solidFill>
                <a:effectLst/>
                <a:latin typeface="+mn-lt"/>
                <a:ea typeface="+mn-ea"/>
                <a:cs typeface="+mn-cs"/>
              </a:rPr>
              <a:t>11 – 15 years</a:t>
            </a:r>
          </a:p>
          <a:p>
            <a:r>
              <a:rPr lang="en-US" sz="1200" kern="1200" baseline="0" dirty="0">
                <a:solidFill>
                  <a:schemeClr val="tx1"/>
                </a:solidFill>
                <a:effectLst/>
                <a:latin typeface="+mn-lt"/>
                <a:ea typeface="+mn-ea"/>
                <a:cs typeface="+mn-cs"/>
              </a:rPr>
              <a:t>16 years or more</a:t>
            </a:r>
          </a:p>
          <a:p>
            <a:r>
              <a:rPr lang="en-US" sz="1200" kern="1200" baseline="0" dirty="0">
                <a:solidFill>
                  <a:schemeClr val="tx1"/>
                </a:solidFill>
                <a:effectLst/>
                <a:latin typeface="+mn-lt"/>
                <a:ea typeface="+mn-ea"/>
                <a:cs typeface="+mn-cs"/>
              </a:rPr>
              <a:t>More than 10 years</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24</a:t>
            </a:fld>
            <a:endParaRPr lang="en-US" dirty="0"/>
          </a:p>
        </p:txBody>
      </p:sp>
    </p:spTree>
    <p:extLst>
      <p:ext uri="{BB962C8B-B14F-4D97-AF65-F5344CB8AC3E}">
        <p14:creationId xmlns:p14="http://schemas.microsoft.com/office/powerpoint/2010/main" val="1544992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 to caregivers</a:t>
            </a:r>
            <a:r>
              <a:rPr lang="en-US" baseline="0" dirty="0"/>
              <a:t> of adult children with intellectual disabilities</a:t>
            </a:r>
          </a:p>
          <a:p>
            <a:pPr marL="171450" indent="-171450">
              <a:buFont typeface="Arial" panose="020B0604020202020204" pitchFamily="34" charset="0"/>
              <a:buChar char="•"/>
            </a:pPr>
            <a:r>
              <a:rPr lang="en-US" baseline="0" dirty="0"/>
              <a:t>These parents are especially vulnerable; 60 years old and have been providing care for 29 hours/week for 14 years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25</a:t>
            </a:fld>
            <a:endParaRPr lang="en-US" dirty="0"/>
          </a:p>
        </p:txBody>
      </p:sp>
    </p:spTree>
    <p:extLst>
      <p:ext uri="{BB962C8B-B14F-4D97-AF65-F5344CB8AC3E}">
        <p14:creationId xmlns:p14="http://schemas.microsoft.com/office/powerpoint/2010/main" val="1547847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BULLET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needed} Caregivers of those with substance abuse issues (59% vs. 20% no substance abuse), caregivers of those with schizophrenia or bipolar disorder (43% vs. 15% of those with depression or anxiety), and those caring for males (45% vs. 19% female) more often report their loved one having been arrested</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BULLET} 65%</a:t>
            </a:r>
            <a:r>
              <a:rPr lang="en-US" sz="1200" kern="1200" baseline="0" dirty="0">
                <a:solidFill>
                  <a:schemeClr val="tx1"/>
                </a:solidFill>
                <a:effectLst/>
                <a:latin typeface="+mn-lt"/>
                <a:ea typeface="+mn-ea"/>
                <a:cs typeface="+mn-cs"/>
              </a:rPr>
              <a:t> concerned about attempts to die by suicide; </a:t>
            </a:r>
            <a:r>
              <a:rPr lang="en-US" sz="1200" kern="1200" dirty="0">
                <a:solidFill>
                  <a:schemeClr val="tx1"/>
                </a:solidFill>
                <a:effectLst/>
                <a:latin typeface="+mn-lt"/>
                <a:ea typeface="+mn-ea"/>
                <a:cs typeface="+mn-cs"/>
              </a:rPr>
              <a:t>68% fear their loved one will hurt themselves. Another major concern among mental health caregivers is victimization – 50%</a:t>
            </a:r>
            <a:r>
              <a:rPr lang="en-US" sz="1200" kern="1200" baseline="0" dirty="0">
                <a:solidFill>
                  <a:schemeClr val="tx1"/>
                </a:solidFill>
                <a:effectLst/>
                <a:latin typeface="+mn-lt"/>
                <a:ea typeface="+mn-ea"/>
                <a:cs typeface="+mn-cs"/>
              </a:rPr>
              <a:t> worry that their </a:t>
            </a:r>
            <a:r>
              <a:rPr lang="en-US" sz="1200" kern="1200" dirty="0">
                <a:solidFill>
                  <a:schemeClr val="tx1"/>
                </a:solidFill>
                <a:effectLst/>
                <a:latin typeface="+mn-lt"/>
                <a:ea typeface="+mn-ea"/>
                <a:cs typeface="+mn-cs"/>
              </a:rPr>
              <a:t>loved one will be hurt by someone else. The younger the care recipient, the more often the caregiver is concerned about suicide</a:t>
            </a:r>
            <a:r>
              <a:rPr lang="en-US" sz="1200" kern="1200" baseline="0" dirty="0">
                <a:solidFill>
                  <a:schemeClr val="tx1"/>
                </a:solidFill>
                <a:effectLst/>
                <a:latin typeface="+mn-lt"/>
                <a:ea typeface="+mn-ea"/>
                <a:cs typeface="+mn-cs"/>
              </a:rPr>
              <a:t> (FIGURE 26 in report – 81% among 18-34 year old recipients dropping to 40% among those 65+)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26</a:t>
            </a:fld>
            <a:endParaRPr lang="en-US" dirty="0"/>
          </a:p>
        </p:txBody>
      </p:sp>
    </p:spTree>
    <p:extLst>
      <p:ext uri="{BB962C8B-B14F-4D97-AF65-F5344CB8AC3E}">
        <p14:creationId xmlns:p14="http://schemas.microsoft.com/office/powerpoint/2010/main" val="3794470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27</a:t>
            </a:fld>
            <a:endParaRPr lang="en-US" dirty="0"/>
          </a:p>
        </p:txBody>
      </p:sp>
    </p:spTree>
    <p:extLst>
      <p:ext uri="{BB962C8B-B14F-4D97-AF65-F5344CB8AC3E}">
        <p14:creationId xmlns:p14="http://schemas.microsoft.com/office/powerpoint/2010/main" val="2836579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caregiver responses echo the frustration that many patients feel when attempting to diagnosis and treat mental illness.</a:t>
            </a:r>
          </a:p>
          <a:p>
            <a:r>
              <a:rPr lang="en-US" sz="1200" kern="1200" baseline="0" dirty="0">
                <a:solidFill>
                  <a:schemeClr val="tx1"/>
                </a:solidFill>
                <a:effectLst/>
                <a:latin typeface="+mn-lt"/>
                <a:ea typeface="+mn-ea"/>
                <a:cs typeface="+mn-cs"/>
              </a:rPr>
              <a:t>Here is how one respondent expressed it: </a:t>
            </a:r>
          </a:p>
          <a:p>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Show of hands, how long from first symptoms to diagnosis for you or your loved one?</a:t>
            </a:r>
          </a:p>
          <a:p>
            <a:r>
              <a:rPr lang="en-US" sz="1200" kern="1200" baseline="0" dirty="0">
                <a:solidFill>
                  <a:schemeClr val="tx1"/>
                </a:solidFill>
                <a:effectLst/>
                <a:latin typeface="+mn-lt"/>
                <a:ea typeface="+mn-ea"/>
                <a:cs typeface="+mn-cs"/>
              </a:rPr>
              <a:t>Less than 6 months</a:t>
            </a:r>
          </a:p>
          <a:p>
            <a:r>
              <a:rPr lang="en-US" sz="1200" kern="1200" baseline="0" dirty="0">
                <a:solidFill>
                  <a:schemeClr val="tx1"/>
                </a:solidFill>
                <a:effectLst/>
                <a:latin typeface="+mn-lt"/>
                <a:ea typeface="+mn-ea"/>
                <a:cs typeface="+mn-cs"/>
              </a:rPr>
              <a:t>6 months - 1 year</a:t>
            </a:r>
          </a:p>
          <a:p>
            <a:r>
              <a:rPr lang="en-US" sz="1200" kern="1200" baseline="0" dirty="0">
                <a:solidFill>
                  <a:schemeClr val="tx1"/>
                </a:solidFill>
                <a:effectLst/>
                <a:latin typeface="+mn-lt"/>
                <a:ea typeface="+mn-ea"/>
                <a:cs typeface="+mn-cs"/>
              </a:rPr>
              <a:t>1 – 3 years</a:t>
            </a:r>
          </a:p>
          <a:p>
            <a:r>
              <a:rPr lang="en-US" sz="1200" kern="1200" baseline="0" dirty="0">
                <a:solidFill>
                  <a:schemeClr val="tx1"/>
                </a:solidFill>
                <a:effectLst/>
                <a:latin typeface="+mn-lt"/>
                <a:ea typeface="+mn-ea"/>
                <a:cs typeface="+mn-cs"/>
              </a:rPr>
              <a:t>4 – 6 years</a:t>
            </a:r>
          </a:p>
          <a:p>
            <a:r>
              <a:rPr lang="en-US" sz="1200" kern="1200" baseline="0" dirty="0">
                <a:solidFill>
                  <a:schemeClr val="tx1"/>
                </a:solidFill>
                <a:effectLst/>
                <a:latin typeface="+mn-lt"/>
                <a:ea typeface="+mn-ea"/>
                <a:cs typeface="+mn-cs"/>
              </a:rPr>
              <a:t>7 – 10 years</a:t>
            </a:r>
          </a:p>
          <a:p>
            <a:r>
              <a:rPr lang="en-US" sz="1200" kern="1200" baseline="0" dirty="0">
                <a:solidFill>
                  <a:schemeClr val="tx1"/>
                </a:solidFill>
                <a:effectLst/>
                <a:latin typeface="+mn-lt"/>
                <a:ea typeface="+mn-ea"/>
                <a:cs typeface="+mn-cs"/>
              </a:rPr>
              <a:t>11 – 15 years</a:t>
            </a:r>
          </a:p>
          <a:p>
            <a:r>
              <a:rPr lang="en-US" sz="1200" kern="1200" baseline="0" dirty="0">
                <a:solidFill>
                  <a:schemeClr val="tx1"/>
                </a:solidFill>
                <a:effectLst/>
                <a:latin typeface="+mn-lt"/>
                <a:ea typeface="+mn-ea"/>
                <a:cs typeface="+mn-cs"/>
              </a:rPr>
              <a:t>16 years or more</a:t>
            </a:r>
          </a:p>
          <a:p>
            <a:r>
              <a:rPr lang="en-US" sz="1200" kern="1200" baseline="0" dirty="0">
                <a:solidFill>
                  <a:schemeClr val="tx1"/>
                </a:solidFill>
                <a:effectLst/>
                <a:latin typeface="+mn-lt"/>
                <a:ea typeface="+mn-ea"/>
                <a:cs typeface="+mn-cs"/>
              </a:rPr>
              <a:t>More than 10 years</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28</a:t>
            </a:fld>
            <a:endParaRPr lang="en-US" dirty="0"/>
          </a:p>
        </p:txBody>
      </p:sp>
    </p:spTree>
    <p:extLst>
      <p:ext uri="{BB962C8B-B14F-4D97-AF65-F5344CB8AC3E}">
        <p14:creationId xmlns:p14="http://schemas.microsoft.com/office/powerpoint/2010/main" val="4138232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71DB8A-0544-46FF-B754-41D5882A3F3A}" type="slidenum">
              <a:rPr lang="en-US" smtClean="0"/>
              <a:t>29</a:t>
            </a:fld>
            <a:endParaRPr lang="en-US" dirty="0"/>
          </a:p>
        </p:txBody>
      </p:sp>
    </p:spTree>
    <p:extLst>
      <p:ext uri="{BB962C8B-B14F-4D97-AF65-F5344CB8AC3E}">
        <p14:creationId xmlns:p14="http://schemas.microsoft.com/office/powerpoint/2010/main" val="1644636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3</a:t>
            </a:fld>
            <a:endParaRPr lang="en-US" dirty="0"/>
          </a:p>
        </p:txBody>
      </p:sp>
    </p:spTree>
    <p:extLst>
      <p:ext uri="{BB962C8B-B14F-4D97-AF65-F5344CB8AC3E}">
        <p14:creationId xmlns:p14="http://schemas.microsoft.com/office/powerpoint/2010/main" val="400124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30</a:t>
            </a:fld>
            <a:endParaRPr lang="en-US" dirty="0"/>
          </a:p>
        </p:txBody>
      </p:sp>
    </p:spTree>
    <p:extLst>
      <p:ext uri="{BB962C8B-B14F-4D97-AF65-F5344CB8AC3E}">
        <p14:creationId xmlns:p14="http://schemas.microsoft.com/office/powerpoint/2010/main" val="2530379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caregiver responses echo the frustration that many patients feel when attempting to diagnosis and treat mental illness.</a:t>
            </a:r>
          </a:p>
          <a:p>
            <a:r>
              <a:rPr lang="en-US" sz="1200" kern="1200" baseline="0" dirty="0">
                <a:solidFill>
                  <a:schemeClr val="tx1"/>
                </a:solidFill>
                <a:effectLst/>
                <a:latin typeface="+mn-lt"/>
                <a:ea typeface="+mn-ea"/>
                <a:cs typeface="+mn-cs"/>
              </a:rPr>
              <a:t>Here is how one respondent expressed it: </a:t>
            </a:r>
          </a:p>
          <a:p>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Show of hands, how long from first symptoms to diagnosis for you or your loved one?</a:t>
            </a:r>
          </a:p>
          <a:p>
            <a:r>
              <a:rPr lang="en-US" sz="1200" kern="1200" baseline="0" dirty="0">
                <a:solidFill>
                  <a:schemeClr val="tx1"/>
                </a:solidFill>
                <a:effectLst/>
                <a:latin typeface="+mn-lt"/>
                <a:ea typeface="+mn-ea"/>
                <a:cs typeface="+mn-cs"/>
              </a:rPr>
              <a:t>Less than 6 months</a:t>
            </a:r>
          </a:p>
          <a:p>
            <a:r>
              <a:rPr lang="en-US" sz="1200" kern="1200" baseline="0" dirty="0">
                <a:solidFill>
                  <a:schemeClr val="tx1"/>
                </a:solidFill>
                <a:effectLst/>
                <a:latin typeface="+mn-lt"/>
                <a:ea typeface="+mn-ea"/>
                <a:cs typeface="+mn-cs"/>
              </a:rPr>
              <a:t>6 months - 1 year</a:t>
            </a:r>
          </a:p>
          <a:p>
            <a:r>
              <a:rPr lang="en-US" sz="1200" kern="1200" baseline="0" dirty="0">
                <a:solidFill>
                  <a:schemeClr val="tx1"/>
                </a:solidFill>
                <a:effectLst/>
                <a:latin typeface="+mn-lt"/>
                <a:ea typeface="+mn-ea"/>
                <a:cs typeface="+mn-cs"/>
              </a:rPr>
              <a:t>1 – 3 years</a:t>
            </a:r>
          </a:p>
          <a:p>
            <a:r>
              <a:rPr lang="en-US" sz="1200" kern="1200" baseline="0" dirty="0">
                <a:solidFill>
                  <a:schemeClr val="tx1"/>
                </a:solidFill>
                <a:effectLst/>
                <a:latin typeface="+mn-lt"/>
                <a:ea typeface="+mn-ea"/>
                <a:cs typeface="+mn-cs"/>
              </a:rPr>
              <a:t>4 – 6 years</a:t>
            </a:r>
          </a:p>
          <a:p>
            <a:r>
              <a:rPr lang="en-US" sz="1200" kern="1200" baseline="0" dirty="0">
                <a:solidFill>
                  <a:schemeClr val="tx1"/>
                </a:solidFill>
                <a:effectLst/>
                <a:latin typeface="+mn-lt"/>
                <a:ea typeface="+mn-ea"/>
                <a:cs typeface="+mn-cs"/>
              </a:rPr>
              <a:t>7 – 10 years</a:t>
            </a:r>
          </a:p>
          <a:p>
            <a:r>
              <a:rPr lang="en-US" sz="1200" kern="1200" baseline="0" dirty="0">
                <a:solidFill>
                  <a:schemeClr val="tx1"/>
                </a:solidFill>
                <a:effectLst/>
                <a:latin typeface="+mn-lt"/>
                <a:ea typeface="+mn-ea"/>
                <a:cs typeface="+mn-cs"/>
              </a:rPr>
              <a:t>11 – 15 years</a:t>
            </a:r>
          </a:p>
          <a:p>
            <a:r>
              <a:rPr lang="en-US" sz="1200" kern="1200" baseline="0" dirty="0">
                <a:solidFill>
                  <a:schemeClr val="tx1"/>
                </a:solidFill>
                <a:effectLst/>
                <a:latin typeface="+mn-lt"/>
                <a:ea typeface="+mn-ea"/>
                <a:cs typeface="+mn-cs"/>
              </a:rPr>
              <a:t>16 years or more</a:t>
            </a:r>
          </a:p>
          <a:p>
            <a:r>
              <a:rPr lang="en-US" sz="1200" kern="1200" baseline="0" dirty="0">
                <a:solidFill>
                  <a:schemeClr val="tx1"/>
                </a:solidFill>
                <a:effectLst/>
                <a:latin typeface="+mn-lt"/>
                <a:ea typeface="+mn-ea"/>
                <a:cs typeface="+mn-cs"/>
              </a:rPr>
              <a:t>More than 10 years</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31</a:t>
            </a:fld>
            <a:endParaRPr lang="en-US" dirty="0"/>
          </a:p>
        </p:txBody>
      </p:sp>
    </p:spTree>
    <p:extLst>
      <p:ext uri="{BB962C8B-B14F-4D97-AF65-F5344CB8AC3E}">
        <p14:creationId xmlns:p14="http://schemas.microsoft.com/office/powerpoint/2010/main" val="807933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asked to select ONE policy or program that would have been most helpful,</a:t>
            </a:r>
            <a:r>
              <a:rPr lang="en-US" baseline="0" dirty="0"/>
              <a:t> </a:t>
            </a:r>
            <a:r>
              <a:rPr lang="en-US" sz="1200" kern="1200" dirty="0">
                <a:solidFill>
                  <a:schemeClr val="tx1"/>
                </a:solidFill>
                <a:effectLst/>
                <a:latin typeface="+mn-lt"/>
                <a:ea typeface="+mn-ea"/>
                <a:cs typeface="+mn-cs"/>
              </a:rPr>
              <a:t>The two most helpful policies accordingly to mental health caregivers involve help with accessing services and navigating the care system. Three in ten say it would be helpful to have health insurance plans to cover mental illness at similar levels as they cover medical care (31%, “parity” item in the chart), while 30% would most prefer a care navigator to help figure out the mental health care system and service providers.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asked/needed:</a:t>
            </a:r>
          </a:p>
          <a:p>
            <a:r>
              <a:rPr lang="en-US" sz="1200" kern="1200" dirty="0">
                <a:solidFill>
                  <a:schemeClr val="tx1"/>
                </a:solidFill>
                <a:effectLst/>
                <a:latin typeface="+mn-lt"/>
                <a:ea typeface="+mn-ea"/>
                <a:cs typeface="+mn-cs"/>
              </a:rPr>
              <a:t>Despite recent legislation such as the Patient Protection and Affordable Care Act of 2010, caregivers still perceive mental health service coverage parity to be lacking. Further research is needed to determine why and how caregivers experience coverage issues related to mental and behavioral health services for their loved ones. Possible explanations could include that: care recipients are not insured, recipients are insured but through non-parity legislated plans, caregivers and/or care recipients do not understand the level of coverage in their insurance plans, or caregivers want greater service access rather than coverage equity.</a:t>
            </a:r>
          </a:p>
          <a:p>
            <a:r>
              <a:rPr lang="en-US" sz="1200" kern="1200" dirty="0">
                <a:solidFill>
                  <a:schemeClr val="tx1"/>
                </a:solidFill>
                <a:effectLst/>
                <a:latin typeface="+mn-lt"/>
                <a:ea typeface="+mn-ea"/>
                <a:cs typeface="+mn-cs"/>
              </a:rPr>
              <a:t>“PPACA expands the reach of federal mental health parity requirements to three main types of health plans: qualified health plans as established by the ACA; Medicaid non-managed care benchmark and benchmark-equivalent plans; and plans offered through the individual market.” Sarata, Amanda K. “Mental Health Parity and the Patient Protection and Affordable Care Act of 2010”. Congressional Research Office. December 28, 2011. http://www.ncsl.org/documents/health/MHparity&amp;mandates.pdf</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471DB8A-0544-46FF-B754-41D5882A3F3A}" type="slidenum">
              <a:rPr lang="en-US" smtClean="0"/>
              <a:t>32</a:t>
            </a:fld>
            <a:endParaRPr lang="en-US" dirty="0"/>
          </a:p>
        </p:txBody>
      </p:sp>
    </p:spTree>
    <p:extLst>
      <p:ext uri="{BB962C8B-B14F-4D97-AF65-F5344CB8AC3E}">
        <p14:creationId xmlns:p14="http://schemas.microsoft.com/office/powerpoint/2010/main" val="175491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33</a:t>
            </a:fld>
            <a:endParaRPr lang="en-US" dirty="0"/>
          </a:p>
        </p:txBody>
      </p:sp>
    </p:spTree>
    <p:extLst>
      <p:ext uri="{BB962C8B-B14F-4D97-AF65-F5344CB8AC3E}">
        <p14:creationId xmlns:p14="http://schemas.microsoft.com/office/powerpoint/2010/main" val="1937063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Acknowledges challenges: </a:t>
            </a:r>
          </a:p>
          <a:p>
            <a:pPr lvl="1"/>
            <a:r>
              <a:rPr lang="en-US" sz="1850" dirty="0"/>
              <a:t>Growing population of aging caregivers caring for adult children with mental health needs</a:t>
            </a:r>
          </a:p>
          <a:p>
            <a:r>
              <a:rPr lang="en-US" sz="2000" dirty="0"/>
              <a:t>What is future planning </a:t>
            </a:r>
          </a:p>
          <a:p>
            <a:pPr lvl="1"/>
            <a:r>
              <a:rPr lang="en-US" sz="1850" dirty="0"/>
              <a:t>Person centered</a:t>
            </a:r>
          </a:p>
          <a:p>
            <a:pPr lvl="1"/>
            <a:r>
              <a:rPr lang="en-US" sz="1850" dirty="0"/>
              <a:t>Involve others in Circle of Support</a:t>
            </a:r>
          </a:p>
          <a:p>
            <a:pPr lvl="1"/>
            <a:r>
              <a:rPr lang="en-US" sz="1850" dirty="0"/>
              <a:t>Not a one-time event</a:t>
            </a:r>
          </a:p>
          <a:p>
            <a:r>
              <a:rPr lang="en-US" sz="2000" dirty="0"/>
              <a:t>Components</a:t>
            </a:r>
          </a:p>
          <a:p>
            <a:pPr lvl="1"/>
            <a:r>
              <a:rPr lang="en-US" sz="1850" dirty="0"/>
              <a:t>Benefits and financial planning</a:t>
            </a:r>
          </a:p>
          <a:p>
            <a:pPr lvl="2"/>
            <a:r>
              <a:rPr lang="en-US" sz="1700" dirty="0"/>
              <a:t>Special needs trusts</a:t>
            </a:r>
          </a:p>
          <a:p>
            <a:pPr lvl="2"/>
            <a:r>
              <a:rPr lang="en-US" sz="1700" dirty="0"/>
              <a:t>Pooled trusts</a:t>
            </a:r>
          </a:p>
          <a:p>
            <a:pPr lvl="2"/>
            <a:r>
              <a:rPr lang="en-US" sz="1700" dirty="0"/>
              <a:t>ABLE accounts</a:t>
            </a:r>
          </a:p>
          <a:p>
            <a:pPr lvl="1"/>
            <a:r>
              <a:rPr lang="en-US" sz="1850" dirty="0"/>
              <a:t>Residential planning</a:t>
            </a:r>
          </a:p>
          <a:p>
            <a:pPr lvl="1"/>
            <a:r>
              <a:rPr lang="en-US" sz="1850" dirty="0"/>
              <a:t>Support networks</a:t>
            </a:r>
          </a:p>
          <a:p>
            <a:pPr lvl="2"/>
            <a:r>
              <a:rPr lang="en-US" sz="1700" dirty="0"/>
              <a:t>Care coordination</a:t>
            </a:r>
          </a:p>
          <a:p>
            <a:pPr lvl="2"/>
            <a:r>
              <a:rPr lang="en-US" sz="1700" dirty="0"/>
              <a:t>Decision making supports</a:t>
            </a:r>
          </a:p>
          <a:p>
            <a:pPr lvl="2"/>
            <a:r>
              <a:rPr lang="en-US" sz="1700" dirty="0"/>
              <a:t>Instrumental supports</a:t>
            </a:r>
          </a:p>
          <a:p>
            <a:r>
              <a:rPr lang="en-US" sz="2000" dirty="0"/>
              <a:t>Taking the first step</a:t>
            </a:r>
          </a:p>
          <a:p>
            <a:pPr lvl="1"/>
            <a:r>
              <a:rPr lang="en-US" sz="1850" dirty="0"/>
              <a:t>Emotional barriers</a:t>
            </a:r>
          </a:p>
          <a:p>
            <a:pPr lvl="1"/>
            <a:r>
              <a:rPr lang="en-US" sz="1850" dirty="0"/>
              <a:t>Service system barriers</a:t>
            </a:r>
          </a:p>
          <a:p>
            <a:pPr lvl="1"/>
            <a:r>
              <a:rPr lang="en-US" sz="1850" dirty="0"/>
              <a:t>Complexity of legal/financial planning </a:t>
            </a:r>
          </a:p>
          <a:p>
            <a:r>
              <a:rPr lang="en-US" sz="2000" dirty="0"/>
              <a:t>Resources </a:t>
            </a: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34</a:t>
            </a:fld>
            <a:endParaRPr lang="en-US" dirty="0"/>
          </a:p>
        </p:txBody>
      </p:sp>
    </p:spTree>
    <p:extLst>
      <p:ext uri="{BB962C8B-B14F-4D97-AF65-F5344CB8AC3E}">
        <p14:creationId xmlns:p14="http://schemas.microsoft.com/office/powerpoint/2010/main" val="3704367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37</a:t>
            </a:fld>
            <a:endParaRPr lang="en-US" dirty="0"/>
          </a:p>
        </p:txBody>
      </p:sp>
    </p:spTree>
    <p:extLst>
      <p:ext uri="{BB962C8B-B14F-4D97-AF65-F5344CB8AC3E}">
        <p14:creationId xmlns:p14="http://schemas.microsoft.com/office/powerpoint/2010/main" val="40301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4</a:t>
            </a:fld>
            <a:endParaRPr lang="en-US" dirty="0"/>
          </a:p>
        </p:txBody>
      </p:sp>
    </p:spTree>
    <p:extLst>
      <p:ext uri="{BB962C8B-B14F-4D97-AF65-F5344CB8AC3E}">
        <p14:creationId xmlns:p14="http://schemas.microsoft.com/office/powerpoint/2010/main" val="26199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GAIL</a:t>
            </a:r>
          </a:p>
          <a:p>
            <a:endParaRPr lang="en-US" dirty="0"/>
          </a:p>
          <a:p>
            <a:r>
              <a:rPr lang="en-US" dirty="0"/>
              <a:t>Might want to mention – study of </a:t>
            </a:r>
            <a:r>
              <a:rPr lang="en-US" u="sng" dirty="0"/>
              <a:t>Caregivers</a:t>
            </a:r>
            <a:r>
              <a:rPr lang="en-US" baseline="0" dirty="0"/>
              <a:t>. Their feelings, thoughts, perceptions.</a:t>
            </a:r>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5</a:t>
            </a:fld>
            <a:endParaRPr lang="en-US" dirty="0"/>
          </a:p>
        </p:txBody>
      </p:sp>
    </p:spTree>
    <p:extLst>
      <p:ext uri="{BB962C8B-B14F-4D97-AF65-F5344CB8AC3E}">
        <p14:creationId xmlns:p14="http://schemas.microsoft.com/office/powerpoint/2010/main" val="362207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Rick</a:t>
            </a:r>
          </a:p>
          <a:p>
            <a:pPr marL="171450" indent="-171450">
              <a:buFont typeface="Arial" panose="020B0604020202020204" pitchFamily="34" charset="0"/>
              <a:buChar char="•"/>
            </a:pPr>
            <a:r>
              <a:rPr lang="en-US" dirty="0"/>
              <a:t>84% of the sample were white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1 in 7 care for a parent; 11% assist a spouse; 9% care for a sibling; and 9% assist a non-relative</a:t>
            </a:r>
          </a:p>
          <a:p>
            <a:pPr marL="171450" indent="-171450">
              <a:buFont typeface="Arial" panose="020B0604020202020204" pitchFamily="34" charset="0"/>
              <a:buChar char="•"/>
            </a:pPr>
            <a:r>
              <a:rPr lang="en-US" dirty="0"/>
              <a:t>Spend an average of 38.1 hours/week caring for relative</a:t>
            </a:r>
          </a:p>
          <a:p>
            <a:pPr marL="171450" indent="-171450">
              <a:buFont typeface="Arial" panose="020B0604020202020204" pitchFamily="34" charset="0"/>
              <a:buChar char="•"/>
            </a:pPr>
            <a:r>
              <a:rPr lang="en-US" dirty="0"/>
              <a:t>Higher that average US caregiver – 24.4</a:t>
            </a:r>
            <a:r>
              <a:rPr lang="en-US" baseline="0" dirty="0"/>
              <a:t> hours</a:t>
            </a:r>
          </a:p>
          <a:p>
            <a:pPr marL="171450" indent="-171450">
              <a:buFont typeface="Arial" panose="020B0604020202020204" pitchFamily="34" charset="0"/>
              <a:buChar char="•"/>
            </a:pPr>
            <a:r>
              <a:rPr lang="en-US" baseline="0" dirty="0"/>
              <a:t>Nearly all provide IADLs – transportation, shopping, preparation of meals, managing finances, giving medications, etc.</a:t>
            </a:r>
          </a:p>
          <a:p>
            <a:pPr marL="171450" indent="-171450">
              <a:buFont typeface="Arial" panose="020B0604020202020204" pitchFamily="34" charset="0"/>
              <a:buChar char="•"/>
            </a:pPr>
            <a:r>
              <a:rPr lang="en-US" baseline="0" dirty="0"/>
              <a:t>Only 18% assist with ADLs – bathing, toileting, transferring, etc.  Perhaps due to the young age of the care recipients</a:t>
            </a:r>
            <a:endParaRPr lang="en-US" dirty="0"/>
          </a:p>
          <a:p>
            <a:pPr marL="171450" indent="-171450">
              <a:buFont typeface="Arial" panose="020B0604020202020204" pitchFamily="34" charset="0"/>
              <a:buChar char="•"/>
            </a:pPr>
            <a:r>
              <a:rPr lang="en-US" dirty="0"/>
              <a:t>Paucity</a:t>
            </a:r>
            <a:r>
              <a:rPr lang="en-US" baseline="0" dirty="0"/>
              <a:t> of mental health professionals and treatment facilities in rural areas</a:t>
            </a:r>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6</a:t>
            </a:fld>
            <a:endParaRPr lang="en-US" dirty="0"/>
          </a:p>
        </p:txBody>
      </p:sp>
    </p:spTree>
    <p:extLst>
      <p:ext uri="{BB962C8B-B14F-4D97-AF65-F5344CB8AC3E}">
        <p14:creationId xmlns:p14="http://schemas.microsoft.com/office/powerpoint/2010/main" val="202699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Rck</a:t>
            </a:r>
            <a:endParaRPr lang="en-US" dirty="0"/>
          </a:p>
          <a:p>
            <a:pPr marL="171450" indent="-171450">
              <a:buFont typeface="Arial" panose="020B0604020202020204" pitchFamily="34" charset="0"/>
              <a:buChar char="•"/>
            </a:pPr>
            <a:r>
              <a:rPr lang="en-US" dirty="0"/>
              <a:t>37% 18 to 34 yrs; 21% 35 to 39 yrs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7</a:t>
            </a:fld>
            <a:endParaRPr lang="en-US" dirty="0"/>
          </a:p>
        </p:txBody>
      </p:sp>
    </p:spTree>
    <p:extLst>
      <p:ext uri="{BB962C8B-B14F-4D97-AF65-F5344CB8AC3E}">
        <p14:creationId xmlns:p14="http://schemas.microsoft.com/office/powerpoint/2010/main" val="176574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LISA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BULLET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needed} Caregivers of those with substance abuse issues (59% vs. 20% no substance abuse), caregivers of those with schizophrenia or bipolar disorder (43% vs. 15% of those with depression or anxiety), and those caring for males (45% vs. 19% female) more often report their loved one having been arrested</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BULLET} 65%</a:t>
            </a:r>
            <a:r>
              <a:rPr lang="en-US" sz="1200" kern="1200" baseline="0" dirty="0">
                <a:solidFill>
                  <a:schemeClr val="tx1"/>
                </a:solidFill>
                <a:effectLst/>
                <a:latin typeface="+mn-lt"/>
                <a:ea typeface="+mn-ea"/>
                <a:cs typeface="+mn-cs"/>
              </a:rPr>
              <a:t> concerned about attempts to die by suicide; </a:t>
            </a:r>
            <a:r>
              <a:rPr lang="en-US" sz="1200" kern="1200" dirty="0">
                <a:solidFill>
                  <a:schemeClr val="tx1"/>
                </a:solidFill>
                <a:effectLst/>
                <a:latin typeface="+mn-lt"/>
                <a:ea typeface="+mn-ea"/>
                <a:cs typeface="+mn-cs"/>
              </a:rPr>
              <a:t>68% fear their loved one will hurt themselves. Another major concern among mental health caregivers is victimization – 50%</a:t>
            </a:r>
            <a:r>
              <a:rPr lang="en-US" sz="1200" kern="1200" baseline="0" dirty="0">
                <a:solidFill>
                  <a:schemeClr val="tx1"/>
                </a:solidFill>
                <a:effectLst/>
                <a:latin typeface="+mn-lt"/>
                <a:ea typeface="+mn-ea"/>
                <a:cs typeface="+mn-cs"/>
              </a:rPr>
              <a:t> worry that their </a:t>
            </a:r>
            <a:r>
              <a:rPr lang="en-US" sz="1200" kern="1200" dirty="0">
                <a:solidFill>
                  <a:schemeClr val="tx1"/>
                </a:solidFill>
                <a:effectLst/>
                <a:latin typeface="+mn-lt"/>
                <a:ea typeface="+mn-ea"/>
                <a:cs typeface="+mn-cs"/>
              </a:rPr>
              <a:t>loved one will be hurt by someone else. The younger the care recipient, the more often the caregiver is concerned about suicide</a:t>
            </a:r>
            <a:r>
              <a:rPr lang="en-US" sz="1200" kern="1200" baseline="0" dirty="0">
                <a:solidFill>
                  <a:schemeClr val="tx1"/>
                </a:solidFill>
                <a:effectLst/>
                <a:latin typeface="+mn-lt"/>
                <a:ea typeface="+mn-ea"/>
                <a:cs typeface="+mn-cs"/>
              </a:rPr>
              <a:t> (FIGURE 26 in report – 81% among 18-34 year old recipients dropping to 40% among those 65+)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71DB8A-0544-46FF-B754-41D5882A3F3A}" type="slidenum">
              <a:rPr lang="en-US" smtClean="0"/>
              <a:t>8</a:t>
            </a:fld>
            <a:endParaRPr lang="en-US" dirty="0"/>
          </a:p>
        </p:txBody>
      </p:sp>
    </p:spTree>
    <p:extLst>
      <p:ext uri="{BB962C8B-B14F-4D97-AF65-F5344CB8AC3E}">
        <p14:creationId xmlns:p14="http://schemas.microsoft.com/office/powerpoint/2010/main" val="350475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1DB8A-0544-46FF-B754-41D5882A3F3A}" type="slidenum">
              <a:rPr lang="en-US" smtClean="0"/>
              <a:t>9</a:t>
            </a:fld>
            <a:endParaRPr lang="en-US" dirty="0"/>
          </a:p>
        </p:txBody>
      </p:sp>
    </p:spTree>
    <p:extLst>
      <p:ext uri="{BB962C8B-B14F-4D97-AF65-F5344CB8AC3E}">
        <p14:creationId xmlns:p14="http://schemas.microsoft.com/office/powerpoint/2010/main" val="260847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BD71FC-A850-4F54-8CCE-4A381C78CA1E}" type="datetime1">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CF643B-7872-4420-B890-8C2DC0966746}" type="datetime1">
              <a:rPr lang="en-US" smtClean="0"/>
              <a:t>11/8/18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FF32F6-B518-4955-86B1-CB719C67FB45}" type="datetime1">
              <a:rPr lang="en-US" smtClean="0"/>
              <a:t>11/8/18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D8C415-DA21-0E4E-9A0F-B8293199F9E2}"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96425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D8C415-DA21-0E4E-9A0F-B8293199F9E2}"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3966412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D8C415-DA21-0E4E-9A0F-B8293199F9E2}"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67066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D8C415-DA21-0E4E-9A0F-B8293199F9E2}"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3938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D8C415-DA21-0E4E-9A0F-B8293199F9E2}" type="datetimeFigureOut">
              <a:rPr lang="en-US" smtClean="0"/>
              <a:t>11/8/18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351291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9D8C415-DA21-0E4E-9A0F-B8293199F9E2}" type="datetimeFigureOut">
              <a:rPr lang="en-US" smtClean="0"/>
              <a:t>11/8/18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2376020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8C415-DA21-0E4E-9A0F-B8293199F9E2}" type="datetimeFigureOut">
              <a:rPr lang="en-US" smtClean="0"/>
              <a:t>11/8/18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3325240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D8C415-DA21-0E4E-9A0F-B8293199F9E2}"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102136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454EF-4282-4CA6-973E-EAD2FD5709FE}" type="datetime1">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D8C415-DA21-0E4E-9A0F-B8293199F9E2}" type="datetimeFigureOut">
              <a:rPr lang="en-US" smtClean="0"/>
              <a:t>11/8/18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102932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D8C415-DA21-0E4E-9A0F-B8293199F9E2}"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3630040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D8C415-DA21-0E4E-9A0F-B8293199F9E2}" type="datetimeFigureOut">
              <a:rPr lang="en-US" smtClean="0"/>
              <a:t>11/8/18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81942-CD91-2840-9F54-7A3BEA637B13}" type="slidenum">
              <a:rPr lang="en-US" smtClean="0"/>
              <a:t>‹#›</a:t>
            </a:fld>
            <a:endParaRPr lang="en-US"/>
          </a:p>
        </p:txBody>
      </p:sp>
    </p:spTree>
    <p:extLst>
      <p:ext uri="{BB962C8B-B14F-4D97-AF65-F5344CB8AC3E}">
        <p14:creationId xmlns:p14="http://schemas.microsoft.com/office/powerpoint/2010/main" val="30230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820BE-DEE9-4817-BB25-3A9A99A02325}" type="datetime1">
              <a:rPr lang="en-US" smtClean="0"/>
              <a:t>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7BBD8CE-8C78-4000-8197-B75B50A6D6BF}" type="datetime1">
              <a:rPr lang="en-US" smtClean="0"/>
              <a:t>11/8/18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021925E-F85B-4F98-9D44-46E6731C0858}" type="datetime1">
              <a:rPr lang="en-US" smtClean="0"/>
              <a:t>11/8/18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5488BB0-C192-4074-97BF-0E3F6597644F}" type="datetime1">
              <a:rPr lang="en-US" smtClean="0"/>
              <a:t>11/8/18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AD2DD5-E71E-464D-993B-1A93138A013E}" type="datetime1">
              <a:rPr lang="en-US" smtClean="0"/>
              <a:t>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7B54E37-4EB1-4B10-92FB-0DFD52CA0911}" type="datetime1">
              <a:rPr lang="en-US" smtClean="0"/>
              <a:t>11/8/18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9DAA7AB-EAAC-49E0-AA3D-4B7DD456CF31}" type="datetime1">
              <a:rPr lang="en-US" smtClean="0"/>
              <a:t>11/8/18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A1E4B80-8049-4123-B545-01B1A3BC733D}" type="datetime1">
              <a:rPr lang="en-US" smtClean="0"/>
              <a:t>11/8/18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8C415-DA21-0E4E-9A0F-B8293199F9E2}" type="datetimeFigureOut">
              <a:rPr lang="en-US" smtClean="0"/>
              <a:t>11/8/18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81942-CD91-2840-9F54-7A3BEA637B13}" type="slidenum">
              <a:rPr lang="en-US" smtClean="0"/>
              <a:t>‹#›</a:t>
            </a:fld>
            <a:endParaRPr lang="en-US"/>
          </a:p>
        </p:txBody>
      </p:sp>
    </p:spTree>
    <p:extLst>
      <p:ext uri="{BB962C8B-B14F-4D97-AF65-F5344CB8AC3E}">
        <p14:creationId xmlns:p14="http://schemas.microsoft.com/office/powerpoint/2010/main" val="426557957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oleObject" Target="../embeddings/oleObject1.bin"/><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http://www.caregiving.org/research"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www.caregiving.org/circleofcare"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hyperlink" Target="http://www.caregiving.org/research"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hyperlink" Target="http://www.caregiving.org/circleofcare"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hyperlink" Target="http://www.caregiving.org/research"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caregiving.org/circleofcare"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caregiving.org/circleofcare"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caregiving.org/circleofcare"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hyperlink" Target="http://www.caregiving.org/circleofcare"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hyperlink" Target="http://www.caregiving.org/circleofcare"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s://www.federalregister.gov/documents/2018/10/12/2018-22268/solicitation-for-nominations-to-serve-on-the-family-caregiving-advisory-council" TargetMode="External"/><Relationship Id="rId4" Type="http://schemas.openxmlformats.org/officeDocument/2006/relationships/hyperlink" Target="https://www.caregiver.va.gov/" TargetMode="External"/><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hyperlink" Target="https://states.aarp.org/family-caregivers-and-the-care-ac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hyperlink" Target="http://www.caregiving.org/mentalhealth" TargetMode="External"/><Relationship Id="rId6" Type="http://schemas.openxmlformats.org/officeDocument/2006/relationships/hyperlink" Target="http://www.caregiving.org/circleofcare" TargetMode="External"/><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g"/><Relationship Id="rId1" Type="http://schemas.openxmlformats.org/officeDocument/2006/relationships/slideLayout" Target="../slideLayouts/slideLayout12.xml"/><Relationship Id="rId2"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caregiving.org/research" TargetMode="External"/><Relationship Id="rId4" Type="http://schemas.openxmlformats.org/officeDocument/2006/relationships/hyperlink" Target="http://www.caregiving.org/caregiving2015"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caregiving.org/researc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caregiving.org/researc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caregiving.org/researc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caregiving.org/circleofcare" TargetMode="External"/><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8826" y="1298448"/>
            <a:ext cx="5606222" cy="3255264"/>
          </a:xfrm>
        </p:spPr>
        <p:txBody>
          <a:bodyPr>
            <a:normAutofit fontScale="90000"/>
          </a:bodyPr>
          <a:lstStyle/>
          <a:p>
            <a:r>
              <a:rPr lang="en-US" dirty="0"/>
              <a:t>Circle of Care: A Guidebook for Mental Health Caregivers</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907" t="7662" r="5136" b="-1613"/>
          <a:stretch/>
        </p:blipFill>
        <p:spPr>
          <a:xfrm>
            <a:off x="9272789" y="759853"/>
            <a:ext cx="2919211" cy="300077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2493" r="-1373"/>
          <a:stretch/>
        </p:blipFill>
        <p:spPr>
          <a:xfrm>
            <a:off x="9272789" y="3580326"/>
            <a:ext cx="3013656" cy="2551176"/>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1</a:t>
            </a:fld>
            <a:endParaRPr lang="en-US" dirty="0"/>
          </a:p>
        </p:txBody>
      </p:sp>
      <p:sp>
        <p:nvSpPr>
          <p:cNvPr id="4" name="Subtitle 3"/>
          <p:cNvSpPr>
            <a:spLocks noGrp="1"/>
          </p:cNvSpPr>
          <p:nvPr>
            <p:ph type="subTitle" idx="1"/>
          </p:nvPr>
        </p:nvSpPr>
        <p:spPr>
          <a:xfrm>
            <a:off x="2945081" y="4670246"/>
            <a:ext cx="5470134" cy="914400"/>
          </a:xfrm>
        </p:spPr>
        <p:txBody>
          <a:bodyPr>
            <a:normAutofit fontScale="70000" lnSpcReduction="20000"/>
          </a:bodyPr>
          <a:lstStyle/>
          <a:p>
            <a:r>
              <a:rPr lang="en-US" b="1" dirty="0"/>
              <a:t>NAMI Ask the Expert Webinar</a:t>
            </a:r>
          </a:p>
          <a:p>
            <a:r>
              <a:rPr lang="en-US" b="1" dirty="0"/>
              <a:t>November 8, 2018</a:t>
            </a:r>
          </a:p>
          <a:p>
            <a:r>
              <a:rPr lang="en-US" dirty="0"/>
              <a:t>Grace Whiting, JD and Sita Diehl, MA, MSSW</a:t>
            </a:r>
          </a:p>
        </p:txBody>
      </p:sp>
      <p:graphicFrame>
        <p:nvGraphicFramePr>
          <p:cNvPr id="8" name="Object 7">
            <a:extLst>
              <a:ext uri="{FF2B5EF4-FFF2-40B4-BE49-F238E27FC236}">
                <a16:creationId xmlns:a16="http://schemas.microsoft.com/office/drawing/2014/main" xmlns="" id="{EAF0EDEC-B45C-4980-AFD4-20C58CCF6205}"/>
              </a:ext>
            </a:extLst>
          </p:cNvPr>
          <p:cNvGraphicFramePr>
            <a:graphicFrameLocks noChangeAspect="1"/>
          </p:cNvGraphicFramePr>
          <p:nvPr>
            <p:extLst>
              <p:ext uri="{D42A27DB-BD31-4B8C-83A1-F6EECF244321}">
                <p14:modId xmlns:p14="http://schemas.microsoft.com/office/powerpoint/2010/main" val="3986641521"/>
              </p:ext>
            </p:extLst>
          </p:nvPr>
        </p:nvGraphicFramePr>
        <p:xfrm>
          <a:off x="366238" y="1843105"/>
          <a:ext cx="2318143" cy="3000777"/>
        </p:xfrm>
        <a:graphic>
          <a:graphicData uri="http://schemas.openxmlformats.org/presentationml/2006/ole">
            <mc:AlternateContent xmlns:mc="http://schemas.openxmlformats.org/markup-compatibility/2006">
              <mc:Choice xmlns:v="urn:schemas-microsoft-com:vml" Requires="v">
                <p:oleObj spid="_x0000_s1032" name="Acrobat Document" r:id="rId6" imgW="5829199" imgH="7543800" progId="Acrobat.Document.2017">
                  <p:embed/>
                </p:oleObj>
              </mc:Choice>
              <mc:Fallback>
                <p:oleObj name="Acrobat Document" r:id="rId6" imgW="5829199" imgH="7543800" progId="Acrobat.Document.2017">
                  <p:embed/>
                  <p:pic>
                    <p:nvPicPr>
                      <p:cNvPr id="4" name="Object 3">
                        <a:extLst>
                          <a:ext uri="{FF2B5EF4-FFF2-40B4-BE49-F238E27FC236}">
                            <a16:creationId xmlns:a16="http://schemas.microsoft.com/office/drawing/2014/main" xmlns="" id="{94152FE8-95A9-4033-9C38-51CF2A51696B}"/>
                          </a:ext>
                        </a:extLst>
                      </p:cNvPr>
                      <p:cNvPicPr/>
                      <p:nvPr/>
                    </p:nvPicPr>
                    <p:blipFill>
                      <a:blip r:embed="rId7"/>
                      <a:stretch>
                        <a:fillRect/>
                      </a:stretch>
                    </p:blipFill>
                    <p:spPr>
                      <a:xfrm>
                        <a:off x="366238" y="1843105"/>
                        <a:ext cx="2318143" cy="3000777"/>
                      </a:xfrm>
                      <a:prstGeom prst="rect">
                        <a:avLst/>
                      </a:prstGeom>
                      <a:ln w="38100">
                        <a:solidFill>
                          <a:schemeClr val="tx1"/>
                        </a:solidFill>
                      </a:ln>
                    </p:spPr>
                  </p:pic>
                </p:oleObj>
              </mc:Fallback>
            </mc:AlternateContent>
          </a:graphicData>
        </a:graphic>
      </p:graphicFrame>
    </p:spTree>
    <p:extLst>
      <p:ext uri="{BB962C8B-B14F-4D97-AF65-F5344CB8AC3E}">
        <p14:creationId xmlns:p14="http://schemas.microsoft.com/office/powerpoint/2010/main" val="114957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47" y="2219530"/>
            <a:ext cx="2924071" cy="2418940"/>
          </a:xfrm>
        </p:spPr>
        <p:txBody>
          <a:bodyPr anchor="t">
            <a:noAutofit/>
          </a:bodyPr>
          <a:lstStyle/>
          <a:p>
            <a:r>
              <a:rPr lang="en-US" sz="3600" dirty="0">
                <a:solidFill>
                  <a:schemeClr val="bg1"/>
                </a:solidFill>
              </a:rPr>
              <a:t>Challenge: </a:t>
            </a:r>
            <a:r>
              <a:rPr lang="en-US" sz="3600" i="1" dirty="0">
                <a:solidFill>
                  <a:schemeClr val="bg1"/>
                </a:solidFill>
              </a:rPr>
              <a:t>Service needs vs. availability</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456633" y="920633"/>
            <a:ext cx="8708429" cy="5016734"/>
          </a:xfrm>
          <a:prstGeom prst="rect">
            <a:avLst/>
          </a:prstGeom>
          <a:noFill/>
          <a:ln>
            <a:noFill/>
          </a:ln>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E558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0E5580"/>
              </a:solidFill>
              <a:effectLst/>
              <a:uLnTx/>
              <a:uFillTx/>
              <a:latin typeface="Corbel" panose="020B0503020204020204"/>
              <a:ea typeface="+mn-ea"/>
              <a:cs typeface="+mn-cs"/>
            </a:endParaRPr>
          </a:p>
        </p:txBody>
      </p:sp>
      <p:sp>
        <p:nvSpPr>
          <p:cNvPr id="6" name="TextBox 5"/>
          <p:cNvSpPr txBox="1"/>
          <p:nvPr/>
        </p:nvSpPr>
        <p:spPr>
          <a:xfrm>
            <a:off x="3456633" y="5944432"/>
            <a:ext cx="7949477" cy="230832"/>
          </a:xfrm>
          <a:prstGeom prst="rect">
            <a:avLst/>
          </a:prstGeom>
          <a:noFill/>
        </p:spPr>
        <p:txBody>
          <a:bodyPr wrap="square" rtlCol="0">
            <a:spAutoFit/>
          </a:bodyPr>
          <a:lstStyle/>
          <a:p>
            <a:r>
              <a:rPr lang="en-US" sz="900" dirty="0" smtClean="0">
                <a:solidFill>
                  <a:prstClr val="black"/>
                </a:solidFill>
                <a:latin typeface="Calibri" charset="0"/>
                <a:ea typeface="Calibri" charset="0"/>
                <a:cs typeface="Calibri" charset="0"/>
              </a:rPr>
              <a:t>See On </a:t>
            </a:r>
            <a:r>
              <a:rPr lang="en-US" sz="900" dirty="0">
                <a:solidFill>
                  <a:prstClr val="black"/>
                </a:solidFill>
                <a:latin typeface="Calibri" charset="0"/>
                <a:ea typeface="Calibri" charset="0"/>
                <a:cs typeface="Calibri" charset="0"/>
              </a:rPr>
              <a:t>Pins &amp; Needles: Caregivers of Adults with Mental Illness, in partnership with NAMI and Mental Health America. Learn more at </a:t>
            </a:r>
            <a:r>
              <a:rPr lang="en-US" sz="900" dirty="0" smtClean="0">
                <a:solidFill>
                  <a:prstClr val="black"/>
                </a:solidFill>
                <a:latin typeface="Calibri" charset="0"/>
                <a:ea typeface="Calibri" charset="0"/>
                <a:cs typeface="Calibri" charset="0"/>
                <a:hlinkClick r:id="rId4"/>
              </a:rPr>
              <a:t>www.caregiving.org/research</a:t>
            </a:r>
            <a:r>
              <a:rPr lang="en-US" sz="900" dirty="0" smtClean="0">
                <a:solidFill>
                  <a:prstClr val="black"/>
                </a:solidFill>
                <a:latin typeface="Calibri" charset="0"/>
                <a:ea typeface="Calibri" charset="0"/>
                <a:cs typeface="Calibri" charset="0"/>
              </a:rPr>
              <a:t>. </a:t>
            </a:r>
            <a:endParaRPr lang="en-US" sz="900" dirty="0">
              <a:latin typeface="Calibri" charset="0"/>
              <a:ea typeface="Calibri" charset="0"/>
              <a:cs typeface="Calibri" charset="0"/>
            </a:endParaRPr>
          </a:p>
        </p:txBody>
      </p:sp>
    </p:spTree>
    <p:extLst>
      <p:ext uri="{BB962C8B-B14F-4D97-AF65-F5344CB8AC3E}">
        <p14:creationId xmlns:p14="http://schemas.microsoft.com/office/powerpoint/2010/main" val="79804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1230" y="1560786"/>
            <a:ext cx="7147336" cy="4508938"/>
          </a:xfrm>
        </p:spPr>
        <p:txBody>
          <a:bodyPr>
            <a:noAutofit/>
          </a:bodyPr>
          <a:lstStyle/>
          <a:p>
            <a:r>
              <a:rPr lang="en-US" sz="2600" dirty="0">
                <a:solidFill>
                  <a:schemeClr val="tx1"/>
                </a:solidFill>
                <a:latin typeface="Calibri" charset="0"/>
                <a:ea typeface="Calibri" charset="0"/>
                <a:cs typeface="Calibri" charset="0"/>
              </a:rPr>
              <a:t>“We need services within my county.  We have to travel 80+ miles round trip for a psychiatrist visit of 5 minutes.”</a:t>
            </a:r>
          </a:p>
          <a:p>
            <a:endParaRPr lang="en-US" sz="2600" dirty="0">
              <a:solidFill>
                <a:schemeClr val="tx1"/>
              </a:solidFill>
              <a:latin typeface="Calibri" charset="0"/>
              <a:ea typeface="Calibri" charset="0"/>
              <a:cs typeface="Calibri" charset="0"/>
            </a:endParaRPr>
          </a:p>
          <a:p>
            <a:r>
              <a:rPr lang="en-US" sz="2600" dirty="0">
                <a:solidFill>
                  <a:schemeClr val="tx1"/>
                </a:solidFill>
                <a:latin typeface="Calibri" charset="0"/>
                <a:ea typeface="Calibri" charset="0"/>
                <a:cs typeface="Calibri" charset="0"/>
              </a:rPr>
              <a:t>“There should be a mentor type person available for my son on a regular basis so I'm not the person who must always be "ON-CALL" 24/7; someone to teach him how to cook, balance a checkbook  and clean his apartment.”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E558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0E5580"/>
              </a:solidFill>
              <a:effectLst/>
              <a:uLnTx/>
              <a:uFillTx/>
              <a:latin typeface="Corbel" panose="020B0503020204020204"/>
              <a:ea typeface="+mn-ea"/>
              <a:cs typeface="+mn-cs"/>
            </a:endParaRPr>
          </a:p>
        </p:txBody>
      </p:sp>
      <p:sp>
        <p:nvSpPr>
          <p:cNvPr id="6" name="Title 1"/>
          <p:cNvSpPr>
            <a:spLocks noGrp="1"/>
          </p:cNvSpPr>
          <p:nvPr>
            <p:ph type="title"/>
          </p:nvPr>
        </p:nvSpPr>
        <p:spPr>
          <a:xfrm>
            <a:off x="367334" y="2820468"/>
            <a:ext cx="2736760" cy="994787"/>
          </a:xfrm>
        </p:spPr>
        <p:txBody>
          <a:bodyPr anchor="t">
            <a:noAutofit/>
          </a:bodyPr>
          <a:lstStyle/>
          <a:p>
            <a:r>
              <a:rPr lang="en-US" sz="3600" dirty="0">
                <a:solidFill>
                  <a:schemeClr val="bg1"/>
                </a:solidFill>
              </a:rPr>
              <a:t>Quotes: </a:t>
            </a:r>
            <a:r>
              <a:rPr lang="en-US" sz="3600" i="1" dirty="0">
                <a:solidFill>
                  <a:schemeClr val="bg1"/>
                </a:solidFill>
              </a:rPr>
              <a:t>Service needs</a:t>
            </a:r>
            <a:endParaRPr lang="en-US" sz="2400" i="1" dirty="0">
              <a:solidFill>
                <a:schemeClr val="bg1"/>
              </a:solidFill>
            </a:endParaRPr>
          </a:p>
        </p:txBody>
      </p:sp>
    </p:spTree>
    <p:extLst>
      <p:ext uri="{BB962C8B-B14F-4D97-AF65-F5344CB8AC3E}">
        <p14:creationId xmlns:p14="http://schemas.microsoft.com/office/powerpoint/2010/main" val="217538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2C42118-6E84-4FCE-B604-3E41F4347EB2}"/>
              </a:ext>
            </a:extLst>
          </p:cNvPr>
          <p:cNvSpPr>
            <a:spLocks noGrp="1"/>
          </p:cNvSpPr>
          <p:nvPr>
            <p:ph type="title"/>
          </p:nvPr>
        </p:nvSpPr>
        <p:spPr/>
        <p:txBody>
          <a:bodyPr/>
          <a:lstStyle/>
          <a:p>
            <a:r>
              <a:rPr lang="en-US" dirty="0"/>
              <a:t>Fact sheet 03: </a:t>
            </a:r>
            <a:r>
              <a:rPr lang="en-US" i="1" dirty="0"/>
              <a:t>Finding the Right Provider</a:t>
            </a:r>
          </a:p>
        </p:txBody>
      </p:sp>
      <p:sp>
        <p:nvSpPr>
          <p:cNvPr id="3" name="Text Placeholder 2"/>
          <p:cNvSpPr>
            <a:spLocks noGrp="1"/>
          </p:cNvSpPr>
          <p:nvPr>
            <p:ph idx="1"/>
          </p:nvPr>
        </p:nvSpPr>
        <p:spPr>
          <a:xfrm>
            <a:off x="3869268" y="636383"/>
            <a:ext cx="7905750" cy="3245668"/>
          </a:xfrm>
        </p:spPr>
        <p:txBody>
          <a:bodyPr>
            <a:normAutofit/>
          </a:bodyPr>
          <a:lstStyle/>
          <a:p>
            <a:r>
              <a:rPr lang="en-US" sz="2800" b="1" dirty="0">
                <a:solidFill>
                  <a:schemeClr val="tx1"/>
                </a:solidFill>
              </a:rPr>
              <a:t>Need:</a:t>
            </a:r>
            <a:r>
              <a:rPr lang="en-US" sz="2800" dirty="0">
                <a:solidFill>
                  <a:schemeClr val="tx1"/>
                </a:solidFill>
              </a:rPr>
              <a:t> Mental health provider shortage</a:t>
            </a:r>
          </a:p>
          <a:p>
            <a:pPr lvl="1"/>
            <a:r>
              <a:rPr lang="en-US" sz="2600" dirty="0">
                <a:solidFill>
                  <a:schemeClr val="tx1"/>
                </a:solidFill>
              </a:rPr>
              <a:t>69% felt recipient needed a professional</a:t>
            </a:r>
          </a:p>
          <a:p>
            <a:pPr lvl="1"/>
            <a:r>
              <a:rPr lang="en-US" sz="2600" dirty="0">
                <a:solidFill>
                  <a:schemeClr val="tx1"/>
                </a:solidFill>
              </a:rPr>
              <a:t>28% difficulty finding a local provider</a:t>
            </a:r>
          </a:p>
          <a:p>
            <a:r>
              <a:rPr lang="en-US" sz="2800" dirty="0">
                <a:solidFill>
                  <a:schemeClr val="tx1"/>
                </a:solidFill>
              </a:rPr>
              <a:t>Types of mental health providers</a:t>
            </a:r>
          </a:p>
          <a:p>
            <a:r>
              <a:rPr lang="en-US" sz="2800" dirty="0">
                <a:solidFill>
                  <a:schemeClr val="tx1"/>
                </a:solidFill>
              </a:rPr>
              <a:t>Questions to ask when seeking a provider</a:t>
            </a:r>
          </a:p>
          <a:p>
            <a:r>
              <a:rPr lang="en-US" sz="2800" dirty="0">
                <a:solidFill>
                  <a:schemeClr val="tx1"/>
                </a:solidFill>
              </a:rPr>
              <a:t>Caregiver role in promoting quality care</a:t>
            </a:r>
            <a:endParaRPr lang="en-US" sz="3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6" name="Picture 5">
            <a:extLst>
              <a:ext uri="{FF2B5EF4-FFF2-40B4-BE49-F238E27FC236}">
                <a16:creationId xmlns:a16="http://schemas.microsoft.com/office/drawing/2014/main" xmlns="" id="{DAE6BEA5-BEFB-4758-8A25-C50DC3301506}"/>
              </a:ext>
            </a:extLst>
          </p:cNvPr>
          <p:cNvPicPr/>
          <p:nvPr/>
        </p:nvPicPr>
        <p:blipFill rotWithShape="1">
          <a:blip r:embed="rId3"/>
          <a:srcRect l="50384" t="22336" r="29744" b="43704"/>
          <a:stretch/>
        </p:blipFill>
        <p:spPr bwMode="auto">
          <a:xfrm>
            <a:off x="416982" y="1123837"/>
            <a:ext cx="1181100" cy="113538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F4817F97-F31C-47C5-A219-6563405D5796}"/>
              </a:ext>
            </a:extLst>
          </p:cNvPr>
          <p:cNvPicPr/>
          <p:nvPr/>
        </p:nvPicPr>
        <p:blipFill rotWithShape="1">
          <a:blip r:embed="rId4"/>
          <a:srcRect l="5898" t="17094" r="47949" b="13618"/>
          <a:stretch/>
        </p:blipFill>
        <p:spPr bwMode="auto">
          <a:xfrm>
            <a:off x="5353401" y="3900422"/>
            <a:ext cx="3297534" cy="263849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128640" y="6200358"/>
            <a:ext cx="3196040" cy="338554"/>
          </a:xfrm>
          <a:prstGeom prst="rect">
            <a:avLst/>
          </a:prstGeom>
          <a:noFill/>
        </p:spPr>
        <p:txBody>
          <a:bodyPr wrap="square" rtlCol="0">
            <a:spAutoFit/>
          </a:bodyPr>
          <a:lstStyle/>
          <a:p>
            <a:pPr algn="ctr"/>
            <a:r>
              <a:rPr lang="en-US" sz="1600" dirty="0" smtClean="0">
                <a:solidFill>
                  <a:prstClr val="black"/>
                </a:solidFill>
                <a:latin typeface="Calibri" charset="0"/>
                <a:ea typeface="Calibri" charset="0"/>
                <a:cs typeface="Calibri" charset="0"/>
                <a:hlinkClick r:id="rId5"/>
              </a:rPr>
              <a:t>www.caregiving.org/circleofcare</a:t>
            </a:r>
            <a:endParaRPr lang="en-US" sz="1600" dirty="0" smtClean="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302793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801368"/>
            <a:ext cx="3114989" cy="3255264"/>
          </a:xfrm>
        </p:spPr>
        <p:txBody>
          <a:bodyPr anchor="t">
            <a:noAutofit/>
          </a:bodyPr>
          <a:lstStyle/>
          <a:p>
            <a:r>
              <a:rPr lang="en-US" sz="3200" dirty="0">
                <a:solidFill>
                  <a:schemeClr val="bg1"/>
                </a:solidFill>
              </a:rPr>
              <a:t>Challenge: </a:t>
            </a:r>
            <a:r>
              <a:rPr lang="en-US" sz="3200" i="1" dirty="0">
                <a:solidFill>
                  <a:schemeClr val="bg1"/>
                </a:solidFill>
              </a:rPr>
              <a:t>Caregivers excluded from communication with mental health providers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505278" y="1990383"/>
            <a:ext cx="7894320" cy="2877234"/>
          </a:xfrm>
          <a:prstGeom prst="rect">
            <a:avLst/>
          </a:prstGeom>
          <a:noFill/>
          <a:ln>
            <a:noFill/>
          </a:ln>
        </p:spPr>
      </p:pic>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
        <p:nvSpPr>
          <p:cNvPr id="6" name="TextBox 5"/>
          <p:cNvSpPr txBox="1"/>
          <p:nvPr/>
        </p:nvSpPr>
        <p:spPr>
          <a:xfrm>
            <a:off x="3624058" y="5880037"/>
            <a:ext cx="7949477" cy="230832"/>
          </a:xfrm>
          <a:prstGeom prst="rect">
            <a:avLst/>
          </a:prstGeom>
          <a:noFill/>
        </p:spPr>
        <p:txBody>
          <a:bodyPr wrap="square" rtlCol="0">
            <a:spAutoFit/>
          </a:bodyPr>
          <a:lstStyle/>
          <a:p>
            <a:r>
              <a:rPr lang="en-US" sz="900" dirty="0" smtClean="0">
                <a:solidFill>
                  <a:prstClr val="black"/>
                </a:solidFill>
                <a:latin typeface="Calibri" charset="0"/>
                <a:ea typeface="Calibri" charset="0"/>
                <a:cs typeface="Calibri" charset="0"/>
              </a:rPr>
              <a:t>See On </a:t>
            </a:r>
            <a:r>
              <a:rPr lang="en-US" sz="900" dirty="0">
                <a:solidFill>
                  <a:prstClr val="black"/>
                </a:solidFill>
                <a:latin typeface="Calibri" charset="0"/>
                <a:ea typeface="Calibri" charset="0"/>
                <a:cs typeface="Calibri" charset="0"/>
              </a:rPr>
              <a:t>Pins &amp; Needles: Caregivers of Adults with Mental Illness, in partnership with NAMI and Mental Health America. Learn more at </a:t>
            </a:r>
            <a:r>
              <a:rPr lang="en-US" sz="900" dirty="0" smtClean="0">
                <a:solidFill>
                  <a:prstClr val="black"/>
                </a:solidFill>
                <a:latin typeface="Calibri" charset="0"/>
                <a:ea typeface="Calibri" charset="0"/>
                <a:cs typeface="Calibri" charset="0"/>
                <a:hlinkClick r:id="rId4"/>
              </a:rPr>
              <a:t>www.caregiving.org/research</a:t>
            </a:r>
            <a:r>
              <a:rPr lang="en-US" sz="900" dirty="0" smtClean="0">
                <a:solidFill>
                  <a:prstClr val="black"/>
                </a:solidFill>
                <a:latin typeface="Calibri" charset="0"/>
                <a:ea typeface="Calibri" charset="0"/>
                <a:cs typeface="Calibri" charset="0"/>
              </a:rPr>
              <a:t>. </a:t>
            </a:r>
            <a:endParaRPr lang="en-US" sz="900" dirty="0">
              <a:latin typeface="Calibri" charset="0"/>
              <a:ea typeface="Calibri" charset="0"/>
              <a:cs typeface="Calibri" charset="0"/>
            </a:endParaRPr>
          </a:p>
        </p:txBody>
      </p:sp>
    </p:spTree>
    <p:extLst>
      <p:ext uri="{BB962C8B-B14F-4D97-AF65-F5344CB8AC3E}">
        <p14:creationId xmlns:p14="http://schemas.microsoft.com/office/powerpoint/2010/main" val="27662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93" y="1475285"/>
            <a:ext cx="2859374" cy="3106764"/>
          </a:xfrm>
        </p:spPr>
        <p:txBody>
          <a:bodyPr>
            <a:noAutofit/>
          </a:bodyPr>
          <a:lstStyle/>
          <a:p>
            <a:r>
              <a:rPr lang="en-US" sz="3200" dirty="0">
                <a:solidFill>
                  <a:schemeClr val="bg1"/>
                </a:solidFill>
              </a:rPr>
              <a:t>Quote: </a:t>
            </a:r>
            <a:r>
              <a:rPr lang="en-US" sz="3200" i="1" dirty="0">
                <a:solidFill>
                  <a:schemeClr val="bg1"/>
                </a:solidFill>
              </a:rPr>
              <a:t>Caregivers excluded from communicate with mental health providers</a:t>
            </a:r>
            <a:endParaRPr lang="en-US" sz="3200" i="1" dirty="0"/>
          </a:p>
        </p:txBody>
      </p:sp>
      <p:sp>
        <p:nvSpPr>
          <p:cNvPr id="3" name="Text Placeholder 2"/>
          <p:cNvSpPr>
            <a:spLocks noGrp="1"/>
          </p:cNvSpPr>
          <p:nvPr>
            <p:ph type="body" idx="1"/>
          </p:nvPr>
        </p:nvSpPr>
        <p:spPr>
          <a:xfrm>
            <a:off x="3825465" y="1766688"/>
            <a:ext cx="7315200" cy="4392118"/>
          </a:xfrm>
        </p:spPr>
        <p:txBody>
          <a:bodyPr>
            <a:normAutofit/>
          </a:bodyPr>
          <a:lstStyle/>
          <a:p>
            <a:r>
              <a:rPr lang="en-US" sz="2800" dirty="0">
                <a:solidFill>
                  <a:schemeClr val="tx1"/>
                </a:solidFill>
              </a:rPr>
              <a:t>“Caregivers are often overlooked and the importance of the role they play in the wellness of their loved one is underestimated.  An educated, healthy and supported caregiver is critical. The need for MH services is first and foremost, yet families also need their own support in the community.”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91970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F19A138-B3C3-4944-8154-943CC389F621}"/>
              </a:ext>
            </a:extLst>
          </p:cNvPr>
          <p:cNvSpPr>
            <a:spLocks noGrp="1"/>
          </p:cNvSpPr>
          <p:nvPr>
            <p:ph type="title"/>
          </p:nvPr>
        </p:nvSpPr>
        <p:spPr>
          <a:xfrm>
            <a:off x="200966" y="2371410"/>
            <a:ext cx="3165231" cy="2504070"/>
          </a:xfrm>
        </p:spPr>
        <p:txBody>
          <a:bodyPr/>
          <a:lstStyle/>
          <a:p>
            <a:r>
              <a:rPr lang="en-US" dirty="0">
                <a:solidFill>
                  <a:schemeClr val="bg1"/>
                </a:solidFill>
              </a:rPr>
              <a:t>Fact sheet 04: </a:t>
            </a:r>
            <a:r>
              <a:rPr lang="en-US" i="1" dirty="0">
                <a:solidFill>
                  <a:schemeClr val="bg1"/>
                </a:solidFill>
              </a:rPr>
              <a:t>Communicating with Health Professionals</a:t>
            </a:r>
          </a:p>
        </p:txBody>
      </p:sp>
      <p:sp>
        <p:nvSpPr>
          <p:cNvPr id="3" name="Text Placeholder 2"/>
          <p:cNvSpPr>
            <a:spLocks noGrp="1"/>
          </p:cNvSpPr>
          <p:nvPr>
            <p:ph idx="1"/>
          </p:nvPr>
        </p:nvSpPr>
        <p:spPr>
          <a:xfrm>
            <a:off x="3638155" y="693286"/>
            <a:ext cx="7646143" cy="4582099"/>
          </a:xfrm>
        </p:spPr>
        <p:txBody>
          <a:bodyPr>
            <a:normAutofit/>
          </a:bodyPr>
          <a:lstStyle/>
          <a:p>
            <a:r>
              <a:rPr lang="en-US" sz="2800" dirty="0">
                <a:solidFill>
                  <a:schemeClr val="tx1"/>
                </a:solidFill>
              </a:rPr>
              <a:t>How federal law protects/permits communication </a:t>
            </a:r>
          </a:p>
          <a:p>
            <a:r>
              <a:rPr lang="en-US" sz="2800" dirty="0">
                <a:solidFill>
                  <a:schemeClr val="tx1"/>
                </a:solidFill>
              </a:rPr>
              <a:t>Communication planning:</a:t>
            </a:r>
          </a:p>
          <a:p>
            <a:pPr lvl="1"/>
            <a:r>
              <a:rPr lang="en-US" sz="2800" dirty="0">
                <a:solidFill>
                  <a:schemeClr val="tx1"/>
                </a:solidFill>
              </a:rPr>
              <a:t>What will be communicated, how &amp; when?</a:t>
            </a:r>
          </a:p>
          <a:p>
            <a:pPr lvl="1"/>
            <a:r>
              <a:rPr lang="en-US" sz="2800" dirty="0">
                <a:solidFill>
                  <a:schemeClr val="tx1"/>
                </a:solidFill>
              </a:rPr>
              <a:t>Discuss with recipient in person-centered way </a:t>
            </a:r>
          </a:p>
          <a:p>
            <a:pPr lvl="2"/>
            <a:r>
              <a:rPr lang="en-US" sz="2800" dirty="0">
                <a:solidFill>
                  <a:schemeClr val="tx1"/>
                </a:solidFill>
              </a:rPr>
              <a:t>Consent to release information</a:t>
            </a:r>
          </a:p>
          <a:p>
            <a:pPr lvl="1"/>
            <a:r>
              <a:rPr lang="en-US" sz="2800" dirty="0">
                <a:solidFill>
                  <a:schemeClr val="tx1"/>
                </a:solidFill>
              </a:rPr>
              <a:t>Meet with provider to discuss conditions</a:t>
            </a:r>
          </a:p>
          <a:p>
            <a:r>
              <a:rPr lang="en-US" sz="2800" dirty="0">
                <a:solidFill>
                  <a:schemeClr val="tx1"/>
                </a:solidFill>
              </a:rPr>
              <a:t>Record keeping to:</a:t>
            </a:r>
          </a:p>
          <a:p>
            <a:pPr lvl="1"/>
            <a:r>
              <a:rPr lang="en-US" sz="2800" dirty="0">
                <a:solidFill>
                  <a:schemeClr val="tx1"/>
                </a:solidFill>
              </a:rPr>
              <a:t>Provide accurate, useful information</a:t>
            </a:r>
          </a:p>
          <a:p>
            <a:pPr lvl="1"/>
            <a:r>
              <a:rPr lang="en-US" sz="2800" dirty="0">
                <a:solidFill>
                  <a:schemeClr val="tx1"/>
                </a:solidFill>
              </a:rPr>
              <a:t>Promote continuity of care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6" name="Picture 5">
            <a:extLst>
              <a:ext uri="{FF2B5EF4-FFF2-40B4-BE49-F238E27FC236}">
                <a16:creationId xmlns:a16="http://schemas.microsoft.com/office/drawing/2014/main" xmlns="" id="{C16A856F-518C-4D09-BA5B-93C2E63134DC}"/>
              </a:ext>
            </a:extLst>
          </p:cNvPr>
          <p:cNvPicPr/>
          <p:nvPr/>
        </p:nvPicPr>
        <p:blipFill rotWithShape="1">
          <a:blip r:embed="rId3"/>
          <a:srcRect l="50128" t="23931" r="21282" b="22507"/>
          <a:stretch/>
        </p:blipFill>
        <p:spPr bwMode="auto">
          <a:xfrm>
            <a:off x="291401" y="1055026"/>
            <a:ext cx="1225900" cy="131638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EE649122-E517-481C-841E-E3B84C3EB579}"/>
              </a:ext>
            </a:extLst>
          </p:cNvPr>
          <p:cNvPicPr>
            <a:picLocks noChangeAspect="1"/>
          </p:cNvPicPr>
          <p:nvPr/>
        </p:nvPicPr>
        <p:blipFill>
          <a:blip r:embed="rId4"/>
          <a:stretch>
            <a:fillRect/>
          </a:stretch>
        </p:blipFill>
        <p:spPr>
          <a:xfrm>
            <a:off x="8851227" y="5112324"/>
            <a:ext cx="2664183" cy="1426588"/>
          </a:xfrm>
          <a:prstGeom prst="rect">
            <a:avLst/>
          </a:prstGeom>
        </p:spPr>
      </p:pic>
      <p:sp>
        <p:nvSpPr>
          <p:cNvPr id="8" name="TextBox 7"/>
          <p:cNvSpPr txBox="1"/>
          <p:nvPr/>
        </p:nvSpPr>
        <p:spPr>
          <a:xfrm>
            <a:off x="128640" y="6200358"/>
            <a:ext cx="3196040" cy="338554"/>
          </a:xfrm>
          <a:prstGeom prst="rect">
            <a:avLst/>
          </a:prstGeom>
          <a:noFill/>
        </p:spPr>
        <p:txBody>
          <a:bodyPr wrap="square" rtlCol="0">
            <a:spAutoFit/>
          </a:bodyPr>
          <a:lstStyle/>
          <a:p>
            <a:pPr algn="ctr"/>
            <a:r>
              <a:rPr lang="en-US" sz="1600" dirty="0" smtClean="0">
                <a:solidFill>
                  <a:prstClr val="black"/>
                </a:solidFill>
                <a:latin typeface="Calibri" charset="0"/>
                <a:ea typeface="Calibri" charset="0"/>
                <a:cs typeface="Calibri" charset="0"/>
                <a:hlinkClick r:id="rId5"/>
              </a:rPr>
              <a:t>www.caregiving.org/circleofcare</a:t>
            </a:r>
            <a:endParaRPr lang="en-US" sz="1600" dirty="0" smtClean="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296535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8" y="2629232"/>
            <a:ext cx="2736760" cy="1599535"/>
          </a:xfrm>
        </p:spPr>
        <p:txBody>
          <a:bodyPr anchor="t">
            <a:noAutofit/>
          </a:bodyPr>
          <a:lstStyle/>
          <a:p>
            <a:r>
              <a:rPr lang="en-US" sz="3600" dirty="0">
                <a:solidFill>
                  <a:schemeClr val="bg1"/>
                </a:solidFill>
              </a:rPr>
              <a:t>Challenge: </a:t>
            </a:r>
            <a:r>
              <a:rPr lang="en-US" sz="3200" i="1" dirty="0">
                <a:solidFill>
                  <a:schemeClr val="bg1"/>
                </a:solidFill>
              </a:rPr>
              <a:t>Time to Diagnosis </a:t>
            </a:r>
            <a:r>
              <a:rPr lang="en-US" sz="3600" dirty="0">
                <a:solidFill>
                  <a:schemeClr val="bg1"/>
                </a:solidFill>
              </a:rPr>
              <a:t/>
            </a:r>
            <a:br>
              <a:rPr lang="en-US" sz="3600" dirty="0">
                <a:solidFill>
                  <a:schemeClr val="bg1"/>
                </a:solidFill>
              </a:rPr>
            </a:br>
            <a:r>
              <a:rPr lang="en-US" sz="2400" dirty="0">
                <a:solidFill>
                  <a:schemeClr val="bg1"/>
                </a:solidFill>
              </a:rPr>
              <a:t/>
            </a:r>
            <a:br>
              <a:rPr lang="en-US" sz="2400" dirty="0">
                <a:solidFill>
                  <a:schemeClr val="bg1"/>
                </a:solidFill>
              </a:rPr>
            </a:br>
            <a:endParaRPr lang="en-US" sz="2400" i="1" dirty="0">
              <a:solidFill>
                <a:schemeClr val="bg1"/>
              </a:solidFill>
            </a:endParaRPr>
          </a:p>
        </p:txBody>
      </p:sp>
      <p:sp>
        <p:nvSpPr>
          <p:cNvPr id="3" name="Rectangle 2"/>
          <p:cNvSpPr/>
          <p:nvPr/>
        </p:nvSpPr>
        <p:spPr>
          <a:xfrm>
            <a:off x="3505200" y="956886"/>
            <a:ext cx="8392048" cy="769441"/>
          </a:xfrm>
          <a:prstGeom prst="rect">
            <a:avLst/>
          </a:prstGeom>
        </p:spPr>
        <p:txBody>
          <a:bodyPr wrap="square">
            <a:spAutoFit/>
          </a:bodyPr>
          <a:lstStyle/>
          <a:p>
            <a:r>
              <a:rPr lang="en-US" i="1" dirty="0"/>
              <a:t>Where the recipient has an accurate diagnosis, it took average of 11.8 years to achieve</a:t>
            </a:r>
            <a:r>
              <a:rPr lang="en-US" sz="800" i="1" dirty="0"/>
              <a:t/>
            </a:r>
            <a:br>
              <a:rPr lang="en-US" sz="800" i="1" dirty="0"/>
            </a:br>
            <a:endParaRPr lang="en-US" sz="800" i="1" dirty="0"/>
          </a:p>
          <a:p>
            <a:r>
              <a:rPr lang="en-US" i="1" dirty="0"/>
              <a:t>39% did not think or weren’t sure the diagnosis was correct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44416"/>
            <a:ext cx="8229600" cy="4056698"/>
          </a:xfrm>
          <a:prstGeom prst="rect">
            <a:avLst/>
          </a:prstGeom>
          <a:noFill/>
          <a:ln>
            <a:noFill/>
          </a:ln>
        </p:spPr>
      </p:pic>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
        <p:nvSpPr>
          <p:cNvPr id="6" name="TextBox 5"/>
          <p:cNvSpPr txBox="1"/>
          <p:nvPr/>
        </p:nvSpPr>
        <p:spPr>
          <a:xfrm>
            <a:off x="3624058" y="5880037"/>
            <a:ext cx="7949477" cy="230832"/>
          </a:xfrm>
          <a:prstGeom prst="rect">
            <a:avLst/>
          </a:prstGeom>
          <a:noFill/>
        </p:spPr>
        <p:txBody>
          <a:bodyPr wrap="square" rtlCol="0">
            <a:spAutoFit/>
          </a:bodyPr>
          <a:lstStyle/>
          <a:p>
            <a:r>
              <a:rPr lang="en-US" sz="900" dirty="0" smtClean="0">
                <a:solidFill>
                  <a:prstClr val="black"/>
                </a:solidFill>
                <a:latin typeface="Calibri" charset="0"/>
                <a:ea typeface="Calibri" charset="0"/>
                <a:cs typeface="Calibri" charset="0"/>
              </a:rPr>
              <a:t>See On </a:t>
            </a:r>
            <a:r>
              <a:rPr lang="en-US" sz="900" dirty="0">
                <a:solidFill>
                  <a:prstClr val="black"/>
                </a:solidFill>
                <a:latin typeface="Calibri" charset="0"/>
                <a:ea typeface="Calibri" charset="0"/>
                <a:cs typeface="Calibri" charset="0"/>
              </a:rPr>
              <a:t>Pins &amp; Needles: Caregivers of Adults with Mental Illness, in partnership with NAMI and Mental Health America. Learn more at </a:t>
            </a:r>
            <a:r>
              <a:rPr lang="en-US" sz="900" dirty="0" smtClean="0">
                <a:solidFill>
                  <a:prstClr val="black"/>
                </a:solidFill>
                <a:latin typeface="Calibri" charset="0"/>
                <a:ea typeface="Calibri" charset="0"/>
                <a:cs typeface="Calibri" charset="0"/>
                <a:hlinkClick r:id="rId4"/>
              </a:rPr>
              <a:t>www.caregiving.org/research</a:t>
            </a:r>
            <a:r>
              <a:rPr lang="en-US" sz="900" dirty="0" smtClean="0">
                <a:solidFill>
                  <a:prstClr val="black"/>
                </a:solidFill>
                <a:latin typeface="Calibri" charset="0"/>
                <a:ea typeface="Calibri" charset="0"/>
                <a:cs typeface="Calibri" charset="0"/>
              </a:rPr>
              <a:t>. </a:t>
            </a:r>
            <a:endParaRPr lang="en-US" sz="900" dirty="0">
              <a:latin typeface="Calibri" charset="0"/>
              <a:ea typeface="Calibri" charset="0"/>
              <a:cs typeface="Calibri" charset="0"/>
            </a:endParaRPr>
          </a:p>
        </p:txBody>
      </p:sp>
    </p:spTree>
    <p:extLst>
      <p:ext uri="{BB962C8B-B14F-4D97-AF65-F5344CB8AC3E}">
        <p14:creationId xmlns:p14="http://schemas.microsoft.com/office/powerpoint/2010/main" val="894325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240" y="1374112"/>
            <a:ext cx="7315200" cy="4109776"/>
          </a:xfrm>
        </p:spPr>
        <p:txBody>
          <a:bodyPr>
            <a:noAutofit/>
          </a:bodyPr>
          <a:lstStyle/>
          <a:p>
            <a:r>
              <a:rPr lang="en-US" sz="2800" dirty="0">
                <a:solidFill>
                  <a:schemeClr val="tx1"/>
                </a:solidFill>
                <a:latin typeface="+mn-lt"/>
              </a:rPr>
              <a:t>“He developed schizophrenia in his early teens.  It took years for anyone to make the correct diagnosis, despite the fact that I paid out of pocket for multiple evaluations. </a:t>
            </a:r>
            <a:r>
              <a:rPr lang="en-US" sz="600" dirty="0">
                <a:solidFill>
                  <a:schemeClr val="tx1"/>
                </a:solidFill>
                <a:latin typeface="+mn-lt"/>
              </a:rPr>
              <a:t/>
            </a:r>
            <a:br>
              <a:rPr lang="en-US" sz="600" dirty="0">
                <a:solidFill>
                  <a:schemeClr val="tx1"/>
                </a:solidFill>
                <a:latin typeface="+mn-lt"/>
              </a:rPr>
            </a:br>
            <a:r>
              <a:rPr lang="en-US" sz="600" dirty="0">
                <a:solidFill>
                  <a:schemeClr val="tx1"/>
                </a:solidFill>
                <a:latin typeface="+mn-lt"/>
              </a:rPr>
              <a:t/>
            </a:r>
            <a:br>
              <a:rPr lang="en-US" sz="600" dirty="0">
                <a:solidFill>
                  <a:schemeClr val="tx1"/>
                </a:solidFill>
                <a:latin typeface="+mn-lt"/>
              </a:rPr>
            </a:br>
            <a:r>
              <a:rPr lang="en-US" sz="2800" dirty="0">
                <a:solidFill>
                  <a:schemeClr val="tx1"/>
                </a:solidFill>
                <a:latin typeface="+mn-lt"/>
              </a:rPr>
              <a:t>We were only fortunate enough to get help when I asked a friend, a psychiatrist, to find someone for my son.  We were referred to a resident who was wonderful and helped us to deal with the diagnosis.  She is now in private practice and still sees my son at a reduced rate.” </a:t>
            </a:r>
          </a:p>
        </p:txBody>
      </p:sp>
      <p:sp>
        <p:nvSpPr>
          <p:cNvPr id="3" name="Text Placeholder 2"/>
          <p:cNvSpPr>
            <a:spLocks noGrp="1"/>
          </p:cNvSpPr>
          <p:nvPr>
            <p:ph type="body" idx="1"/>
          </p:nvPr>
        </p:nvSpPr>
        <p:spPr>
          <a:xfrm>
            <a:off x="511762" y="2459544"/>
            <a:ext cx="2613275" cy="1123206"/>
          </a:xfrm>
        </p:spPr>
        <p:txBody>
          <a:bodyPr>
            <a:noAutofit/>
          </a:bodyPr>
          <a:lstStyle/>
          <a:p>
            <a:r>
              <a:rPr lang="en-US" sz="3200" dirty="0">
                <a:solidFill>
                  <a:schemeClr val="bg1"/>
                </a:solidFill>
              </a:rPr>
              <a:t>Quote: </a:t>
            </a:r>
          </a:p>
          <a:p>
            <a:r>
              <a:rPr lang="en-US" sz="3200" i="1" dirty="0">
                <a:solidFill>
                  <a:schemeClr val="bg1"/>
                </a:solidFill>
              </a:rPr>
              <a:t>Time to Diagnosis </a:t>
            </a:r>
            <a:endParaRPr lang="en-US" sz="32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61205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2CA8C9C-793F-4F44-8E24-17C50C668FAB}"/>
              </a:ext>
            </a:extLst>
          </p:cNvPr>
          <p:cNvSpPr>
            <a:spLocks noGrp="1"/>
          </p:cNvSpPr>
          <p:nvPr>
            <p:ph type="title"/>
          </p:nvPr>
        </p:nvSpPr>
        <p:spPr>
          <a:xfrm>
            <a:off x="130629" y="1123837"/>
            <a:ext cx="3069772" cy="4601183"/>
          </a:xfrm>
        </p:spPr>
        <p:txBody>
          <a:bodyPr/>
          <a:lstStyle/>
          <a:p>
            <a:r>
              <a:rPr lang="en-US" dirty="0"/>
              <a:t>Fact sheet 05: </a:t>
            </a:r>
            <a:r>
              <a:rPr lang="en-US" i="1" dirty="0"/>
              <a:t>Getting an accurate diagnosis</a:t>
            </a:r>
          </a:p>
        </p:txBody>
      </p:sp>
      <p:sp>
        <p:nvSpPr>
          <p:cNvPr id="3" name="Text Placeholder 2"/>
          <p:cNvSpPr>
            <a:spLocks noGrp="1"/>
          </p:cNvSpPr>
          <p:nvPr>
            <p:ph idx="1"/>
          </p:nvPr>
        </p:nvSpPr>
        <p:spPr>
          <a:xfrm>
            <a:off x="3869268" y="864108"/>
            <a:ext cx="7615998" cy="5120640"/>
          </a:xfrm>
        </p:spPr>
        <p:txBody>
          <a:bodyPr>
            <a:normAutofit/>
          </a:bodyPr>
          <a:lstStyle/>
          <a:p>
            <a:r>
              <a:rPr lang="en-US" sz="3200" dirty="0">
                <a:solidFill>
                  <a:schemeClr val="tx1"/>
                </a:solidFill>
              </a:rPr>
              <a:t>Purpose of diagnosis</a:t>
            </a:r>
          </a:p>
          <a:p>
            <a:r>
              <a:rPr lang="en-US" sz="3200" dirty="0">
                <a:solidFill>
                  <a:schemeClr val="tx1"/>
                </a:solidFill>
              </a:rPr>
              <a:t>Who can diagnose:</a:t>
            </a:r>
          </a:p>
          <a:p>
            <a:pPr lvl="1"/>
            <a:r>
              <a:rPr lang="en-US" sz="3000" dirty="0">
                <a:solidFill>
                  <a:schemeClr val="tx1"/>
                </a:solidFill>
              </a:rPr>
              <a:t>Types of prescribers</a:t>
            </a:r>
          </a:p>
          <a:p>
            <a:pPr lvl="1"/>
            <a:r>
              <a:rPr lang="en-US" sz="3000" dirty="0">
                <a:solidFill>
                  <a:schemeClr val="tx1"/>
                </a:solidFill>
              </a:rPr>
              <a:t>Types of counselors</a:t>
            </a:r>
          </a:p>
          <a:p>
            <a:r>
              <a:rPr lang="en-US" sz="3200" dirty="0">
                <a:solidFill>
                  <a:schemeClr val="tx1"/>
                </a:solidFill>
              </a:rPr>
              <a:t>Diagnostic process</a:t>
            </a:r>
          </a:p>
          <a:p>
            <a:r>
              <a:rPr lang="en-US" sz="3200" dirty="0">
                <a:solidFill>
                  <a:schemeClr val="tx1"/>
                </a:solidFill>
              </a:rPr>
              <a:t>What if the diagnosis doesn’t seem right? </a:t>
            </a:r>
          </a:p>
          <a:p>
            <a:r>
              <a:rPr lang="en-US" sz="3200" dirty="0">
                <a:solidFill>
                  <a:schemeClr val="tx1"/>
                </a:solidFill>
              </a:rPr>
              <a:t>How caregivers can help improve accuracy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Picture 5">
            <a:extLst>
              <a:ext uri="{FF2B5EF4-FFF2-40B4-BE49-F238E27FC236}">
                <a16:creationId xmlns:a16="http://schemas.microsoft.com/office/drawing/2014/main" xmlns="" id="{0B03F5C3-F976-4B8D-A71A-E9A18A5095C0}"/>
              </a:ext>
            </a:extLst>
          </p:cNvPr>
          <p:cNvPicPr>
            <a:picLocks noChangeAspect="1"/>
          </p:cNvPicPr>
          <p:nvPr/>
        </p:nvPicPr>
        <p:blipFill>
          <a:blip r:embed="rId3"/>
          <a:stretch>
            <a:fillRect/>
          </a:stretch>
        </p:blipFill>
        <p:spPr>
          <a:xfrm>
            <a:off x="252919" y="1029847"/>
            <a:ext cx="1314624" cy="1314624"/>
          </a:xfrm>
          <a:prstGeom prst="rect">
            <a:avLst/>
          </a:prstGeom>
        </p:spPr>
      </p:pic>
      <p:sp>
        <p:nvSpPr>
          <p:cNvPr id="7" name="TextBox 6"/>
          <p:cNvSpPr txBox="1"/>
          <p:nvPr/>
        </p:nvSpPr>
        <p:spPr>
          <a:xfrm>
            <a:off x="128640" y="6200358"/>
            <a:ext cx="3196040" cy="338554"/>
          </a:xfrm>
          <a:prstGeom prst="rect">
            <a:avLst/>
          </a:prstGeom>
          <a:noFill/>
        </p:spPr>
        <p:txBody>
          <a:bodyPr wrap="square" rtlCol="0">
            <a:spAutoFit/>
          </a:bodyPr>
          <a:lstStyle/>
          <a:p>
            <a:pPr algn="ctr"/>
            <a:r>
              <a:rPr lang="en-US" sz="1600" dirty="0" smtClean="0">
                <a:solidFill>
                  <a:prstClr val="black"/>
                </a:solidFill>
                <a:latin typeface="Calibri" charset="0"/>
                <a:ea typeface="Calibri" charset="0"/>
                <a:cs typeface="Calibri" charset="0"/>
                <a:hlinkClick r:id="rId4"/>
              </a:rPr>
              <a:t>www.caregiving.org/circleofcare</a:t>
            </a:r>
            <a:endParaRPr lang="en-US" sz="1600" dirty="0" smtClean="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253940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29" y="2126815"/>
            <a:ext cx="2736760" cy="2604370"/>
          </a:xfrm>
        </p:spPr>
        <p:txBody>
          <a:bodyPr anchor="t">
            <a:noAutofit/>
          </a:bodyPr>
          <a:lstStyle/>
          <a:p>
            <a:r>
              <a:rPr lang="en-US" sz="3600" dirty="0">
                <a:solidFill>
                  <a:schemeClr val="bg1"/>
                </a:solidFill>
              </a:rPr>
              <a:t>Challenge: </a:t>
            </a:r>
            <a:r>
              <a:rPr lang="en-US" sz="3600" i="1" dirty="0">
                <a:solidFill>
                  <a:schemeClr val="bg1"/>
                </a:solidFill>
              </a:rPr>
              <a:t>Care recipients discharged prematurely</a:t>
            </a:r>
            <a:endParaRPr lang="en-US" sz="2400" i="1" dirty="0">
              <a:solidFill>
                <a:schemeClr val="bg1"/>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459558" y="2061051"/>
            <a:ext cx="7940040" cy="2735898"/>
          </a:xfrm>
          <a:prstGeom prst="rect">
            <a:avLst/>
          </a:prstGeom>
          <a:noFill/>
          <a:ln>
            <a:noFill/>
          </a:ln>
        </p:spPr>
      </p:pic>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
        <p:nvSpPr>
          <p:cNvPr id="3" name="TextBox 2">
            <a:extLst>
              <a:ext uri="{FF2B5EF4-FFF2-40B4-BE49-F238E27FC236}">
                <a16:creationId xmlns:a16="http://schemas.microsoft.com/office/drawing/2014/main" xmlns="" id="{321D3449-0F4D-441F-8B16-02F53C337F85}"/>
              </a:ext>
            </a:extLst>
          </p:cNvPr>
          <p:cNvSpPr txBox="1"/>
          <p:nvPr/>
        </p:nvSpPr>
        <p:spPr>
          <a:xfrm>
            <a:off x="3547068" y="1208060"/>
            <a:ext cx="8020427" cy="646331"/>
          </a:xfrm>
          <a:prstGeom prst="rect">
            <a:avLst/>
          </a:prstGeom>
          <a:noFill/>
        </p:spPr>
        <p:txBody>
          <a:bodyPr wrap="square" rtlCol="0">
            <a:spAutoFit/>
          </a:bodyPr>
          <a:lstStyle/>
          <a:p>
            <a:r>
              <a:rPr lang="en-US" i="1" dirty="0"/>
              <a:t>If your relation went to an emergency room, hospital, or other facility due to an urgent mental health issue, do you feel he or she was ever sent home too early or too quickly?</a:t>
            </a:r>
            <a:endParaRPr lang="en-US" dirty="0"/>
          </a:p>
        </p:txBody>
      </p:sp>
    </p:spTree>
    <p:extLst>
      <p:ext uri="{BB962C8B-B14F-4D97-AF65-F5344CB8AC3E}">
        <p14:creationId xmlns:p14="http://schemas.microsoft.com/office/powerpoint/2010/main" val="125463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37020" y="837476"/>
            <a:ext cx="7772400" cy="769441"/>
          </a:xfrm>
          <a:prstGeom prst="rect">
            <a:avLst/>
          </a:prstGeom>
          <a:noFill/>
        </p:spPr>
        <p:txBody>
          <a:bodyPr wrap="square" rtlCol="0">
            <a:spAutoFit/>
          </a:bodyPr>
          <a:lstStyle/>
          <a:p>
            <a:r>
              <a:rPr lang="en-US" sz="4400" i="1" dirty="0"/>
              <a:t>National Alliance for Caregiving</a:t>
            </a:r>
            <a:endParaRPr lang="en-US" sz="4400" dirty="0"/>
          </a:p>
        </p:txBody>
      </p:sp>
      <p:sp>
        <p:nvSpPr>
          <p:cNvPr id="7" name="Rectangle 6"/>
          <p:cNvSpPr/>
          <p:nvPr/>
        </p:nvSpPr>
        <p:spPr>
          <a:xfrm>
            <a:off x="3537020" y="1743442"/>
            <a:ext cx="7596554" cy="3885679"/>
          </a:xfrm>
          <a:prstGeom prst="rect">
            <a:avLst/>
          </a:prstGeom>
        </p:spPr>
        <p:txBody>
          <a:bodyPr wrap="square">
            <a:spAutoFit/>
          </a:bodyPr>
          <a:lstStyle/>
          <a:p>
            <a:pPr>
              <a:spcAft>
                <a:spcPts val="900"/>
              </a:spcAft>
              <a:buClr>
                <a:srgbClr val="FF0000">
                  <a:lumMod val="75000"/>
                </a:srgbClr>
              </a:buClr>
              <a:buSzPct val="90000"/>
              <a:defRPr/>
            </a:pPr>
            <a:r>
              <a:rPr lang="en-US" sz="2800" kern="0" dirty="0">
                <a:solidFill>
                  <a:prstClr val="black"/>
                </a:solidFill>
                <a:latin typeface="Calibri Light" panose="020F0302020204030204" pitchFamily="34" charset="0"/>
              </a:rPr>
              <a:t>Non-profit coalition of over </a:t>
            </a:r>
            <a:r>
              <a:rPr lang="en-US" sz="2800" kern="0" dirty="0" smtClean="0">
                <a:solidFill>
                  <a:prstClr val="black"/>
                </a:solidFill>
                <a:latin typeface="Calibri Light" panose="020F0302020204030204" pitchFamily="34" charset="0"/>
              </a:rPr>
              <a:t>60 </a:t>
            </a:r>
            <a:r>
              <a:rPr lang="en-US" sz="2800" kern="0" dirty="0">
                <a:solidFill>
                  <a:prstClr val="black"/>
                </a:solidFill>
                <a:latin typeface="Calibri Light" panose="020F0302020204030204" pitchFamily="34" charset="0"/>
              </a:rPr>
              <a:t>national organizations focused on family caregiving issues</a:t>
            </a:r>
          </a:p>
          <a:p>
            <a:pPr marL="914400" lvl="1" indent="-457200">
              <a:spcAft>
                <a:spcPts val="900"/>
              </a:spcAft>
              <a:buClr>
                <a:srgbClr val="FF0000">
                  <a:lumMod val="75000"/>
                </a:srgbClr>
              </a:buClr>
              <a:buSzPct val="90000"/>
              <a:buFont typeface="Courier New" panose="02070309020205020404" pitchFamily="49" charset="0"/>
              <a:buChar char="o"/>
              <a:defRPr/>
            </a:pPr>
            <a:r>
              <a:rPr lang="en-US" sz="2800" kern="0" dirty="0">
                <a:solidFill>
                  <a:prstClr val="black"/>
                </a:solidFill>
                <a:latin typeface="Calibri Light" panose="020F0302020204030204" pitchFamily="34" charset="0"/>
              </a:rPr>
              <a:t>2016 survey of 1601 mental health caregivers: Partnered with NAMI and MHA</a:t>
            </a:r>
          </a:p>
          <a:p>
            <a:pPr marL="914400" lvl="1" indent="-457200">
              <a:spcAft>
                <a:spcPts val="900"/>
              </a:spcAft>
              <a:buClr>
                <a:srgbClr val="FF0000">
                  <a:lumMod val="75000"/>
                </a:srgbClr>
              </a:buClr>
              <a:buSzPct val="90000"/>
              <a:buFont typeface="Courier New" panose="02070309020205020404" pitchFamily="49" charset="0"/>
              <a:buChar char="o"/>
              <a:defRPr/>
            </a:pPr>
            <a:r>
              <a:rPr lang="en-US" sz="2800" kern="0" dirty="0">
                <a:solidFill>
                  <a:prstClr val="black"/>
                </a:solidFill>
                <a:latin typeface="Calibri Light" panose="020F0302020204030204" pitchFamily="34" charset="0"/>
              </a:rPr>
              <a:t>2016 report, On Pins and Needles: Caregivers of Adults with Mental Illness</a:t>
            </a:r>
          </a:p>
          <a:p>
            <a:pPr marL="914400" lvl="1" indent="-457200">
              <a:spcAft>
                <a:spcPts val="900"/>
              </a:spcAft>
              <a:buClr>
                <a:srgbClr val="FF0000">
                  <a:lumMod val="75000"/>
                </a:srgbClr>
              </a:buClr>
              <a:buSzPct val="90000"/>
              <a:buFont typeface="Courier New" panose="02070309020205020404" pitchFamily="49" charset="0"/>
              <a:buChar char="o"/>
              <a:defRPr/>
            </a:pPr>
            <a:r>
              <a:rPr lang="en-US" sz="2800" kern="0" dirty="0">
                <a:solidFill>
                  <a:prstClr val="black"/>
                </a:solidFill>
                <a:latin typeface="Calibri Light" panose="020F0302020204030204" pitchFamily="34" charset="0"/>
              </a:rPr>
              <a:t>2018 Circle of Care: A Guidebook for Mental Health Caregivers in partnership with NAMI</a:t>
            </a:r>
          </a:p>
        </p:txBody>
      </p:sp>
      <p:sp>
        <p:nvSpPr>
          <p:cNvPr id="2" name="Slide Number Placeholder 1"/>
          <p:cNvSpPr>
            <a:spLocks noGrp="1"/>
          </p:cNvSpPr>
          <p:nvPr>
            <p:ph type="sldNum" sz="quarter" idx="12"/>
          </p:nvPr>
        </p:nvSpPr>
        <p:spPr/>
        <p:txBody>
          <a:bodyPr/>
          <a:lstStyle/>
          <a:p>
            <a:fld id="{A4561442-9B22-4D4B-AE2B-211CCE40E2FE}" type="slidenum">
              <a:rPr lang="en-US" smtClean="0">
                <a:solidFill>
                  <a:prstClr val="black">
                    <a:tint val="75000"/>
                  </a:prstClr>
                </a:solidFill>
              </a:rPr>
              <a:pPr/>
              <a:t>2</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xmlns="" id="{7A021ACD-9145-4724-AE5E-C07898C917FD}"/>
              </a:ext>
            </a:extLst>
          </p:cNvPr>
          <p:cNvPicPr>
            <a:picLocks noChangeAspect="1"/>
          </p:cNvPicPr>
          <p:nvPr/>
        </p:nvPicPr>
        <p:blipFill>
          <a:blip r:embed="rId3"/>
          <a:stretch>
            <a:fillRect/>
          </a:stretch>
        </p:blipFill>
        <p:spPr>
          <a:xfrm>
            <a:off x="1248320" y="3473199"/>
            <a:ext cx="1786283" cy="2280102"/>
          </a:xfrm>
          <a:prstGeom prst="rect">
            <a:avLst/>
          </a:prstGeom>
          <a:ln>
            <a:solidFill>
              <a:schemeClr val="tx1"/>
            </a:solidFill>
          </a:ln>
        </p:spPr>
      </p:pic>
      <p:pic>
        <p:nvPicPr>
          <p:cNvPr id="5" name="Picture 4">
            <a:extLst>
              <a:ext uri="{FF2B5EF4-FFF2-40B4-BE49-F238E27FC236}">
                <a16:creationId xmlns:a16="http://schemas.microsoft.com/office/drawing/2014/main" xmlns="" id="{002350B0-431A-4280-BE3F-455B4269FF07}"/>
              </a:ext>
            </a:extLst>
          </p:cNvPr>
          <p:cNvPicPr>
            <a:picLocks noChangeAspect="1"/>
          </p:cNvPicPr>
          <p:nvPr/>
        </p:nvPicPr>
        <p:blipFill>
          <a:blip r:embed="rId4"/>
          <a:stretch>
            <a:fillRect/>
          </a:stretch>
        </p:blipFill>
        <p:spPr>
          <a:xfrm>
            <a:off x="183489" y="1083482"/>
            <a:ext cx="1761897" cy="2286198"/>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0040" y="5693173"/>
            <a:ext cx="2659558" cy="845739"/>
          </a:xfrm>
          <a:prstGeom prst="rect">
            <a:avLst/>
          </a:prstGeom>
        </p:spPr>
      </p:pic>
    </p:spTree>
    <p:extLst>
      <p:ext uri="{BB962C8B-B14F-4D97-AF65-F5344CB8AC3E}">
        <p14:creationId xmlns:p14="http://schemas.microsoft.com/office/powerpoint/2010/main" val="4234085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0796" y="1413511"/>
            <a:ext cx="7315200" cy="4030975"/>
          </a:xfrm>
        </p:spPr>
        <p:txBody>
          <a:bodyPr>
            <a:normAutofit/>
          </a:bodyPr>
          <a:lstStyle/>
          <a:p>
            <a:r>
              <a:rPr lang="en-US" sz="2800" dirty="0">
                <a:solidFill>
                  <a:schemeClr val="tx1"/>
                </a:solidFill>
              </a:rPr>
              <a:t>“My son was often discharged from the hospital before he was stable on medicine.”</a:t>
            </a:r>
            <a:endParaRPr lang="en-US" sz="600" dirty="0">
              <a:solidFill>
                <a:schemeClr val="tx1"/>
              </a:solidFill>
            </a:endParaRPr>
          </a:p>
          <a:p>
            <a:endParaRPr lang="en-US" sz="600" dirty="0">
              <a:solidFill>
                <a:schemeClr val="tx1"/>
              </a:solidFill>
            </a:endParaRPr>
          </a:p>
          <a:p>
            <a:r>
              <a:rPr lang="en-US" sz="2800" dirty="0">
                <a:solidFill>
                  <a:schemeClr val="tx1"/>
                </a:solidFill>
              </a:rPr>
              <a:t>“We have been turned away from local hospitals twice while my son was psychotic and seeking help, because there was no psychiatrist on staff and no available beds.  At one hospital a staff member advised me to take my son home and call police if he got worse.  This was terribly inappropriate for a medical problem.”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
        <p:nvSpPr>
          <p:cNvPr id="5" name="Title 1"/>
          <p:cNvSpPr txBox="1">
            <a:spLocks/>
          </p:cNvSpPr>
          <p:nvPr/>
        </p:nvSpPr>
        <p:spPr>
          <a:xfrm>
            <a:off x="437672" y="2337830"/>
            <a:ext cx="2736760" cy="218233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600" dirty="0">
                <a:solidFill>
                  <a:schemeClr val="bg1"/>
                </a:solidFill>
              </a:rPr>
              <a:t>Quotes: </a:t>
            </a:r>
          </a:p>
          <a:p>
            <a:r>
              <a:rPr lang="en-US" sz="3600" i="1" dirty="0">
                <a:solidFill>
                  <a:schemeClr val="bg1"/>
                </a:solidFill>
              </a:rPr>
              <a:t>Care recipients discharged prematurely</a:t>
            </a:r>
            <a:endParaRPr lang="en-US" sz="2400" i="1" dirty="0">
              <a:solidFill>
                <a:schemeClr val="bg1"/>
              </a:solidFill>
            </a:endParaRPr>
          </a:p>
        </p:txBody>
      </p:sp>
    </p:spTree>
    <p:extLst>
      <p:ext uri="{BB962C8B-B14F-4D97-AF65-F5344CB8AC3E}">
        <p14:creationId xmlns:p14="http://schemas.microsoft.com/office/powerpoint/2010/main" val="294410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69267" y="864108"/>
            <a:ext cx="7766723" cy="4752921"/>
          </a:xfrm>
        </p:spPr>
        <p:txBody>
          <a:bodyPr>
            <a:normAutofit/>
          </a:bodyPr>
          <a:lstStyle/>
          <a:p>
            <a:endParaRPr lang="en-US" sz="3200" dirty="0">
              <a:solidFill>
                <a:schemeClr val="tx1"/>
              </a:solidFill>
            </a:endParaRPr>
          </a:p>
          <a:p>
            <a:r>
              <a:rPr lang="en-US" sz="2800" dirty="0">
                <a:solidFill>
                  <a:schemeClr val="tx1"/>
                </a:solidFill>
              </a:rPr>
              <a:t>Psychiatric crisis and inpatient care</a:t>
            </a:r>
          </a:p>
          <a:p>
            <a:r>
              <a:rPr lang="en-US" sz="2800" dirty="0">
                <a:solidFill>
                  <a:schemeClr val="tx1"/>
                </a:solidFill>
              </a:rPr>
              <a:t>Hospital discharge</a:t>
            </a:r>
          </a:p>
          <a:p>
            <a:r>
              <a:rPr lang="en-US" sz="2800" dirty="0">
                <a:solidFill>
                  <a:schemeClr val="tx1"/>
                </a:solidFill>
              </a:rPr>
              <a:t>Caregiver role in transition</a:t>
            </a:r>
          </a:p>
          <a:p>
            <a:r>
              <a:rPr lang="en-US" sz="2800" dirty="0">
                <a:solidFill>
                  <a:schemeClr val="tx1"/>
                </a:solidFill>
              </a:rPr>
              <a:t>Services and supports</a:t>
            </a:r>
          </a:p>
          <a:p>
            <a:r>
              <a:rPr lang="en-US" sz="2800" dirty="0">
                <a:solidFill>
                  <a:schemeClr val="tx1"/>
                </a:solidFill>
              </a:rPr>
              <a:t>Recipient self-care</a:t>
            </a:r>
          </a:p>
          <a:p>
            <a:r>
              <a:rPr lang="en-US" sz="2800" dirty="0">
                <a:solidFill>
                  <a:schemeClr val="tx1"/>
                </a:solidFill>
              </a:rPr>
              <a:t>Recovery and support</a:t>
            </a:r>
          </a:p>
          <a:p>
            <a:r>
              <a:rPr lang="en-US" sz="2800" dirty="0">
                <a:solidFill>
                  <a:schemeClr val="tx1"/>
                </a:solidFill>
              </a:rPr>
              <a:t>Caregiver health</a:t>
            </a: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sp>
        <p:nvSpPr>
          <p:cNvPr id="6" name="Text Placeholder 2">
            <a:extLst>
              <a:ext uri="{FF2B5EF4-FFF2-40B4-BE49-F238E27FC236}">
                <a16:creationId xmlns:a16="http://schemas.microsoft.com/office/drawing/2014/main" xmlns="" id="{50C2F02D-3231-48BD-9248-D881DE67241F}"/>
              </a:ext>
            </a:extLst>
          </p:cNvPr>
          <p:cNvSpPr>
            <a:spLocks noGrp="1"/>
          </p:cNvSpPr>
          <p:nvPr>
            <p:ph type="title"/>
          </p:nvPr>
        </p:nvSpPr>
        <p:spPr>
          <a:xfrm>
            <a:off x="351746" y="2514864"/>
            <a:ext cx="2947482" cy="2493570"/>
          </a:xfrm>
        </p:spPr>
        <p:txBody>
          <a:bodyPr>
            <a:normAutofit/>
          </a:bodyPr>
          <a:lstStyle/>
          <a:p>
            <a:r>
              <a:rPr lang="en-US" sz="3200" dirty="0">
                <a:solidFill>
                  <a:schemeClr val="bg1"/>
                </a:solidFill>
              </a:rPr>
              <a:t>Fact sheet 06: </a:t>
            </a:r>
            <a:r>
              <a:rPr lang="en-US" sz="3200" i="1" dirty="0">
                <a:solidFill>
                  <a:schemeClr val="bg1"/>
                </a:solidFill>
              </a:rPr>
              <a:t>Hospital Discharge Planning</a:t>
            </a:r>
            <a:endParaRPr lang="en-US" sz="3200" dirty="0"/>
          </a:p>
        </p:txBody>
      </p:sp>
      <p:pic>
        <p:nvPicPr>
          <p:cNvPr id="7" name="Picture 6">
            <a:extLst>
              <a:ext uri="{FF2B5EF4-FFF2-40B4-BE49-F238E27FC236}">
                <a16:creationId xmlns:a16="http://schemas.microsoft.com/office/drawing/2014/main" xmlns="" id="{7DCE8C98-CD33-4DC4-8DC4-E7430A60D2EA}"/>
              </a:ext>
            </a:extLst>
          </p:cNvPr>
          <p:cNvPicPr>
            <a:picLocks noChangeAspect="1"/>
          </p:cNvPicPr>
          <p:nvPr/>
        </p:nvPicPr>
        <p:blipFill>
          <a:blip r:embed="rId3"/>
          <a:stretch>
            <a:fillRect/>
          </a:stretch>
        </p:blipFill>
        <p:spPr>
          <a:xfrm>
            <a:off x="351746" y="1123837"/>
            <a:ext cx="1374914" cy="1391027"/>
          </a:xfrm>
          <a:prstGeom prst="rect">
            <a:avLst/>
          </a:prstGeom>
        </p:spPr>
      </p:pic>
      <p:sp>
        <p:nvSpPr>
          <p:cNvPr id="8" name="TextBox 7"/>
          <p:cNvSpPr txBox="1"/>
          <p:nvPr/>
        </p:nvSpPr>
        <p:spPr>
          <a:xfrm>
            <a:off x="128640" y="6200358"/>
            <a:ext cx="3196040" cy="338554"/>
          </a:xfrm>
          <a:prstGeom prst="rect">
            <a:avLst/>
          </a:prstGeom>
          <a:noFill/>
        </p:spPr>
        <p:txBody>
          <a:bodyPr wrap="square" rtlCol="0">
            <a:spAutoFit/>
          </a:bodyPr>
          <a:lstStyle/>
          <a:p>
            <a:pPr algn="ctr"/>
            <a:r>
              <a:rPr lang="en-US" sz="1600" dirty="0" smtClean="0">
                <a:solidFill>
                  <a:prstClr val="black"/>
                </a:solidFill>
                <a:latin typeface="Calibri" charset="0"/>
                <a:ea typeface="Calibri" charset="0"/>
                <a:cs typeface="Calibri" charset="0"/>
                <a:hlinkClick r:id="rId4"/>
              </a:rPr>
              <a:t>www.caregiving.org/circleofcare</a:t>
            </a:r>
            <a:endParaRPr lang="en-US" sz="1600" dirty="0" smtClean="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1417333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33" y="2756512"/>
            <a:ext cx="2736760" cy="1649776"/>
          </a:xfrm>
        </p:spPr>
        <p:txBody>
          <a:bodyPr anchor="t">
            <a:noAutofit/>
          </a:bodyPr>
          <a:lstStyle/>
          <a:p>
            <a:r>
              <a:rPr lang="en-US" sz="3600" dirty="0">
                <a:solidFill>
                  <a:schemeClr val="bg1"/>
                </a:solidFill>
              </a:rPr>
              <a:t>Challenge: The “business of care”</a:t>
            </a:r>
            <a:endParaRPr lang="en-US" sz="2400" i="1" dirty="0">
              <a:solidFill>
                <a:schemeClr val="bg1"/>
              </a:solidFill>
            </a:endParaRPr>
          </a:p>
        </p:txBody>
      </p:sp>
      <p:sp>
        <p:nvSpPr>
          <p:cNvPr id="4" name="Rectangle 3"/>
          <p:cNvSpPr/>
          <p:nvPr/>
        </p:nvSpPr>
        <p:spPr>
          <a:xfrm>
            <a:off x="3570012" y="897560"/>
            <a:ext cx="7696200" cy="400110"/>
          </a:xfrm>
          <a:prstGeom prst="rect">
            <a:avLst/>
          </a:prstGeom>
        </p:spPr>
        <p:txBody>
          <a:bodyPr wrap="square">
            <a:spAutoFit/>
          </a:bodyPr>
          <a:lstStyle/>
          <a:p>
            <a:r>
              <a:rPr lang="en-US" sz="2000" i="1" dirty="0"/>
              <a:t>How time consuming is/was it for you to help with paperwork or finances?</a:t>
            </a:r>
            <a:endParaRPr lang="en-US" sz="20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570012" y="1356445"/>
            <a:ext cx="7452360" cy="1904663"/>
          </a:xfrm>
          <a:prstGeom prst="rect">
            <a:avLst/>
          </a:prstGeom>
          <a:noFill/>
          <a:ln>
            <a:noFill/>
          </a:ln>
        </p:spPr>
      </p:pic>
      <p:sp>
        <p:nvSpPr>
          <p:cNvPr id="7" name="Rectangle 6"/>
          <p:cNvSpPr/>
          <p:nvPr/>
        </p:nvSpPr>
        <p:spPr>
          <a:xfrm>
            <a:off x="3570012" y="3730774"/>
            <a:ext cx="7696200" cy="369332"/>
          </a:xfrm>
          <a:prstGeom prst="rect">
            <a:avLst/>
          </a:prstGeom>
        </p:spPr>
        <p:txBody>
          <a:bodyPr wrap="square">
            <a:spAutoFit/>
          </a:bodyPr>
          <a:lstStyle/>
          <a:p>
            <a:r>
              <a:rPr lang="en-US" i="1" dirty="0"/>
              <a:t>How financially dependent is the recipient on family or friends? </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570012" y="4277252"/>
            <a:ext cx="7452360" cy="1901952"/>
          </a:xfrm>
          <a:prstGeom prst="rect">
            <a:avLst/>
          </a:prstGeom>
          <a:noFill/>
          <a:ln>
            <a:noFill/>
          </a:ln>
        </p:spPr>
      </p:pic>
      <p:sp>
        <p:nvSpPr>
          <p:cNvPr id="3" name="Slide Number Placeholder 2"/>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4066336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1230" y="1329822"/>
            <a:ext cx="7315200" cy="4198355"/>
          </a:xfrm>
        </p:spPr>
        <p:txBody>
          <a:bodyPr>
            <a:normAutofit fontScale="92500" lnSpcReduction="10000"/>
          </a:bodyPr>
          <a:lstStyle/>
          <a:p>
            <a:endParaRPr lang="en-US" sz="800" dirty="0">
              <a:solidFill>
                <a:schemeClr val="tx1"/>
              </a:solidFill>
            </a:endParaRPr>
          </a:p>
          <a:p>
            <a:r>
              <a:rPr lang="en-US" sz="2800" dirty="0">
                <a:solidFill>
                  <a:schemeClr val="tx1"/>
                </a:solidFill>
              </a:rPr>
              <a:t>“We have always found support for our daughter but it isn't always covered by insurance. This is an expensive journey. We feel lucky but financially stressed. I lost my job in December and my husband's insurance that we have now is really awful. </a:t>
            </a:r>
          </a:p>
          <a:p>
            <a:r>
              <a:rPr lang="en-US" sz="2800" dirty="0">
                <a:solidFill>
                  <a:schemeClr val="tx1"/>
                </a:solidFill>
              </a:rPr>
              <a:t>I do wish there was an patient navigator who could help us understand more about Medicaid options…Social Security benefits…living options, creating wills and estate and trust planning to support her properly when we can’t.”</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sp>
        <p:nvSpPr>
          <p:cNvPr id="6" name="Title 1"/>
          <p:cNvSpPr>
            <a:spLocks noGrp="1"/>
          </p:cNvSpPr>
          <p:nvPr>
            <p:ph type="title"/>
          </p:nvPr>
        </p:nvSpPr>
        <p:spPr>
          <a:xfrm>
            <a:off x="367334" y="2639281"/>
            <a:ext cx="2736760" cy="1579438"/>
          </a:xfrm>
        </p:spPr>
        <p:txBody>
          <a:bodyPr anchor="t">
            <a:noAutofit/>
          </a:bodyPr>
          <a:lstStyle/>
          <a:p>
            <a:r>
              <a:rPr lang="en-US" sz="3600" dirty="0">
                <a:solidFill>
                  <a:schemeClr val="bg1"/>
                </a:solidFill>
              </a:rPr>
              <a:t>Quote: </a:t>
            </a:r>
            <a:br>
              <a:rPr lang="en-US" sz="3600" dirty="0">
                <a:solidFill>
                  <a:schemeClr val="bg1"/>
                </a:solidFill>
              </a:rPr>
            </a:br>
            <a:r>
              <a:rPr lang="en-US" sz="3600" i="1" dirty="0">
                <a:solidFill>
                  <a:schemeClr val="bg1"/>
                </a:solidFill>
              </a:rPr>
              <a:t>The “business of care”</a:t>
            </a:r>
            <a:endParaRPr lang="en-US" sz="2400" i="1" dirty="0">
              <a:solidFill>
                <a:schemeClr val="bg1"/>
              </a:solidFill>
            </a:endParaRPr>
          </a:p>
        </p:txBody>
      </p:sp>
    </p:spTree>
    <p:extLst>
      <p:ext uri="{BB962C8B-B14F-4D97-AF65-F5344CB8AC3E}">
        <p14:creationId xmlns:p14="http://schemas.microsoft.com/office/powerpoint/2010/main" val="283858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658252" y="868680"/>
            <a:ext cx="7315200" cy="5120640"/>
          </a:xfrm>
        </p:spPr>
        <p:txBody>
          <a:bodyPr>
            <a:normAutofit/>
          </a:bodyPr>
          <a:lstStyle/>
          <a:p>
            <a:r>
              <a:rPr lang="en-US" sz="3200" dirty="0">
                <a:solidFill>
                  <a:schemeClr val="tx1"/>
                </a:solidFill>
              </a:rPr>
              <a:t>Insurance and mental health</a:t>
            </a:r>
          </a:p>
          <a:p>
            <a:r>
              <a:rPr lang="en-US" sz="3200" dirty="0">
                <a:solidFill>
                  <a:schemeClr val="tx1"/>
                </a:solidFill>
              </a:rPr>
              <a:t>Federal mental health parity laws</a:t>
            </a:r>
          </a:p>
          <a:p>
            <a:r>
              <a:rPr lang="en-US" sz="3200" dirty="0">
                <a:solidFill>
                  <a:schemeClr val="tx1"/>
                </a:solidFill>
              </a:rPr>
              <a:t>Parity warning signs</a:t>
            </a:r>
          </a:p>
          <a:p>
            <a:r>
              <a:rPr lang="en-US" sz="3200" dirty="0">
                <a:solidFill>
                  <a:schemeClr val="tx1"/>
                </a:solidFill>
              </a:rPr>
              <a:t>What to do:</a:t>
            </a:r>
          </a:p>
          <a:p>
            <a:pPr lvl="1"/>
            <a:r>
              <a:rPr lang="en-US" sz="3000" dirty="0">
                <a:solidFill>
                  <a:schemeClr val="tx1"/>
                </a:solidFill>
              </a:rPr>
              <a:t>Discuss with provider</a:t>
            </a:r>
          </a:p>
          <a:p>
            <a:pPr lvl="1"/>
            <a:r>
              <a:rPr lang="en-US" sz="3000" dirty="0">
                <a:solidFill>
                  <a:schemeClr val="tx1"/>
                </a:solidFill>
              </a:rPr>
              <a:t>Call health plan customer service</a:t>
            </a:r>
          </a:p>
          <a:p>
            <a:pPr lvl="1"/>
            <a:r>
              <a:rPr lang="en-US" sz="3000" dirty="0">
                <a:solidFill>
                  <a:schemeClr val="tx1"/>
                </a:solidFill>
              </a:rPr>
              <a:t>File an appeal</a:t>
            </a:r>
          </a:p>
          <a:p>
            <a:pPr lvl="1"/>
            <a:r>
              <a:rPr lang="en-US" sz="3000" dirty="0">
                <a:solidFill>
                  <a:schemeClr val="tx1"/>
                </a:solidFill>
              </a:rPr>
              <a:t>Contact government agency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
        <p:nvSpPr>
          <p:cNvPr id="6" name="Text Placeholder 2">
            <a:extLst>
              <a:ext uri="{FF2B5EF4-FFF2-40B4-BE49-F238E27FC236}">
                <a16:creationId xmlns:a16="http://schemas.microsoft.com/office/drawing/2014/main" xmlns="" id="{72635D77-677D-4684-AB69-5610FC857F7C}"/>
              </a:ext>
            </a:extLst>
          </p:cNvPr>
          <p:cNvSpPr>
            <a:spLocks noGrp="1"/>
          </p:cNvSpPr>
          <p:nvPr>
            <p:ph type="title"/>
          </p:nvPr>
        </p:nvSpPr>
        <p:spPr>
          <a:xfrm>
            <a:off x="305469" y="2420154"/>
            <a:ext cx="2947482" cy="1424325"/>
          </a:xfrm>
        </p:spPr>
        <p:txBody>
          <a:bodyPr>
            <a:normAutofit/>
          </a:bodyPr>
          <a:lstStyle/>
          <a:p>
            <a:r>
              <a:rPr lang="en-US" sz="3200" dirty="0">
                <a:solidFill>
                  <a:schemeClr val="bg1"/>
                </a:solidFill>
              </a:rPr>
              <a:t>Fact sheet 07: </a:t>
            </a:r>
            <a:r>
              <a:rPr lang="en-US" sz="3200" i="1" dirty="0">
                <a:solidFill>
                  <a:schemeClr val="bg1"/>
                </a:solidFill>
              </a:rPr>
              <a:t>Health Insurance </a:t>
            </a:r>
            <a:endParaRPr lang="en-US" sz="3200" dirty="0"/>
          </a:p>
        </p:txBody>
      </p:sp>
      <p:pic>
        <p:nvPicPr>
          <p:cNvPr id="7" name="Picture 6">
            <a:extLst>
              <a:ext uri="{FF2B5EF4-FFF2-40B4-BE49-F238E27FC236}">
                <a16:creationId xmlns:a16="http://schemas.microsoft.com/office/drawing/2014/main" xmlns="" id="{8E2C3E97-25C1-4D2D-BAB8-FCA3ACE7E461}"/>
              </a:ext>
            </a:extLst>
          </p:cNvPr>
          <p:cNvPicPr>
            <a:picLocks noChangeAspect="1"/>
          </p:cNvPicPr>
          <p:nvPr/>
        </p:nvPicPr>
        <p:blipFill>
          <a:blip r:embed="rId3"/>
          <a:stretch>
            <a:fillRect/>
          </a:stretch>
        </p:blipFill>
        <p:spPr>
          <a:xfrm>
            <a:off x="395904" y="1123837"/>
            <a:ext cx="1262074" cy="1296317"/>
          </a:xfrm>
          <a:prstGeom prst="rect">
            <a:avLst/>
          </a:prstGeom>
        </p:spPr>
      </p:pic>
      <p:sp>
        <p:nvSpPr>
          <p:cNvPr id="8" name="TextBox 7"/>
          <p:cNvSpPr txBox="1"/>
          <p:nvPr/>
        </p:nvSpPr>
        <p:spPr>
          <a:xfrm>
            <a:off x="128640" y="6200358"/>
            <a:ext cx="3196040" cy="338554"/>
          </a:xfrm>
          <a:prstGeom prst="rect">
            <a:avLst/>
          </a:prstGeom>
          <a:noFill/>
        </p:spPr>
        <p:txBody>
          <a:bodyPr wrap="square" rtlCol="0">
            <a:spAutoFit/>
          </a:bodyPr>
          <a:lstStyle/>
          <a:p>
            <a:pPr algn="ctr"/>
            <a:r>
              <a:rPr lang="en-US" sz="1600" dirty="0" smtClean="0">
                <a:solidFill>
                  <a:prstClr val="black"/>
                </a:solidFill>
                <a:latin typeface="Calibri" charset="0"/>
                <a:ea typeface="Calibri" charset="0"/>
                <a:cs typeface="Calibri" charset="0"/>
                <a:hlinkClick r:id="rId4"/>
              </a:rPr>
              <a:t>www.caregiving.org/circleofcare</a:t>
            </a:r>
            <a:endParaRPr lang="en-US" sz="1600" dirty="0" smtClean="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1497488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Fact sheet 10: </a:t>
            </a:r>
            <a:r>
              <a:rPr lang="en-US" i="1" dirty="0"/>
              <a:t>Planning for the Future</a:t>
            </a:r>
          </a:p>
        </p:txBody>
      </p:sp>
      <p:sp>
        <p:nvSpPr>
          <p:cNvPr id="3" name="Content Placeholder 2"/>
          <p:cNvSpPr>
            <a:spLocks noGrp="1"/>
          </p:cNvSpPr>
          <p:nvPr>
            <p:ph idx="1"/>
          </p:nvPr>
        </p:nvSpPr>
        <p:spPr>
          <a:xfrm>
            <a:off x="3758908" y="861033"/>
            <a:ext cx="7466139" cy="4967011"/>
          </a:xfrm>
        </p:spPr>
        <p:txBody>
          <a:bodyPr>
            <a:noAutofit/>
          </a:bodyPr>
          <a:lstStyle/>
          <a:p>
            <a:r>
              <a:rPr lang="en-US" sz="2800" dirty="0">
                <a:solidFill>
                  <a:schemeClr val="tx1"/>
                </a:solidFill>
              </a:rPr>
              <a:t>What is future planning? </a:t>
            </a:r>
          </a:p>
          <a:p>
            <a:r>
              <a:rPr lang="en-US" sz="2800" dirty="0">
                <a:solidFill>
                  <a:schemeClr val="tx1"/>
                </a:solidFill>
              </a:rPr>
              <a:t>Components</a:t>
            </a:r>
          </a:p>
          <a:p>
            <a:pPr lvl="1"/>
            <a:r>
              <a:rPr lang="en-US" sz="2800" dirty="0">
                <a:solidFill>
                  <a:schemeClr val="tx1"/>
                </a:solidFill>
              </a:rPr>
              <a:t>Benefits and financial planning</a:t>
            </a:r>
          </a:p>
          <a:p>
            <a:pPr lvl="1"/>
            <a:r>
              <a:rPr lang="en-US" sz="2800" dirty="0">
                <a:solidFill>
                  <a:schemeClr val="tx1"/>
                </a:solidFill>
              </a:rPr>
              <a:t>Residential planning</a:t>
            </a:r>
          </a:p>
          <a:p>
            <a:pPr lvl="1"/>
            <a:r>
              <a:rPr lang="en-US" sz="2800" dirty="0">
                <a:solidFill>
                  <a:schemeClr val="tx1"/>
                </a:solidFill>
              </a:rPr>
              <a:t>Support networks</a:t>
            </a:r>
          </a:p>
          <a:p>
            <a:r>
              <a:rPr lang="en-US" sz="2800" dirty="0">
                <a:solidFill>
                  <a:schemeClr val="tx1"/>
                </a:solidFill>
              </a:rPr>
              <a:t>Taking the first step</a:t>
            </a:r>
          </a:p>
          <a:p>
            <a:pPr lvl="1"/>
            <a:r>
              <a:rPr lang="en-US" sz="2800" dirty="0">
                <a:solidFill>
                  <a:schemeClr val="tx1"/>
                </a:solidFill>
              </a:rPr>
              <a:t>Emotional barriers</a:t>
            </a:r>
          </a:p>
          <a:p>
            <a:pPr lvl="1"/>
            <a:r>
              <a:rPr lang="en-US" sz="2800" dirty="0">
                <a:solidFill>
                  <a:schemeClr val="tx1"/>
                </a:solidFill>
              </a:rPr>
              <a:t>Service system barriers</a:t>
            </a:r>
          </a:p>
          <a:p>
            <a:pPr lvl="1"/>
            <a:r>
              <a:rPr lang="en-US" sz="2800" dirty="0">
                <a:solidFill>
                  <a:schemeClr val="tx1"/>
                </a:solidFill>
              </a:rPr>
              <a:t>Complexity of legal/financial planning</a:t>
            </a:r>
            <a:r>
              <a:rPr lang="en-US" sz="600" dirty="0">
                <a:solidFill>
                  <a:schemeClr val="tx1"/>
                </a:solidFill>
              </a:rPr>
              <a:t/>
            </a:r>
            <a:br>
              <a:rPr lang="en-US" sz="600" dirty="0">
                <a:solidFill>
                  <a:schemeClr val="tx1"/>
                </a:solidFill>
              </a:rPr>
            </a:br>
            <a:endParaRPr lang="en-US" sz="1200"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5" name="Picture 4">
            <a:extLst>
              <a:ext uri="{FF2B5EF4-FFF2-40B4-BE49-F238E27FC236}">
                <a16:creationId xmlns:a16="http://schemas.microsoft.com/office/drawing/2014/main" xmlns="" id="{DB09C027-F28F-492F-BD41-AEB484B201CB}"/>
              </a:ext>
            </a:extLst>
          </p:cNvPr>
          <p:cNvPicPr>
            <a:picLocks noChangeAspect="1"/>
          </p:cNvPicPr>
          <p:nvPr/>
        </p:nvPicPr>
        <p:blipFill>
          <a:blip r:embed="rId3"/>
          <a:stretch>
            <a:fillRect/>
          </a:stretch>
        </p:blipFill>
        <p:spPr>
          <a:xfrm>
            <a:off x="389419" y="1123837"/>
            <a:ext cx="1238414" cy="1312423"/>
          </a:xfrm>
          <a:prstGeom prst="rect">
            <a:avLst/>
          </a:prstGeom>
        </p:spPr>
      </p:pic>
      <p:pic>
        <p:nvPicPr>
          <p:cNvPr id="6" name="Picture 5">
            <a:extLst>
              <a:ext uri="{FF2B5EF4-FFF2-40B4-BE49-F238E27FC236}">
                <a16:creationId xmlns:a16="http://schemas.microsoft.com/office/drawing/2014/main" xmlns="" id="{88ED599D-A474-4E75-8490-050474DD4365}"/>
              </a:ext>
            </a:extLst>
          </p:cNvPr>
          <p:cNvPicPr>
            <a:picLocks noChangeAspect="1"/>
          </p:cNvPicPr>
          <p:nvPr/>
        </p:nvPicPr>
        <p:blipFill>
          <a:blip r:embed="rId4"/>
          <a:stretch>
            <a:fillRect/>
          </a:stretch>
        </p:blipFill>
        <p:spPr>
          <a:xfrm>
            <a:off x="8967659" y="2612005"/>
            <a:ext cx="2743438" cy="2054530"/>
          </a:xfrm>
          <a:prstGeom prst="rect">
            <a:avLst/>
          </a:prstGeom>
        </p:spPr>
      </p:pic>
    </p:spTree>
    <p:extLst>
      <p:ext uri="{BB962C8B-B14F-4D97-AF65-F5344CB8AC3E}">
        <p14:creationId xmlns:p14="http://schemas.microsoft.com/office/powerpoint/2010/main" val="388086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 </a:t>
            </a:r>
            <a:r>
              <a:rPr lang="en-US" i="1" dirty="0"/>
              <a:t>Dealing with the Criminal Justice System</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graphicFrame>
        <p:nvGraphicFramePr>
          <p:cNvPr id="5" name="Table 4">
            <a:extLst>
              <a:ext uri="{FF2B5EF4-FFF2-40B4-BE49-F238E27FC236}">
                <a16:creationId xmlns:a16="http://schemas.microsoft.com/office/drawing/2014/main" xmlns="" id="{4E30A357-328D-460C-AA16-708631BC6BDC}"/>
              </a:ext>
            </a:extLst>
          </p:cNvPr>
          <p:cNvGraphicFramePr>
            <a:graphicFrameLocks noGrp="1"/>
          </p:cNvGraphicFramePr>
          <p:nvPr>
            <p:extLst>
              <p:ext uri="{D42A27DB-BD31-4B8C-83A1-F6EECF244321}">
                <p14:modId xmlns:p14="http://schemas.microsoft.com/office/powerpoint/2010/main" val="1414889268"/>
              </p:ext>
            </p:extLst>
          </p:nvPr>
        </p:nvGraphicFramePr>
        <p:xfrm>
          <a:off x="3667649" y="2098548"/>
          <a:ext cx="7838832" cy="2651760"/>
        </p:xfrm>
        <a:graphic>
          <a:graphicData uri="http://schemas.openxmlformats.org/drawingml/2006/table">
            <a:tbl>
              <a:tblPr firstRow="1" bandRow="1">
                <a:tableStyleId>{5C22544A-7EE6-4342-B048-85BDC9FD1C3A}</a:tableStyleId>
              </a:tblPr>
              <a:tblGrid>
                <a:gridCol w="5104563">
                  <a:extLst>
                    <a:ext uri="{9D8B030D-6E8A-4147-A177-3AD203B41FA5}">
                      <a16:colId xmlns:a16="http://schemas.microsoft.com/office/drawing/2014/main" xmlns="" val="2129326161"/>
                    </a:ext>
                  </a:extLst>
                </a:gridCol>
                <a:gridCol w="1286189">
                  <a:extLst>
                    <a:ext uri="{9D8B030D-6E8A-4147-A177-3AD203B41FA5}">
                      <a16:colId xmlns:a16="http://schemas.microsoft.com/office/drawing/2014/main" xmlns="" val="2256273845"/>
                    </a:ext>
                  </a:extLst>
                </a:gridCol>
                <a:gridCol w="1448080">
                  <a:extLst>
                    <a:ext uri="{9D8B030D-6E8A-4147-A177-3AD203B41FA5}">
                      <a16:colId xmlns:a16="http://schemas.microsoft.com/office/drawing/2014/main" xmlns="" val="1075718655"/>
                    </a:ext>
                  </a:extLst>
                </a:gridCol>
              </a:tblGrid>
              <a:tr h="370840">
                <a:tc gridSpan="3">
                  <a:txBody>
                    <a:bodyPr/>
                    <a:lstStyle/>
                    <a:p>
                      <a:pPr algn="ctr"/>
                      <a:r>
                        <a:rPr lang="en-US" sz="2400" dirty="0"/>
                        <a:t>Arrest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4283815302"/>
                  </a:ext>
                </a:extLst>
              </a:tr>
              <a:tr h="370840">
                <a:tc>
                  <a:txBody>
                    <a:bodyPr/>
                    <a:lstStyle/>
                    <a:p>
                      <a:r>
                        <a:rPr lang="en-US" sz="2400" dirty="0"/>
                        <a:t>Recipient had been arrested</a:t>
                      </a:r>
                    </a:p>
                  </a:txBody>
                  <a:tcPr/>
                </a:tc>
                <a:tc>
                  <a:txBody>
                    <a:bodyPr/>
                    <a:lstStyle/>
                    <a:p>
                      <a:r>
                        <a:rPr lang="en-US" dirty="0"/>
                        <a:t>32%</a:t>
                      </a:r>
                    </a:p>
                  </a:txBody>
                  <a:tcPr/>
                </a:tc>
                <a:tc>
                  <a:txBody>
                    <a:bodyPr/>
                    <a:lstStyle/>
                    <a:p>
                      <a:endParaRPr lang="en-US"/>
                    </a:p>
                  </a:txBody>
                  <a:tcPr/>
                </a:tc>
                <a:extLst>
                  <a:ext uri="{0D108BD9-81ED-4DB2-BD59-A6C34878D82A}">
                    <a16:rowId xmlns:a16="http://schemas.microsoft.com/office/drawing/2014/main" xmlns="" val="160012032"/>
                  </a:ext>
                </a:extLst>
              </a:tr>
              <a:tr h="370840">
                <a:tc>
                  <a:txBody>
                    <a:bodyPr/>
                    <a:lstStyle/>
                    <a:p>
                      <a:r>
                        <a:rPr lang="en-US" sz="2400" dirty="0"/>
                        <a:t>Arrest x substance use disorders</a:t>
                      </a:r>
                    </a:p>
                  </a:txBody>
                  <a:tcPr/>
                </a:tc>
                <a:tc>
                  <a:txBody>
                    <a:bodyPr/>
                    <a:lstStyle/>
                    <a:p>
                      <a:r>
                        <a:rPr lang="en-US" dirty="0"/>
                        <a:t>59% SUD</a:t>
                      </a:r>
                    </a:p>
                  </a:txBody>
                  <a:tcPr/>
                </a:tc>
                <a:tc>
                  <a:txBody>
                    <a:bodyPr/>
                    <a:lstStyle/>
                    <a:p>
                      <a:r>
                        <a:rPr lang="en-US" dirty="0"/>
                        <a:t>20% No SUD</a:t>
                      </a:r>
                    </a:p>
                  </a:txBody>
                  <a:tcPr/>
                </a:tc>
                <a:extLst>
                  <a:ext uri="{0D108BD9-81ED-4DB2-BD59-A6C34878D82A}">
                    <a16:rowId xmlns:a16="http://schemas.microsoft.com/office/drawing/2014/main" xmlns="" val="600130925"/>
                  </a:ext>
                </a:extLst>
              </a:tr>
              <a:tr h="370840">
                <a:tc>
                  <a:txBody>
                    <a:bodyPr/>
                    <a:lstStyle/>
                    <a:p>
                      <a:r>
                        <a:rPr lang="en-US" sz="2400" dirty="0"/>
                        <a:t>Arrest x psychosis vs. depression/anxiety</a:t>
                      </a:r>
                    </a:p>
                  </a:txBody>
                  <a:tcPr/>
                </a:tc>
                <a:tc>
                  <a:txBody>
                    <a:bodyPr/>
                    <a:lstStyle/>
                    <a:p>
                      <a:r>
                        <a:rPr lang="en-US" dirty="0"/>
                        <a:t>43% psychosis</a:t>
                      </a:r>
                    </a:p>
                  </a:txBody>
                  <a:tcPr/>
                </a:tc>
                <a:tc>
                  <a:txBody>
                    <a:bodyPr/>
                    <a:lstStyle/>
                    <a:p>
                      <a:r>
                        <a:rPr lang="en-US" dirty="0"/>
                        <a:t>15%              no psychosis</a:t>
                      </a:r>
                    </a:p>
                  </a:txBody>
                  <a:tcPr/>
                </a:tc>
                <a:extLst>
                  <a:ext uri="{0D108BD9-81ED-4DB2-BD59-A6C34878D82A}">
                    <a16:rowId xmlns:a16="http://schemas.microsoft.com/office/drawing/2014/main" xmlns="" val="2408097067"/>
                  </a:ext>
                </a:extLst>
              </a:tr>
              <a:tr h="370840">
                <a:tc>
                  <a:txBody>
                    <a:bodyPr/>
                    <a:lstStyle/>
                    <a:p>
                      <a:r>
                        <a:rPr lang="en-US" sz="2400" dirty="0"/>
                        <a:t>Arrest x gender</a:t>
                      </a:r>
                    </a:p>
                  </a:txBody>
                  <a:tcPr/>
                </a:tc>
                <a:tc>
                  <a:txBody>
                    <a:bodyPr/>
                    <a:lstStyle/>
                    <a:p>
                      <a:r>
                        <a:rPr lang="en-US" dirty="0"/>
                        <a:t>45% male</a:t>
                      </a:r>
                    </a:p>
                  </a:txBody>
                  <a:tcPr/>
                </a:tc>
                <a:tc>
                  <a:txBody>
                    <a:bodyPr/>
                    <a:lstStyle/>
                    <a:p>
                      <a:r>
                        <a:rPr lang="en-US" dirty="0"/>
                        <a:t>19% female</a:t>
                      </a:r>
                    </a:p>
                  </a:txBody>
                  <a:tcPr/>
                </a:tc>
                <a:extLst>
                  <a:ext uri="{0D108BD9-81ED-4DB2-BD59-A6C34878D82A}">
                    <a16:rowId xmlns:a16="http://schemas.microsoft.com/office/drawing/2014/main" xmlns="" val="1062292900"/>
                  </a:ext>
                </a:extLst>
              </a:tr>
            </a:tbl>
          </a:graphicData>
        </a:graphic>
      </p:graphicFrame>
    </p:spTree>
    <p:extLst>
      <p:ext uri="{BB962C8B-B14F-4D97-AF65-F5344CB8AC3E}">
        <p14:creationId xmlns:p14="http://schemas.microsoft.com/office/powerpoint/2010/main" val="88372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40262" y="1084429"/>
            <a:ext cx="8025874" cy="4689141"/>
          </a:xfrm>
        </p:spPr>
        <p:txBody>
          <a:bodyPr>
            <a:normAutofit fontScale="92500" lnSpcReduction="10000"/>
          </a:bodyPr>
          <a:lstStyle/>
          <a:p>
            <a:endParaRPr lang="en-US" sz="800" dirty="0">
              <a:solidFill>
                <a:schemeClr val="tx1"/>
              </a:solidFill>
            </a:endParaRPr>
          </a:p>
          <a:p>
            <a:r>
              <a:rPr lang="en-US" sz="3000" dirty="0">
                <a:solidFill>
                  <a:schemeClr val="tx1"/>
                </a:solidFill>
              </a:rPr>
              <a:t>“The last year was a nightmare having my son hospitalized three times back to back mainly because he was not stable enough when released from the hospital.  </a:t>
            </a:r>
          </a:p>
          <a:p>
            <a:r>
              <a:rPr lang="en-US" sz="3000" dirty="0">
                <a:solidFill>
                  <a:schemeClr val="tx1"/>
                </a:solidFill>
              </a:rPr>
              <a:t>The finale was his being arrested for first degree burglary when in fact he was under the delusion that he was suppose to clean someone's house. Eventually, the charge was reduced, but am still dealing with the legal system.  </a:t>
            </a:r>
          </a:p>
          <a:p>
            <a:r>
              <a:rPr lang="en-US" sz="3000" dirty="0">
                <a:solidFill>
                  <a:schemeClr val="tx1"/>
                </a:solidFill>
              </a:rPr>
              <a:t>It would have been nice to have someone to turn to while all this was happening.”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
        <p:nvSpPr>
          <p:cNvPr id="6" name="Title 1"/>
          <p:cNvSpPr>
            <a:spLocks noGrp="1"/>
          </p:cNvSpPr>
          <p:nvPr>
            <p:ph type="title"/>
          </p:nvPr>
        </p:nvSpPr>
        <p:spPr>
          <a:xfrm>
            <a:off x="347237" y="2357132"/>
            <a:ext cx="2736760" cy="2143734"/>
          </a:xfrm>
        </p:spPr>
        <p:txBody>
          <a:bodyPr anchor="t">
            <a:noAutofit/>
          </a:bodyPr>
          <a:lstStyle/>
          <a:p>
            <a:r>
              <a:rPr lang="en-US" sz="3600" dirty="0">
                <a:solidFill>
                  <a:schemeClr val="bg1"/>
                </a:solidFill>
              </a:rPr>
              <a:t>Quote: </a:t>
            </a:r>
            <a:br>
              <a:rPr lang="en-US" sz="3600" dirty="0">
                <a:solidFill>
                  <a:schemeClr val="bg1"/>
                </a:solidFill>
              </a:rPr>
            </a:br>
            <a:r>
              <a:rPr lang="en-US" sz="3600" i="1" dirty="0">
                <a:solidFill>
                  <a:schemeClr val="bg1"/>
                </a:solidFill>
              </a:rPr>
              <a:t>Dealing with the criminal justice system</a:t>
            </a:r>
            <a:endParaRPr lang="en-US" sz="2400" i="1" dirty="0">
              <a:solidFill>
                <a:schemeClr val="bg1"/>
              </a:solidFill>
            </a:endParaRPr>
          </a:p>
        </p:txBody>
      </p:sp>
    </p:spTree>
    <p:extLst>
      <p:ext uri="{BB962C8B-B14F-4D97-AF65-F5344CB8AC3E}">
        <p14:creationId xmlns:p14="http://schemas.microsoft.com/office/powerpoint/2010/main" val="1235011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537672" y="795080"/>
            <a:ext cx="7315200" cy="5120640"/>
          </a:xfrm>
        </p:spPr>
        <p:txBody>
          <a:bodyPr>
            <a:normAutofit/>
          </a:bodyPr>
          <a:lstStyle/>
          <a:p>
            <a:r>
              <a:rPr lang="en-US" sz="2800" dirty="0">
                <a:solidFill>
                  <a:schemeClr val="tx1"/>
                </a:solidFill>
              </a:rPr>
              <a:t>Criminalization of mental illness</a:t>
            </a:r>
          </a:p>
          <a:p>
            <a:r>
              <a:rPr lang="en-US" sz="2800" dirty="0">
                <a:solidFill>
                  <a:schemeClr val="tx1"/>
                </a:solidFill>
              </a:rPr>
              <a:t>Criminal justice process:</a:t>
            </a:r>
          </a:p>
          <a:p>
            <a:pPr lvl="1"/>
            <a:r>
              <a:rPr lang="en-US" sz="2800" dirty="0">
                <a:solidFill>
                  <a:schemeClr val="tx1"/>
                </a:solidFill>
              </a:rPr>
              <a:t>Crisis</a:t>
            </a:r>
          </a:p>
          <a:p>
            <a:pPr lvl="1"/>
            <a:r>
              <a:rPr lang="en-US" sz="2800" dirty="0">
                <a:solidFill>
                  <a:schemeClr val="tx1"/>
                </a:solidFill>
              </a:rPr>
              <a:t>Arrest</a:t>
            </a:r>
          </a:p>
          <a:p>
            <a:pPr lvl="1"/>
            <a:r>
              <a:rPr lang="en-US" sz="2800" dirty="0">
                <a:solidFill>
                  <a:schemeClr val="tx1"/>
                </a:solidFill>
              </a:rPr>
              <a:t>Court</a:t>
            </a:r>
          </a:p>
          <a:p>
            <a:pPr lvl="1"/>
            <a:r>
              <a:rPr lang="en-US" sz="2800" dirty="0">
                <a:solidFill>
                  <a:schemeClr val="tx1"/>
                </a:solidFill>
              </a:rPr>
              <a:t>Incarceration</a:t>
            </a:r>
          </a:p>
          <a:p>
            <a:pPr lvl="1"/>
            <a:r>
              <a:rPr lang="en-US" sz="2800" dirty="0">
                <a:solidFill>
                  <a:schemeClr val="tx1"/>
                </a:solidFill>
              </a:rPr>
              <a:t>Release</a:t>
            </a:r>
          </a:p>
          <a:p>
            <a:r>
              <a:rPr lang="en-US" sz="2800" dirty="0">
                <a:solidFill>
                  <a:schemeClr val="tx1"/>
                </a:solidFill>
              </a:rPr>
              <a:t>Caregiver tips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
        <p:nvSpPr>
          <p:cNvPr id="6" name="Text Placeholder 2">
            <a:extLst>
              <a:ext uri="{FF2B5EF4-FFF2-40B4-BE49-F238E27FC236}">
                <a16:creationId xmlns:a16="http://schemas.microsoft.com/office/drawing/2014/main" xmlns="" id="{72635D77-677D-4684-AB69-5610FC857F7C}"/>
              </a:ext>
            </a:extLst>
          </p:cNvPr>
          <p:cNvSpPr>
            <a:spLocks noGrp="1"/>
          </p:cNvSpPr>
          <p:nvPr>
            <p:ph type="title"/>
          </p:nvPr>
        </p:nvSpPr>
        <p:spPr>
          <a:xfrm>
            <a:off x="305469" y="2420154"/>
            <a:ext cx="2947482" cy="1870492"/>
          </a:xfrm>
        </p:spPr>
        <p:txBody>
          <a:bodyPr>
            <a:normAutofit/>
          </a:bodyPr>
          <a:lstStyle/>
          <a:p>
            <a:r>
              <a:rPr lang="en-US" sz="3200" dirty="0">
                <a:solidFill>
                  <a:schemeClr val="bg1"/>
                </a:solidFill>
              </a:rPr>
              <a:t>Fact sheet 09: </a:t>
            </a:r>
            <a:r>
              <a:rPr lang="en-US" sz="3200" i="1" dirty="0">
                <a:solidFill>
                  <a:schemeClr val="bg1"/>
                </a:solidFill>
              </a:rPr>
              <a:t>Dealing with the Criminal Justice System</a:t>
            </a:r>
            <a:endParaRPr lang="en-US" sz="3200" dirty="0"/>
          </a:p>
        </p:txBody>
      </p:sp>
      <p:pic>
        <p:nvPicPr>
          <p:cNvPr id="5" name="Picture 4">
            <a:extLst>
              <a:ext uri="{FF2B5EF4-FFF2-40B4-BE49-F238E27FC236}">
                <a16:creationId xmlns:a16="http://schemas.microsoft.com/office/drawing/2014/main" xmlns="" id="{AD16D661-46A7-49D4-8D85-1AFDC3825123}"/>
              </a:ext>
            </a:extLst>
          </p:cNvPr>
          <p:cNvPicPr>
            <a:picLocks noChangeAspect="1"/>
          </p:cNvPicPr>
          <p:nvPr/>
        </p:nvPicPr>
        <p:blipFill>
          <a:blip r:embed="rId3"/>
          <a:stretch>
            <a:fillRect/>
          </a:stretch>
        </p:blipFill>
        <p:spPr>
          <a:xfrm>
            <a:off x="419953" y="1045764"/>
            <a:ext cx="1147590" cy="1152004"/>
          </a:xfrm>
          <a:prstGeom prst="rect">
            <a:avLst/>
          </a:prstGeom>
        </p:spPr>
      </p:pic>
      <p:pic>
        <p:nvPicPr>
          <p:cNvPr id="8" name="Picture 7">
            <a:extLst>
              <a:ext uri="{FF2B5EF4-FFF2-40B4-BE49-F238E27FC236}">
                <a16:creationId xmlns:a16="http://schemas.microsoft.com/office/drawing/2014/main" xmlns="" id="{411A6EDC-6BC0-4EB3-9B33-BFA7709182B7}"/>
              </a:ext>
            </a:extLst>
          </p:cNvPr>
          <p:cNvPicPr>
            <a:picLocks noChangeAspect="1"/>
          </p:cNvPicPr>
          <p:nvPr/>
        </p:nvPicPr>
        <p:blipFill>
          <a:blip r:embed="rId4"/>
          <a:stretch>
            <a:fillRect/>
          </a:stretch>
        </p:blipFill>
        <p:spPr>
          <a:xfrm>
            <a:off x="7809394" y="1969477"/>
            <a:ext cx="3746211" cy="4569435"/>
          </a:xfrm>
          <a:prstGeom prst="rect">
            <a:avLst/>
          </a:prstGeom>
        </p:spPr>
      </p:pic>
      <p:sp>
        <p:nvSpPr>
          <p:cNvPr id="7" name="TextBox 6"/>
          <p:cNvSpPr txBox="1"/>
          <p:nvPr/>
        </p:nvSpPr>
        <p:spPr>
          <a:xfrm>
            <a:off x="128640" y="6200358"/>
            <a:ext cx="3196040" cy="338554"/>
          </a:xfrm>
          <a:prstGeom prst="rect">
            <a:avLst/>
          </a:prstGeom>
          <a:noFill/>
        </p:spPr>
        <p:txBody>
          <a:bodyPr wrap="square" rtlCol="0">
            <a:spAutoFit/>
          </a:bodyPr>
          <a:lstStyle/>
          <a:p>
            <a:pPr algn="ctr"/>
            <a:r>
              <a:rPr lang="en-US" sz="1600" dirty="0" smtClean="0">
                <a:solidFill>
                  <a:prstClr val="black"/>
                </a:solidFill>
                <a:latin typeface="Calibri" charset="0"/>
                <a:ea typeface="Calibri" charset="0"/>
                <a:cs typeface="Calibri" charset="0"/>
                <a:hlinkClick r:id="rId5"/>
              </a:rPr>
              <a:t>www.caregiving.org/circleofcare</a:t>
            </a:r>
            <a:endParaRPr lang="en-US" sz="1600" dirty="0" smtClean="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233429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407C761-4596-4710-948F-1AF8A6A235A7}"/>
              </a:ext>
            </a:extLst>
          </p:cNvPr>
          <p:cNvSpPr>
            <a:spLocks noGrp="1"/>
          </p:cNvSpPr>
          <p:nvPr>
            <p:ph type="title"/>
          </p:nvPr>
        </p:nvSpPr>
        <p:spPr/>
        <p:txBody>
          <a:bodyPr/>
          <a:lstStyle/>
          <a:p>
            <a:r>
              <a:rPr lang="en-US" dirty="0">
                <a:solidFill>
                  <a:schemeClr val="bg1"/>
                </a:solidFill>
              </a:rPr>
              <a:t>Challenge: </a:t>
            </a:r>
            <a:r>
              <a:rPr lang="en-US" i="1" dirty="0">
                <a:solidFill>
                  <a:schemeClr val="bg1"/>
                </a:solidFill>
              </a:rPr>
              <a:t>Caregiver Self-care</a:t>
            </a:r>
            <a:endParaRPr lang="en-US" dirty="0"/>
          </a:p>
        </p:txBody>
      </p:sp>
      <p:sp>
        <p:nvSpPr>
          <p:cNvPr id="6" name="Content Placeholder 5">
            <a:extLst>
              <a:ext uri="{FF2B5EF4-FFF2-40B4-BE49-F238E27FC236}">
                <a16:creationId xmlns:a16="http://schemas.microsoft.com/office/drawing/2014/main" xmlns="" id="{90C7E571-F890-49E4-8B7A-60E69D951E97}"/>
              </a:ext>
            </a:extLst>
          </p:cNvPr>
          <p:cNvSpPr>
            <a:spLocks noGrp="1"/>
          </p:cNvSpPr>
          <p:nvPr>
            <p:ph idx="1"/>
          </p:nvPr>
        </p:nvSpPr>
        <p:spPr>
          <a:xfrm>
            <a:off x="3503555" y="773723"/>
            <a:ext cx="8435526" cy="2301074"/>
          </a:xfrm>
        </p:spPr>
        <p:txBody>
          <a:bodyPr>
            <a:normAutofit/>
          </a:bodyPr>
          <a:lstStyle/>
          <a:p>
            <a:pPr marL="502920" lvl="1" indent="0">
              <a:buNone/>
            </a:pPr>
            <a:r>
              <a:rPr lang="en-US" sz="2400" dirty="0">
                <a:solidFill>
                  <a:schemeClr val="tx1"/>
                </a:solidFill>
              </a:rPr>
              <a:t>How emotionally stressful was caring for your relative? </a:t>
            </a:r>
          </a:p>
          <a:p>
            <a:pPr marL="0" indent="0">
              <a:buNone/>
            </a:pPr>
            <a:endParaRPr lang="en-US" dirty="0">
              <a:solidFill>
                <a:schemeClr val="tx1"/>
              </a:solidFill>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pic>
        <p:nvPicPr>
          <p:cNvPr id="8" name="Picture 7">
            <a:extLst>
              <a:ext uri="{FF2B5EF4-FFF2-40B4-BE49-F238E27FC236}">
                <a16:creationId xmlns:a16="http://schemas.microsoft.com/office/drawing/2014/main" xmlns="" id="{6FEF81AF-5E99-44A1-BC91-DF8AFA0A5766}"/>
              </a:ext>
            </a:extLst>
          </p:cNvPr>
          <p:cNvPicPr/>
          <p:nvPr/>
        </p:nvPicPr>
        <p:blipFill rotWithShape="1">
          <a:blip r:embed="rId3"/>
          <a:srcRect l="29944" t="31909" r="30001" b="54416"/>
          <a:stretch/>
        </p:blipFill>
        <p:spPr bwMode="auto">
          <a:xfrm>
            <a:off x="4084397" y="1416029"/>
            <a:ext cx="7315201" cy="1558283"/>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xmlns="" id="{08D88A4B-2DC5-4C85-8C41-EB629BE34FBA}"/>
              </a:ext>
            </a:extLst>
          </p:cNvPr>
          <p:cNvPicPr>
            <a:picLocks noChangeAspect="1"/>
          </p:cNvPicPr>
          <p:nvPr/>
        </p:nvPicPr>
        <p:blipFill rotWithShape="1">
          <a:blip r:embed="rId4"/>
          <a:srcRect b="-8897"/>
          <a:stretch/>
        </p:blipFill>
        <p:spPr>
          <a:xfrm>
            <a:off x="3503555" y="3429000"/>
            <a:ext cx="8182755" cy="2655277"/>
          </a:xfrm>
          <a:prstGeom prst="rect">
            <a:avLst/>
          </a:prstGeom>
        </p:spPr>
      </p:pic>
    </p:spTree>
    <p:extLst>
      <p:ext uri="{BB962C8B-B14F-4D97-AF65-F5344CB8AC3E}">
        <p14:creationId xmlns:p14="http://schemas.microsoft.com/office/powerpoint/2010/main" val="324911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Sponsors</a:t>
            </a:r>
          </a:p>
        </p:txBody>
      </p:sp>
      <p:sp>
        <p:nvSpPr>
          <p:cNvPr id="3" name="Content Placeholder 2"/>
          <p:cNvSpPr>
            <a:spLocks noGrp="1"/>
          </p:cNvSpPr>
          <p:nvPr>
            <p:ph idx="1"/>
          </p:nvPr>
        </p:nvSpPr>
        <p:spPr>
          <a:xfrm>
            <a:off x="3709115" y="1017432"/>
            <a:ext cx="7357099" cy="4971244"/>
          </a:xfrm>
        </p:spPr>
        <p:txBody>
          <a:bodyPr>
            <a:normAutofit fontScale="92500" lnSpcReduction="10000"/>
          </a:bodyPr>
          <a:lstStyle/>
          <a:p>
            <a:pPr lvl="0">
              <a:spcAft>
                <a:spcPts val="600"/>
              </a:spcAft>
            </a:pPr>
            <a:endParaRPr lang="en-US" sz="3600" dirty="0">
              <a:solidFill>
                <a:schemeClr val="tx1"/>
              </a:solidFill>
              <a:latin typeface="Calibri" charset="0"/>
              <a:ea typeface="Calibri" charset="0"/>
              <a:cs typeface="Calibri" charset="0"/>
            </a:endParaRPr>
          </a:p>
          <a:p>
            <a:pPr marL="0" lvl="0" indent="0">
              <a:spcAft>
                <a:spcPts val="600"/>
              </a:spcAft>
              <a:buNone/>
            </a:pPr>
            <a:r>
              <a:rPr lang="en-US" sz="3000" dirty="0">
                <a:solidFill>
                  <a:schemeClr val="tx1"/>
                </a:solidFill>
                <a:latin typeface="Calibri" charset="0"/>
                <a:ea typeface="Calibri" charset="0"/>
                <a:cs typeface="Calibri" charset="0"/>
              </a:rPr>
              <a:t>This </a:t>
            </a:r>
            <a:r>
              <a:rPr lang="en-US" sz="3000" dirty="0" smtClean="0">
                <a:solidFill>
                  <a:schemeClr val="tx1"/>
                </a:solidFill>
                <a:latin typeface="Calibri" charset="0"/>
                <a:ea typeface="Calibri" charset="0"/>
                <a:cs typeface="Calibri" charset="0"/>
              </a:rPr>
              <a:t>research study, </a:t>
            </a:r>
            <a:r>
              <a:rPr lang="en-US" sz="3000" i="1" dirty="0" smtClean="0">
                <a:solidFill>
                  <a:schemeClr val="tx1"/>
                </a:solidFill>
                <a:latin typeface="Calibri" charset="0"/>
                <a:ea typeface="Calibri" charset="0"/>
                <a:cs typeface="Calibri" charset="0"/>
              </a:rPr>
              <a:t>On Pins and Needles</a:t>
            </a:r>
            <a:r>
              <a:rPr lang="en-US" sz="3000" dirty="0" smtClean="0">
                <a:solidFill>
                  <a:schemeClr val="tx1"/>
                </a:solidFill>
                <a:latin typeface="Calibri" charset="0"/>
                <a:ea typeface="Calibri" charset="0"/>
                <a:cs typeface="Calibri" charset="0"/>
              </a:rPr>
              <a:t>, </a:t>
            </a:r>
            <a:r>
              <a:rPr lang="en-US" sz="3000" dirty="0">
                <a:solidFill>
                  <a:schemeClr val="tx1"/>
                </a:solidFill>
                <a:latin typeface="Calibri" charset="0"/>
                <a:ea typeface="Calibri" charset="0"/>
                <a:cs typeface="Calibri" charset="0"/>
              </a:rPr>
              <a:t>was made possible through grant funding from:  </a:t>
            </a:r>
          </a:p>
          <a:p>
            <a:pPr lvl="0">
              <a:spcAft>
                <a:spcPts val="600"/>
              </a:spcAft>
            </a:pPr>
            <a:r>
              <a:rPr lang="en-US" sz="3000" dirty="0">
                <a:solidFill>
                  <a:schemeClr val="tx1"/>
                </a:solidFill>
                <a:latin typeface="Calibri" charset="0"/>
                <a:ea typeface="Calibri" charset="0"/>
                <a:cs typeface="Calibri" charset="0"/>
              </a:rPr>
              <a:t>Allergan </a:t>
            </a:r>
          </a:p>
          <a:p>
            <a:pPr lvl="0">
              <a:spcAft>
                <a:spcPts val="600"/>
              </a:spcAft>
            </a:pPr>
            <a:r>
              <a:rPr lang="en-US" sz="3000" dirty="0">
                <a:solidFill>
                  <a:schemeClr val="tx1"/>
                </a:solidFill>
                <a:latin typeface="Calibri" charset="0"/>
                <a:ea typeface="Calibri" charset="0"/>
                <a:cs typeface="Calibri" charset="0"/>
              </a:rPr>
              <a:t>Eli Lilly </a:t>
            </a:r>
          </a:p>
          <a:p>
            <a:pPr lvl="0"/>
            <a:r>
              <a:rPr lang="en-US" sz="3000" dirty="0">
                <a:solidFill>
                  <a:schemeClr val="tx1"/>
                </a:solidFill>
                <a:latin typeface="Calibri" charset="0"/>
                <a:ea typeface="Calibri" charset="0"/>
                <a:cs typeface="Calibri" charset="0"/>
              </a:rPr>
              <a:t>Janssen Scientific Affairs, LLC</a:t>
            </a:r>
          </a:p>
          <a:p>
            <a:pPr lvl="0">
              <a:spcAft>
                <a:spcPts val="600"/>
              </a:spcAft>
            </a:pPr>
            <a:r>
              <a:rPr lang="en-US" sz="3000" dirty="0">
                <a:solidFill>
                  <a:schemeClr val="tx1"/>
                </a:solidFill>
                <a:latin typeface="Calibri" charset="0"/>
                <a:ea typeface="Calibri" charset="0"/>
                <a:cs typeface="Calibri" charset="0"/>
              </a:rPr>
              <a:t>Novartis Pharmaceuticals </a:t>
            </a:r>
            <a:r>
              <a:rPr lang="en-US" sz="3000" dirty="0" smtClean="0">
                <a:solidFill>
                  <a:schemeClr val="tx1"/>
                </a:solidFill>
                <a:latin typeface="Calibri" charset="0"/>
                <a:ea typeface="Calibri" charset="0"/>
                <a:cs typeface="Calibri" charset="0"/>
              </a:rPr>
              <a:t>Corporation</a:t>
            </a:r>
          </a:p>
          <a:p>
            <a:pPr marL="0" lvl="0" indent="0">
              <a:spcAft>
                <a:spcPts val="600"/>
              </a:spcAft>
              <a:buNone/>
            </a:pPr>
            <a:r>
              <a:rPr lang="en-US" sz="3000" dirty="0" smtClean="0">
                <a:solidFill>
                  <a:schemeClr val="tx1"/>
                </a:solidFill>
                <a:latin typeface="Calibri" charset="0"/>
                <a:ea typeface="Calibri" charset="0"/>
                <a:cs typeface="Calibri" charset="0"/>
              </a:rPr>
              <a:t>Support for the Circle of Care Guidebook was made possible through grant funding from </a:t>
            </a:r>
            <a:r>
              <a:rPr lang="en-US" sz="3000" dirty="0" err="1" smtClean="0">
                <a:solidFill>
                  <a:schemeClr val="tx1"/>
                </a:solidFill>
                <a:latin typeface="Calibri" charset="0"/>
                <a:ea typeface="Calibri" charset="0"/>
                <a:cs typeface="Calibri" charset="0"/>
              </a:rPr>
              <a:t>Alkermes</a:t>
            </a:r>
            <a:r>
              <a:rPr lang="en-US" sz="3000" dirty="0" smtClean="0">
                <a:solidFill>
                  <a:schemeClr val="tx1"/>
                </a:solidFill>
                <a:latin typeface="Calibri" charset="0"/>
                <a:ea typeface="Calibri" charset="0"/>
                <a:cs typeface="Calibri" charset="0"/>
              </a:rPr>
              <a:t>. </a:t>
            </a:r>
            <a:endParaRPr lang="en-US" sz="3600" dirty="0"/>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2207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29730" y="1216377"/>
            <a:ext cx="8025874" cy="4425243"/>
          </a:xfrm>
        </p:spPr>
        <p:txBody>
          <a:bodyPr>
            <a:normAutofit fontScale="70000" lnSpcReduction="20000"/>
          </a:bodyPr>
          <a:lstStyle/>
          <a:p>
            <a:endParaRPr lang="en-US" sz="800" dirty="0">
              <a:solidFill>
                <a:schemeClr val="tx1"/>
              </a:solidFill>
            </a:endParaRPr>
          </a:p>
          <a:p>
            <a:r>
              <a:rPr lang="en-US" sz="3600" dirty="0">
                <a:solidFill>
                  <a:schemeClr val="tx1"/>
                </a:solidFill>
              </a:rPr>
              <a:t>“My life has been turned upside down with the illnesses of our sons.   We have lost hours and hours of sleep, we have been under tremendous stress, we have spent countless hours trying to find help for the boys.  I have had to navigate my way through lots of financial issues and health insurance problems. There is little support for us in the community. It has been an education that I wish I did not have to experience.</a:t>
            </a:r>
            <a:endParaRPr lang="en-US" sz="900" dirty="0">
              <a:solidFill>
                <a:schemeClr val="tx1"/>
              </a:solidFill>
            </a:endParaRPr>
          </a:p>
          <a:p>
            <a:endParaRPr lang="en-US" sz="900" dirty="0">
              <a:solidFill>
                <a:schemeClr val="tx1"/>
              </a:solidFill>
            </a:endParaRPr>
          </a:p>
          <a:p>
            <a:r>
              <a:rPr lang="en-US" sz="3600" dirty="0">
                <a:solidFill>
                  <a:schemeClr val="tx1"/>
                </a:solidFill>
              </a:rPr>
              <a:t>“My physical health has declined dramatically in the last year, including several emergency room visits. All of my doctors have agreed that stress is the cause of my problems.  The chronic stress of caring for a mentally ill adult son is unbearable.”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sp>
        <p:nvSpPr>
          <p:cNvPr id="6" name="Title 1"/>
          <p:cNvSpPr>
            <a:spLocks noGrp="1"/>
          </p:cNvSpPr>
          <p:nvPr>
            <p:ph type="title"/>
          </p:nvPr>
        </p:nvSpPr>
        <p:spPr>
          <a:xfrm>
            <a:off x="347237" y="2357132"/>
            <a:ext cx="2736760" cy="2143734"/>
          </a:xfrm>
        </p:spPr>
        <p:txBody>
          <a:bodyPr anchor="t">
            <a:noAutofit/>
          </a:bodyPr>
          <a:lstStyle/>
          <a:p>
            <a:r>
              <a:rPr lang="en-US" sz="3600" dirty="0">
                <a:solidFill>
                  <a:schemeClr val="bg1"/>
                </a:solidFill>
              </a:rPr>
              <a:t>Quotes: </a:t>
            </a:r>
            <a:br>
              <a:rPr lang="en-US" sz="3600" dirty="0">
                <a:solidFill>
                  <a:schemeClr val="bg1"/>
                </a:solidFill>
              </a:rPr>
            </a:br>
            <a:r>
              <a:rPr lang="en-US" sz="3600" i="1" dirty="0">
                <a:solidFill>
                  <a:schemeClr val="bg1"/>
                </a:solidFill>
              </a:rPr>
              <a:t>Caregiver Strain</a:t>
            </a:r>
            <a:endParaRPr lang="en-US" sz="2400" i="1" dirty="0">
              <a:solidFill>
                <a:schemeClr val="bg1"/>
              </a:solidFill>
            </a:endParaRPr>
          </a:p>
        </p:txBody>
      </p:sp>
    </p:spTree>
    <p:extLst>
      <p:ext uri="{BB962C8B-B14F-4D97-AF65-F5344CB8AC3E}">
        <p14:creationId xmlns:p14="http://schemas.microsoft.com/office/powerpoint/2010/main" val="4226580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537672" y="795080"/>
            <a:ext cx="7315200" cy="5120640"/>
          </a:xfrm>
        </p:spPr>
        <p:txBody>
          <a:bodyPr>
            <a:normAutofit/>
          </a:bodyPr>
          <a:lstStyle/>
          <a:p>
            <a:r>
              <a:rPr lang="en-US" sz="2800" dirty="0">
                <a:solidFill>
                  <a:schemeClr val="tx1"/>
                </a:solidFill>
              </a:rPr>
              <a:t>Mental health caregiver stress</a:t>
            </a:r>
          </a:p>
          <a:p>
            <a:r>
              <a:rPr lang="en-US" sz="2800" dirty="0">
                <a:solidFill>
                  <a:schemeClr val="tx1"/>
                </a:solidFill>
              </a:rPr>
              <a:t>What you can do</a:t>
            </a:r>
          </a:p>
          <a:p>
            <a:pPr lvl="1"/>
            <a:r>
              <a:rPr lang="en-US" sz="2600" dirty="0">
                <a:solidFill>
                  <a:schemeClr val="tx1"/>
                </a:solidFill>
              </a:rPr>
              <a:t>Caregiver health self-assessment</a:t>
            </a:r>
          </a:p>
          <a:p>
            <a:pPr lvl="2"/>
            <a:r>
              <a:rPr lang="en-US" sz="2400" dirty="0">
                <a:solidFill>
                  <a:schemeClr val="tx1"/>
                </a:solidFill>
              </a:rPr>
              <a:t>Physical health</a:t>
            </a:r>
          </a:p>
          <a:p>
            <a:pPr lvl="2"/>
            <a:r>
              <a:rPr lang="en-US" sz="2400" dirty="0">
                <a:solidFill>
                  <a:schemeClr val="tx1"/>
                </a:solidFill>
              </a:rPr>
              <a:t>Spiritual health</a:t>
            </a:r>
          </a:p>
          <a:p>
            <a:pPr lvl="2"/>
            <a:r>
              <a:rPr lang="en-US" sz="2400" dirty="0">
                <a:solidFill>
                  <a:schemeClr val="tx1"/>
                </a:solidFill>
              </a:rPr>
              <a:t>Emotional health </a:t>
            </a:r>
          </a:p>
          <a:p>
            <a:pPr lvl="2"/>
            <a:r>
              <a:rPr lang="en-US" sz="2400" dirty="0">
                <a:solidFill>
                  <a:schemeClr val="tx1"/>
                </a:solidFill>
              </a:rPr>
              <a:t>Financial health </a:t>
            </a:r>
          </a:p>
          <a:p>
            <a:r>
              <a:rPr lang="en-US" sz="2800" dirty="0">
                <a:solidFill>
                  <a:schemeClr val="tx1"/>
                </a:solidFill>
              </a:rPr>
              <a:t>Resources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sp>
        <p:nvSpPr>
          <p:cNvPr id="6" name="Text Placeholder 2">
            <a:extLst>
              <a:ext uri="{FF2B5EF4-FFF2-40B4-BE49-F238E27FC236}">
                <a16:creationId xmlns:a16="http://schemas.microsoft.com/office/drawing/2014/main" xmlns="" id="{72635D77-677D-4684-AB69-5610FC857F7C}"/>
              </a:ext>
            </a:extLst>
          </p:cNvPr>
          <p:cNvSpPr>
            <a:spLocks noGrp="1"/>
          </p:cNvSpPr>
          <p:nvPr>
            <p:ph type="title"/>
          </p:nvPr>
        </p:nvSpPr>
        <p:spPr>
          <a:xfrm>
            <a:off x="305469" y="2420154"/>
            <a:ext cx="2947482" cy="1870492"/>
          </a:xfrm>
        </p:spPr>
        <p:txBody>
          <a:bodyPr>
            <a:normAutofit/>
          </a:bodyPr>
          <a:lstStyle/>
          <a:p>
            <a:r>
              <a:rPr lang="en-US" sz="3200" dirty="0">
                <a:solidFill>
                  <a:schemeClr val="bg1"/>
                </a:solidFill>
              </a:rPr>
              <a:t>Fact sheet 12: </a:t>
            </a:r>
            <a:r>
              <a:rPr lang="en-US" sz="3200" i="1" dirty="0">
                <a:solidFill>
                  <a:schemeClr val="bg1"/>
                </a:solidFill>
              </a:rPr>
              <a:t>Taking Care of Yourself</a:t>
            </a:r>
            <a:endParaRPr lang="en-US" sz="3200" dirty="0"/>
          </a:p>
        </p:txBody>
      </p:sp>
      <p:pic>
        <p:nvPicPr>
          <p:cNvPr id="2" name="Picture 1">
            <a:extLst>
              <a:ext uri="{FF2B5EF4-FFF2-40B4-BE49-F238E27FC236}">
                <a16:creationId xmlns:a16="http://schemas.microsoft.com/office/drawing/2014/main" xmlns="" id="{389FE1BE-4FA4-4077-B97A-C724C3290CEC}"/>
              </a:ext>
            </a:extLst>
          </p:cNvPr>
          <p:cNvPicPr>
            <a:picLocks noChangeAspect="1"/>
          </p:cNvPicPr>
          <p:nvPr/>
        </p:nvPicPr>
        <p:blipFill>
          <a:blip r:embed="rId3"/>
          <a:stretch>
            <a:fillRect/>
          </a:stretch>
        </p:blipFill>
        <p:spPr>
          <a:xfrm>
            <a:off x="8260107" y="3727938"/>
            <a:ext cx="2374028" cy="2334982"/>
          </a:xfrm>
          <a:prstGeom prst="rect">
            <a:avLst/>
          </a:prstGeom>
        </p:spPr>
      </p:pic>
      <p:pic>
        <p:nvPicPr>
          <p:cNvPr id="7" name="Picture 6">
            <a:extLst>
              <a:ext uri="{FF2B5EF4-FFF2-40B4-BE49-F238E27FC236}">
                <a16:creationId xmlns:a16="http://schemas.microsoft.com/office/drawing/2014/main" xmlns="" id="{22033794-B1E9-48FE-8A65-A00966D339AA}"/>
              </a:ext>
            </a:extLst>
          </p:cNvPr>
          <p:cNvPicPr>
            <a:picLocks noChangeAspect="1"/>
          </p:cNvPicPr>
          <p:nvPr/>
        </p:nvPicPr>
        <p:blipFill>
          <a:blip r:embed="rId4"/>
          <a:stretch>
            <a:fillRect/>
          </a:stretch>
        </p:blipFill>
        <p:spPr>
          <a:xfrm>
            <a:off x="411145" y="1029956"/>
            <a:ext cx="1492180" cy="1492180"/>
          </a:xfrm>
          <a:prstGeom prst="rect">
            <a:avLst/>
          </a:prstGeom>
        </p:spPr>
      </p:pic>
      <p:sp>
        <p:nvSpPr>
          <p:cNvPr id="8" name="TextBox 7"/>
          <p:cNvSpPr txBox="1"/>
          <p:nvPr/>
        </p:nvSpPr>
        <p:spPr>
          <a:xfrm>
            <a:off x="128640" y="6200358"/>
            <a:ext cx="3196040" cy="338554"/>
          </a:xfrm>
          <a:prstGeom prst="rect">
            <a:avLst/>
          </a:prstGeom>
          <a:noFill/>
        </p:spPr>
        <p:txBody>
          <a:bodyPr wrap="square" rtlCol="0">
            <a:spAutoFit/>
          </a:bodyPr>
          <a:lstStyle/>
          <a:p>
            <a:pPr algn="ctr"/>
            <a:r>
              <a:rPr lang="en-US" sz="1600" dirty="0" smtClean="0">
                <a:solidFill>
                  <a:prstClr val="black"/>
                </a:solidFill>
                <a:latin typeface="Calibri" charset="0"/>
                <a:ea typeface="Calibri" charset="0"/>
                <a:cs typeface="Calibri" charset="0"/>
                <a:hlinkClick r:id="rId5"/>
              </a:rPr>
              <a:t>www.caregiving.org/circleofcare</a:t>
            </a:r>
            <a:endParaRPr lang="en-US" sz="1600" dirty="0" smtClean="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1250099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37" y="2152867"/>
            <a:ext cx="2736760" cy="2654612"/>
          </a:xfrm>
        </p:spPr>
        <p:txBody>
          <a:bodyPr anchor="t">
            <a:noAutofit/>
          </a:bodyPr>
          <a:lstStyle/>
          <a:p>
            <a:r>
              <a:rPr lang="en-US" sz="3600" dirty="0">
                <a:solidFill>
                  <a:schemeClr val="bg1"/>
                </a:solidFill>
              </a:rPr>
              <a:t>What policy solutions would best help family caregivers? </a:t>
            </a:r>
            <a:endParaRPr lang="en-US" sz="2400" i="1" dirty="0">
              <a:solidFill>
                <a:schemeClr val="bg1"/>
              </a:solidFill>
            </a:endParaRPr>
          </a:p>
        </p:txBody>
      </p:sp>
      <p:sp>
        <p:nvSpPr>
          <p:cNvPr id="4" name="Rectangle 3"/>
          <p:cNvSpPr/>
          <p:nvPr/>
        </p:nvSpPr>
        <p:spPr>
          <a:xfrm>
            <a:off x="3428999" y="788015"/>
            <a:ext cx="7680959" cy="707886"/>
          </a:xfrm>
          <a:prstGeom prst="rect">
            <a:avLst/>
          </a:prstGeom>
        </p:spPr>
        <p:txBody>
          <a:bodyPr wrap="square">
            <a:spAutoFit/>
          </a:bodyPr>
          <a:lstStyle/>
          <a:p>
            <a:r>
              <a:rPr lang="en-US" sz="2000" b="1" dirty="0"/>
              <a:t>Figure 18: </a:t>
            </a:r>
            <a:r>
              <a:rPr lang="en-US" sz="2000" i="1" dirty="0"/>
              <a:t>Which of the following policies or programs would be most helpful to you as a caregiver?</a:t>
            </a:r>
            <a:endParaRPr lang="en-US" sz="20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54268"/>
            <a:ext cx="7680960" cy="3051810"/>
          </a:xfrm>
          <a:prstGeom prst="rect">
            <a:avLst/>
          </a:prstGeom>
          <a:noFill/>
          <a:ln>
            <a:noFill/>
          </a:ln>
        </p:spPr>
      </p:pic>
      <p:sp>
        <p:nvSpPr>
          <p:cNvPr id="3" name="Slide Number Placeholder 2"/>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3304204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xmlns="" id="{A566E947-FB18-4E34-92A1-7AE660349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xmlns="" id="{7E1FB687-F018-4798-90C8-38F1111E1A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6">
            <a:extLst>
              <a:ext uri="{FF2B5EF4-FFF2-40B4-BE49-F238E27FC236}">
                <a16:creationId xmlns:a16="http://schemas.microsoft.com/office/drawing/2014/main" xmlns="" id="{99BAA161-AE24-467D-9AE2-A99E23CD71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2" name="Content Placeholder 2">
            <a:extLst>
              <a:ext uri="{FF2B5EF4-FFF2-40B4-BE49-F238E27FC236}">
                <a16:creationId xmlns:a16="http://schemas.microsoft.com/office/drawing/2014/main" xmlns="" id="{7D5A8965-569D-42D8-BACF-38863C8CA56E}"/>
              </a:ext>
            </a:extLst>
          </p:cNvPr>
          <p:cNvGraphicFramePr>
            <a:graphicFrameLocks noGrp="1"/>
          </p:cNvGraphicFramePr>
          <p:nvPr>
            <p:ph idx="1"/>
            <p:extLst>
              <p:ext uri="{D42A27DB-BD31-4B8C-83A1-F6EECF244321}">
                <p14:modId xmlns:p14="http://schemas.microsoft.com/office/powerpoint/2010/main" val="1102505408"/>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641667" y="5257630"/>
            <a:ext cx="10908667" cy="1021405"/>
          </a:xfrm>
        </p:spPr>
        <p:txBody>
          <a:bodyPr>
            <a:normAutofit/>
          </a:bodyPr>
          <a:lstStyle/>
          <a:p>
            <a:pPr algn="ctr"/>
            <a:r>
              <a:rPr lang="en-US"/>
              <a:t>Public Policy Solutions</a:t>
            </a:r>
          </a:p>
        </p:txBody>
      </p:sp>
      <p:sp>
        <p:nvSpPr>
          <p:cNvPr id="2" name="Slide Number Placeholder 1"/>
          <p:cNvSpPr>
            <a:spLocks noGrp="1"/>
          </p:cNvSpPr>
          <p:nvPr>
            <p:ph type="sldNum" sz="quarter" idx="12"/>
          </p:nvPr>
        </p:nvSpPr>
        <p:spPr>
          <a:xfrm>
            <a:off x="11614447" y="6356350"/>
            <a:ext cx="550615" cy="365125"/>
          </a:xfrm>
        </p:spPr>
        <p:txBody>
          <a:bodyPr>
            <a:normAutofit/>
          </a:bodyPr>
          <a:lstStyle/>
          <a:p>
            <a:pPr>
              <a:spcAft>
                <a:spcPts val="600"/>
              </a:spcAft>
            </a:pPr>
            <a:fld id="{4FAB73BC-B049-4115-A692-8D63A059BFB8}" type="slidenum">
              <a:rPr lang="en-US" smtClean="0"/>
              <a:pPr>
                <a:spcAft>
                  <a:spcPts val="600"/>
                </a:spcAft>
              </a:pPr>
              <a:t>33</a:t>
            </a:fld>
            <a:endParaRPr lang="en-US"/>
          </a:p>
        </p:txBody>
      </p:sp>
    </p:spTree>
    <p:extLst>
      <p:ext uri="{BB962C8B-B14F-4D97-AF65-F5344CB8AC3E}">
        <p14:creationId xmlns:p14="http://schemas.microsoft.com/office/powerpoint/2010/main" val="368102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02" y="1102649"/>
            <a:ext cx="2109787" cy="4601183"/>
          </a:xfrm>
        </p:spPr>
        <p:txBody>
          <a:bodyPr/>
          <a:lstStyle/>
          <a:p>
            <a:r>
              <a:rPr lang="en-US" b="1" dirty="0"/>
              <a:t>Public Policy</a:t>
            </a:r>
            <a:br>
              <a:rPr lang="en-US" b="1" dirty="0"/>
            </a:br>
            <a:r>
              <a:rPr lang="en-US" b="1" dirty="0"/>
              <a:t>Solutions</a:t>
            </a:r>
            <a:endParaRPr lang="en-US" sz="2300" b="1" i="1" dirty="0"/>
          </a:p>
        </p:txBody>
      </p:sp>
      <p:sp>
        <p:nvSpPr>
          <p:cNvPr id="3" name="Content Placeholder 2"/>
          <p:cNvSpPr>
            <a:spLocks noGrp="1"/>
          </p:cNvSpPr>
          <p:nvPr>
            <p:ph idx="1"/>
          </p:nvPr>
        </p:nvSpPr>
        <p:spPr>
          <a:xfrm>
            <a:off x="3554568" y="772732"/>
            <a:ext cx="8637431" cy="5293218"/>
          </a:xfrm>
        </p:spPr>
        <p:txBody>
          <a:bodyPr>
            <a:noAutofit/>
          </a:bodyPr>
          <a:lstStyle/>
          <a:p>
            <a:pPr>
              <a:lnSpc>
                <a:spcPct val="100000"/>
              </a:lnSpc>
              <a:spcBef>
                <a:spcPts val="0"/>
              </a:spcBef>
              <a:spcAft>
                <a:spcPts val="600"/>
              </a:spcAft>
            </a:pPr>
            <a:r>
              <a:rPr lang="en-US" sz="2400" b="1" dirty="0">
                <a:solidFill>
                  <a:schemeClr val="tx1"/>
                </a:solidFill>
                <a:latin typeface="Calibri" charset="0"/>
                <a:ea typeface="Calibri" charset="0"/>
                <a:cs typeface="Calibri" charset="0"/>
              </a:rPr>
              <a:t>Assist with navigation</a:t>
            </a:r>
          </a:p>
          <a:p>
            <a:pPr lvl="1">
              <a:lnSpc>
                <a:spcPct val="100000"/>
              </a:lnSpc>
              <a:spcBef>
                <a:spcPts val="0"/>
              </a:spcBef>
              <a:spcAft>
                <a:spcPts val="600"/>
              </a:spcAft>
            </a:pPr>
            <a:r>
              <a:rPr lang="en-US" sz="2000" dirty="0">
                <a:solidFill>
                  <a:schemeClr val="tx1"/>
                </a:solidFill>
                <a:latin typeface="Calibri" charset="0"/>
                <a:ea typeface="Calibri" charset="0"/>
                <a:cs typeface="Calibri" charset="0"/>
              </a:rPr>
              <a:t>SAMHSA helpline &amp; treatment locator </a:t>
            </a:r>
          </a:p>
          <a:p>
            <a:pPr lvl="2">
              <a:lnSpc>
                <a:spcPct val="100000"/>
              </a:lnSpc>
              <a:spcBef>
                <a:spcPts val="0"/>
              </a:spcBef>
              <a:spcAft>
                <a:spcPts val="600"/>
              </a:spcAft>
            </a:pPr>
            <a:r>
              <a:rPr lang="en-US" sz="1850" dirty="0">
                <a:solidFill>
                  <a:schemeClr val="tx1"/>
                </a:solidFill>
                <a:latin typeface="Calibri" charset="0"/>
                <a:ea typeface="Calibri" charset="0"/>
                <a:cs typeface="Calibri" charset="0"/>
              </a:rPr>
              <a:t>21</a:t>
            </a:r>
            <a:r>
              <a:rPr lang="en-US" sz="1850" baseline="30000" dirty="0">
                <a:solidFill>
                  <a:schemeClr val="tx1"/>
                </a:solidFill>
                <a:latin typeface="Calibri" charset="0"/>
                <a:ea typeface="Calibri" charset="0"/>
                <a:cs typeface="Calibri" charset="0"/>
              </a:rPr>
              <a:t>st</a:t>
            </a:r>
            <a:r>
              <a:rPr lang="en-US" sz="1850" dirty="0">
                <a:solidFill>
                  <a:schemeClr val="tx1"/>
                </a:solidFill>
                <a:latin typeface="Calibri" charset="0"/>
                <a:ea typeface="Calibri" charset="0"/>
                <a:cs typeface="Calibri" charset="0"/>
              </a:rPr>
              <a:t> Century Cures Act</a:t>
            </a:r>
          </a:p>
          <a:p>
            <a:pPr lvl="1">
              <a:lnSpc>
                <a:spcPct val="100000"/>
              </a:lnSpc>
              <a:spcBef>
                <a:spcPts val="0"/>
              </a:spcBef>
              <a:spcAft>
                <a:spcPts val="600"/>
              </a:spcAft>
            </a:pPr>
            <a:r>
              <a:rPr lang="en-US" sz="2000" dirty="0">
                <a:solidFill>
                  <a:schemeClr val="tx1"/>
                </a:solidFill>
                <a:latin typeface="Calibri" charset="0"/>
                <a:ea typeface="Calibri" charset="0"/>
                <a:cs typeface="Calibri" charset="0"/>
              </a:rPr>
              <a:t>Boundary spanners: school, justice, housing…</a:t>
            </a:r>
            <a:endParaRPr lang="en-US" sz="1850" dirty="0">
              <a:solidFill>
                <a:schemeClr val="tx1"/>
              </a:solidFill>
              <a:latin typeface="Calibri" charset="0"/>
              <a:ea typeface="Calibri" charset="0"/>
              <a:cs typeface="Calibri" charset="0"/>
            </a:endParaRPr>
          </a:p>
          <a:p>
            <a:pPr lvl="1">
              <a:lnSpc>
                <a:spcPct val="100000"/>
              </a:lnSpc>
              <a:spcBef>
                <a:spcPts val="0"/>
              </a:spcBef>
              <a:spcAft>
                <a:spcPts val="600"/>
              </a:spcAft>
            </a:pPr>
            <a:r>
              <a:rPr lang="en-US" sz="2000" dirty="0">
                <a:solidFill>
                  <a:schemeClr val="tx1"/>
                </a:solidFill>
                <a:latin typeface="Calibri" charset="0"/>
                <a:ea typeface="Calibri" charset="0"/>
                <a:cs typeface="Calibri" charset="0"/>
              </a:rPr>
              <a:t>Nonprofit mental health helplines</a:t>
            </a:r>
          </a:p>
          <a:p>
            <a:pPr lvl="0">
              <a:lnSpc>
                <a:spcPct val="100000"/>
              </a:lnSpc>
              <a:spcBef>
                <a:spcPts val="0"/>
              </a:spcBef>
              <a:spcAft>
                <a:spcPts val="600"/>
              </a:spcAft>
            </a:pPr>
            <a:r>
              <a:rPr lang="en-US" sz="2400" b="1" dirty="0">
                <a:solidFill>
                  <a:schemeClr val="tx1"/>
                </a:solidFill>
                <a:latin typeface="Calibri" charset="0"/>
                <a:ea typeface="Calibri" charset="0"/>
                <a:cs typeface="Calibri" charset="0"/>
              </a:rPr>
              <a:t>Include caregivers in the care team</a:t>
            </a:r>
          </a:p>
          <a:p>
            <a:pPr lvl="1">
              <a:lnSpc>
                <a:spcPct val="100000"/>
              </a:lnSpc>
              <a:spcBef>
                <a:spcPts val="0"/>
              </a:spcBef>
              <a:spcAft>
                <a:spcPts val="600"/>
              </a:spcAft>
            </a:pPr>
            <a:r>
              <a:rPr lang="en-US" sz="2000" b="1" dirty="0">
                <a:solidFill>
                  <a:schemeClr val="tx1"/>
                </a:solidFill>
                <a:latin typeface="Calibri" charset="0"/>
                <a:ea typeface="Calibri" charset="0"/>
                <a:cs typeface="Calibri" charset="0"/>
              </a:rPr>
              <a:t>Health privacy education:</a:t>
            </a:r>
            <a:r>
              <a:rPr lang="en-US" sz="2000" dirty="0">
                <a:solidFill>
                  <a:schemeClr val="tx1"/>
                </a:solidFill>
                <a:latin typeface="Calibri" charset="0"/>
                <a:ea typeface="Calibri" charset="0"/>
                <a:cs typeface="Calibri" charset="0"/>
              </a:rPr>
              <a:t> providers, lawyers, care recipients, caregivers </a:t>
            </a:r>
          </a:p>
          <a:p>
            <a:pPr lvl="2">
              <a:lnSpc>
                <a:spcPct val="100000"/>
              </a:lnSpc>
              <a:spcBef>
                <a:spcPts val="0"/>
              </a:spcBef>
              <a:spcAft>
                <a:spcPts val="600"/>
              </a:spcAft>
            </a:pPr>
            <a:r>
              <a:rPr lang="en-US" sz="1850" dirty="0">
                <a:solidFill>
                  <a:schemeClr val="tx1"/>
                </a:solidFill>
                <a:latin typeface="Calibri" charset="0"/>
                <a:ea typeface="Calibri" charset="0"/>
                <a:cs typeface="Calibri" charset="0"/>
              </a:rPr>
              <a:t>21</a:t>
            </a:r>
            <a:r>
              <a:rPr lang="en-US" sz="1850" baseline="30000" dirty="0">
                <a:solidFill>
                  <a:schemeClr val="tx1"/>
                </a:solidFill>
                <a:latin typeface="Calibri" charset="0"/>
                <a:ea typeface="Calibri" charset="0"/>
                <a:cs typeface="Calibri" charset="0"/>
              </a:rPr>
              <a:t>st</a:t>
            </a:r>
            <a:r>
              <a:rPr lang="en-US" sz="1850" dirty="0">
                <a:solidFill>
                  <a:schemeClr val="tx1"/>
                </a:solidFill>
                <a:latin typeface="Calibri" charset="0"/>
                <a:ea typeface="Calibri" charset="0"/>
                <a:cs typeface="Calibri" charset="0"/>
              </a:rPr>
              <a:t> Century Cures Act</a:t>
            </a:r>
          </a:p>
          <a:p>
            <a:pPr lvl="1">
              <a:lnSpc>
                <a:spcPct val="100000"/>
              </a:lnSpc>
              <a:spcBef>
                <a:spcPts val="0"/>
              </a:spcBef>
              <a:spcAft>
                <a:spcPts val="600"/>
              </a:spcAft>
            </a:pPr>
            <a:r>
              <a:rPr lang="en-US" sz="2000" b="1" dirty="0">
                <a:solidFill>
                  <a:schemeClr val="tx1"/>
                </a:solidFill>
                <a:latin typeface="Calibri" charset="0"/>
                <a:ea typeface="Calibri" charset="0"/>
                <a:cs typeface="Calibri" charset="0"/>
              </a:rPr>
              <a:t>Include caregivers in hospital discharge planning</a:t>
            </a:r>
          </a:p>
          <a:p>
            <a:pPr lvl="2">
              <a:lnSpc>
                <a:spcPct val="100000"/>
              </a:lnSpc>
              <a:spcBef>
                <a:spcPts val="0"/>
              </a:spcBef>
              <a:spcAft>
                <a:spcPts val="600"/>
              </a:spcAft>
            </a:pPr>
            <a:r>
              <a:rPr lang="en-US" sz="1850" dirty="0">
                <a:solidFill>
                  <a:schemeClr val="tx1"/>
                </a:solidFill>
                <a:latin typeface="Calibri" charset="0"/>
                <a:ea typeface="Calibri" charset="0"/>
                <a:cs typeface="Calibri" charset="0"/>
              </a:rPr>
              <a:t>CARE Act, state legislation</a:t>
            </a:r>
          </a:p>
          <a:p>
            <a:pPr lvl="0">
              <a:lnSpc>
                <a:spcPct val="100000"/>
              </a:lnSpc>
              <a:spcBef>
                <a:spcPts val="0"/>
              </a:spcBef>
              <a:spcAft>
                <a:spcPts val="600"/>
              </a:spcAft>
            </a:pPr>
            <a:r>
              <a:rPr lang="en-US" sz="2400" b="1" dirty="0">
                <a:solidFill>
                  <a:schemeClr val="tx1"/>
                </a:solidFill>
                <a:latin typeface="Calibri" charset="0"/>
                <a:ea typeface="Calibri" charset="0"/>
                <a:cs typeface="Calibri" charset="0"/>
              </a:rPr>
              <a:t>Educate/provide resources </a:t>
            </a:r>
            <a:r>
              <a:rPr lang="en-US" sz="2400" dirty="0">
                <a:solidFill>
                  <a:schemeClr val="tx1"/>
                </a:solidFill>
                <a:latin typeface="Calibri" charset="0"/>
                <a:ea typeface="Calibri" charset="0"/>
                <a:cs typeface="Calibri" charset="0"/>
              </a:rPr>
              <a:t>to caregivers </a:t>
            </a:r>
          </a:p>
          <a:p>
            <a:pPr lvl="1">
              <a:lnSpc>
                <a:spcPct val="100000"/>
              </a:lnSpc>
              <a:spcBef>
                <a:spcPts val="0"/>
              </a:spcBef>
              <a:spcAft>
                <a:spcPts val="600"/>
              </a:spcAft>
            </a:pPr>
            <a:r>
              <a:rPr lang="en-US" sz="2000" b="1" dirty="0">
                <a:solidFill>
                  <a:schemeClr val="tx1"/>
                </a:solidFill>
                <a:latin typeface="Calibri" charset="0"/>
                <a:ea typeface="Calibri" charset="0"/>
                <a:cs typeface="Calibri" charset="0"/>
              </a:rPr>
              <a:t>National Family Caregiver Support Program </a:t>
            </a:r>
            <a:r>
              <a:rPr lang="en-US" sz="2000" dirty="0">
                <a:solidFill>
                  <a:schemeClr val="tx1"/>
                </a:solidFill>
                <a:latin typeface="Calibri" charset="0"/>
                <a:ea typeface="Calibri" charset="0"/>
                <a:cs typeface="Calibri" charset="0"/>
              </a:rPr>
              <a:t>for mental health caregivers (not yet proposed)</a:t>
            </a:r>
          </a:p>
          <a:p>
            <a:pPr lvl="2">
              <a:lnSpc>
                <a:spcPct val="100000"/>
              </a:lnSpc>
              <a:spcBef>
                <a:spcPts val="0"/>
              </a:spcBef>
              <a:spcAft>
                <a:spcPts val="600"/>
              </a:spcAft>
            </a:pPr>
            <a:r>
              <a:rPr lang="en-US" sz="1850" dirty="0">
                <a:solidFill>
                  <a:schemeClr val="tx1"/>
                </a:solidFill>
                <a:latin typeface="Calibri" charset="0"/>
                <a:ea typeface="Calibri" charset="0"/>
                <a:cs typeface="Calibri" charset="0"/>
              </a:rPr>
              <a:t>Support for caregiver mutual education and support programs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60003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a:extLst>
              <a:ext uri="{FF2B5EF4-FFF2-40B4-BE49-F238E27FC236}">
                <a16:creationId xmlns="" xmlns:a16="http://schemas.microsoft.com/office/drawing/2014/main" id="{BCAD49DC-80A5-4347-B151-3F7AF903B9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623"/>
          <a:stretch/>
        </p:blipFill>
        <p:spPr bwMode="auto">
          <a:xfrm>
            <a:off x="8525566" y="957644"/>
            <a:ext cx="3029204" cy="21219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Autofit/>
          </a:bodyPr>
          <a:lstStyle/>
          <a:p>
            <a:r>
              <a:rPr lang="en-US" sz="3200" dirty="0" smtClean="0">
                <a:solidFill>
                  <a:schemeClr val="bg1"/>
                </a:solidFill>
              </a:rPr>
              <a:t>Promising National Momentum</a:t>
            </a:r>
            <a:endParaRPr lang="en-US" sz="3200" dirty="0">
              <a:solidFill>
                <a:schemeClr val="bg1"/>
              </a:solidFill>
            </a:endParaRPr>
          </a:p>
        </p:txBody>
      </p:sp>
      <p:sp>
        <p:nvSpPr>
          <p:cNvPr id="2" name="Content Placeholder 1"/>
          <p:cNvSpPr>
            <a:spLocks noGrp="1"/>
          </p:cNvSpPr>
          <p:nvPr>
            <p:ph idx="1"/>
          </p:nvPr>
        </p:nvSpPr>
        <p:spPr>
          <a:xfrm>
            <a:off x="3541690" y="864108"/>
            <a:ext cx="8165206" cy="5120640"/>
          </a:xfrm>
        </p:spPr>
        <p:txBody>
          <a:bodyPr>
            <a:noAutofit/>
          </a:bodyPr>
          <a:lstStyle/>
          <a:p>
            <a:pPr marL="0" indent="0">
              <a:spcBef>
                <a:spcPts val="0"/>
              </a:spcBef>
              <a:spcAft>
                <a:spcPts val="1350"/>
              </a:spcAft>
              <a:buClr>
                <a:srgbClr val="C00000"/>
              </a:buClr>
              <a:buNone/>
            </a:pPr>
            <a:r>
              <a:rPr lang="en-US" b="1" dirty="0">
                <a:solidFill>
                  <a:schemeClr val="tx1"/>
                </a:solidFill>
                <a:latin typeface="Calibri" charset="0"/>
                <a:ea typeface="Calibri" charset="0"/>
                <a:cs typeface="Calibri" charset="0"/>
              </a:rPr>
              <a:t>National/Federal Strategy: </a:t>
            </a:r>
          </a:p>
          <a:p>
            <a:pPr>
              <a:spcBef>
                <a:spcPts val="0"/>
              </a:spcBef>
              <a:spcAft>
                <a:spcPts val="1350"/>
              </a:spcAft>
              <a:buClr>
                <a:srgbClr val="C00000"/>
              </a:buClr>
              <a:buFont typeface="Arial" panose="020B0604020202020204" pitchFamily="34" charset="0"/>
              <a:buChar char="•"/>
            </a:pPr>
            <a:r>
              <a:rPr lang="en-US" sz="1800" b="1" dirty="0">
                <a:solidFill>
                  <a:schemeClr val="tx1"/>
                </a:solidFill>
                <a:latin typeface="Calibri" charset="0"/>
                <a:ea typeface="Calibri" charset="0"/>
                <a:cs typeface="Calibri" charset="0"/>
              </a:rPr>
              <a:t>RAISE Family Caregivers Act (2018) (P.L.115-119) </a:t>
            </a:r>
          </a:p>
          <a:p>
            <a:pPr lvl="1">
              <a:spcBef>
                <a:spcPts val="0"/>
              </a:spcBef>
              <a:spcAft>
                <a:spcPts val="1350"/>
              </a:spcAft>
              <a:buClr>
                <a:srgbClr val="C00000"/>
              </a:buClr>
            </a:pPr>
            <a:r>
              <a:rPr lang="en-US" sz="1600" dirty="0">
                <a:solidFill>
                  <a:schemeClr val="tx1"/>
                </a:solidFill>
                <a:latin typeface="Calibri" charset="0"/>
                <a:ea typeface="Calibri" charset="0"/>
                <a:cs typeface="Calibri" charset="0"/>
              </a:rPr>
              <a:t>Need to act quickly – the act will sunset in 2021! </a:t>
            </a:r>
          </a:p>
          <a:p>
            <a:pPr lvl="1">
              <a:spcBef>
                <a:spcPts val="0"/>
              </a:spcBef>
              <a:spcAft>
                <a:spcPts val="1350"/>
              </a:spcAft>
              <a:buClr>
                <a:srgbClr val="C00000"/>
              </a:buClr>
            </a:pPr>
            <a:r>
              <a:rPr lang="en-US" sz="1600" dirty="0">
                <a:solidFill>
                  <a:schemeClr val="tx1"/>
                </a:solidFill>
                <a:latin typeface="Calibri" charset="0"/>
                <a:ea typeface="Calibri" charset="0"/>
                <a:cs typeface="Calibri" charset="0"/>
              </a:rPr>
              <a:t>Opportunities for state plans to take </a:t>
            </a:r>
            <a:r>
              <a:rPr lang="en-US" sz="1600" dirty="0" smtClean="0">
                <a:solidFill>
                  <a:schemeClr val="tx1"/>
                </a:solidFill>
                <a:latin typeface="Calibri" charset="0"/>
                <a:ea typeface="Calibri" charset="0"/>
                <a:cs typeface="Calibri" charset="0"/>
              </a:rPr>
              <a:t>leadership</a:t>
            </a:r>
          </a:p>
          <a:p>
            <a:pPr lvl="1">
              <a:spcBef>
                <a:spcPts val="0"/>
              </a:spcBef>
              <a:spcAft>
                <a:spcPts val="1350"/>
              </a:spcAft>
              <a:buClr>
                <a:srgbClr val="C00000"/>
              </a:buClr>
            </a:pPr>
            <a:r>
              <a:rPr lang="en-US" sz="1600" dirty="0" smtClean="0">
                <a:solidFill>
                  <a:schemeClr val="tx1"/>
                </a:solidFill>
                <a:latin typeface="Calibri" charset="0"/>
                <a:ea typeface="Calibri" charset="0"/>
                <a:cs typeface="Calibri" charset="0"/>
              </a:rPr>
              <a:t>Currently open for nominations to the Advisory Committee</a:t>
            </a:r>
            <a:endParaRPr lang="en-US" sz="1600" dirty="0" smtClean="0">
              <a:solidFill>
                <a:schemeClr val="tx1"/>
              </a:solidFill>
              <a:latin typeface="Calibri" charset="0"/>
              <a:ea typeface="Calibri" charset="0"/>
              <a:cs typeface="Calibri" charset="0"/>
            </a:endParaRPr>
          </a:p>
          <a:p>
            <a:pPr>
              <a:spcBef>
                <a:spcPts val="0"/>
              </a:spcBef>
              <a:spcAft>
                <a:spcPts val="1350"/>
              </a:spcAft>
              <a:buClr>
                <a:srgbClr val="C00000"/>
              </a:buClr>
            </a:pPr>
            <a:r>
              <a:rPr lang="en-US" sz="1800" b="1" dirty="0" smtClean="0">
                <a:solidFill>
                  <a:schemeClr val="tx1"/>
                </a:solidFill>
                <a:latin typeface="Calibri" charset="0"/>
                <a:ea typeface="Calibri" charset="0"/>
                <a:cs typeface="Calibri" charset="0"/>
              </a:rPr>
              <a:t>V.A. MISSION Act (2018) (P.L. 115-182) </a:t>
            </a:r>
          </a:p>
          <a:p>
            <a:pPr lvl="1">
              <a:spcBef>
                <a:spcPts val="0"/>
              </a:spcBef>
              <a:spcAft>
                <a:spcPts val="1350"/>
              </a:spcAft>
              <a:buClr>
                <a:srgbClr val="C00000"/>
              </a:buClr>
            </a:pPr>
            <a:r>
              <a:rPr lang="en-US" sz="1600" dirty="0" smtClean="0">
                <a:solidFill>
                  <a:schemeClr val="tx1"/>
                </a:solidFill>
                <a:latin typeface="Calibri" charset="0"/>
                <a:ea typeface="Calibri" charset="0"/>
                <a:cs typeface="Calibri" charset="0"/>
              </a:rPr>
              <a:t>Expands the VA Caregiver Support program, which includes support for caregivers of Vets with mental illness AND a behavioral health benefit for the caregiver </a:t>
            </a:r>
            <a:endParaRPr lang="en-US" sz="1600" dirty="0">
              <a:solidFill>
                <a:schemeClr val="tx1"/>
              </a:solidFill>
              <a:latin typeface="Calibri" charset="0"/>
              <a:ea typeface="Calibri" charset="0"/>
              <a:cs typeface="Calibri" charset="0"/>
            </a:endParaRPr>
          </a:p>
          <a:p>
            <a:pPr marL="0" indent="0">
              <a:spcBef>
                <a:spcPts val="0"/>
              </a:spcBef>
              <a:spcAft>
                <a:spcPts val="1350"/>
              </a:spcAft>
              <a:buClr>
                <a:srgbClr val="C00000"/>
              </a:buClr>
              <a:buNone/>
            </a:pPr>
            <a:r>
              <a:rPr lang="en-US" b="1" dirty="0" smtClean="0">
                <a:solidFill>
                  <a:schemeClr val="tx1"/>
                </a:solidFill>
                <a:latin typeface="Calibri" charset="0"/>
                <a:ea typeface="Calibri" charset="0"/>
                <a:cs typeface="Calibri" charset="0"/>
              </a:rPr>
              <a:t>Federal Regulatory Interest:  </a:t>
            </a:r>
          </a:p>
          <a:p>
            <a:pPr>
              <a:spcBef>
                <a:spcPts val="0"/>
              </a:spcBef>
              <a:spcAft>
                <a:spcPts val="1350"/>
              </a:spcAft>
              <a:buClr>
                <a:srgbClr val="C00000"/>
              </a:buClr>
            </a:pPr>
            <a:r>
              <a:rPr lang="en-US" sz="1800" dirty="0" smtClean="0">
                <a:solidFill>
                  <a:schemeClr val="tx1"/>
                </a:solidFill>
                <a:latin typeface="Calibri" charset="0"/>
                <a:ea typeface="Calibri" charset="0"/>
                <a:cs typeface="Calibri" charset="0"/>
              </a:rPr>
              <a:t>FDA interest in </a:t>
            </a:r>
            <a:r>
              <a:rPr lang="en-US" sz="1800" b="1" dirty="0" smtClean="0">
                <a:solidFill>
                  <a:schemeClr val="tx1"/>
                </a:solidFill>
                <a:latin typeface="Calibri" charset="0"/>
                <a:ea typeface="Calibri" charset="0"/>
                <a:cs typeface="Calibri" charset="0"/>
              </a:rPr>
              <a:t>caregiver’s role in patient-focused drug and medical product development </a:t>
            </a:r>
          </a:p>
          <a:p>
            <a:pPr>
              <a:spcBef>
                <a:spcPts val="0"/>
              </a:spcBef>
              <a:spcAft>
                <a:spcPts val="1350"/>
              </a:spcAft>
              <a:buClr>
                <a:srgbClr val="C00000"/>
              </a:buClr>
            </a:pPr>
            <a:r>
              <a:rPr lang="en-US" sz="1800" b="1" dirty="0" smtClean="0">
                <a:solidFill>
                  <a:schemeClr val="tx1"/>
                </a:solidFill>
                <a:latin typeface="Calibri" charset="0"/>
                <a:ea typeface="Calibri" charset="0"/>
                <a:cs typeface="Calibri" charset="0"/>
              </a:rPr>
              <a:t>CMS Billing Codes to assess caregiver depression </a:t>
            </a:r>
            <a:r>
              <a:rPr lang="en-US" sz="1800" dirty="0" smtClean="0">
                <a:solidFill>
                  <a:schemeClr val="tx1"/>
                </a:solidFill>
                <a:latin typeface="Calibri" charset="0"/>
                <a:ea typeface="Calibri" charset="0"/>
                <a:cs typeface="Calibri" charset="0"/>
              </a:rPr>
              <a:t>((Code </a:t>
            </a:r>
            <a:r>
              <a:rPr lang="en-US" sz="1800" i="1" dirty="0" smtClean="0">
                <a:solidFill>
                  <a:schemeClr val="tx1"/>
                </a:solidFill>
                <a:latin typeface="Calibri" charset="0"/>
                <a:ea typeface="Calibri" charset="0"/>
                <a:cs typeface="Calibri" charset="0"/>
              </a:rPr>
              <a:t>96161</a:t>
            </a:r>
            <a:r>
              <a:rPr lang="en-US" sz="1800" i="1" dirty="0">
                <a:solidFill>
                  <a:schemeClr val="tx1"/>
                </a:solidFill>
                <a:latin typeface="Calibri" charset="0"/>
                <a:ea typeface="Calibri" charset="0"/>
                <a:cs typeface="Calibri" charset="0"/>
              </a:rPr>
              <a:t>, “Administration of caregiver-focused health risk assessment instrument (e.g., depression inventory) for the benefit of the patient, with scoring and documentation, per standardized instrument</a:t>
            </a:r>
            <a:r>
              <a:rPr lang="en-US" sz="1800" i="1" dirty="0" smtClean="0">
                <a:solidFill>
                  <a:schemeClr val="tx1"/>
                </a:solidFill>
                <a:latin typeface="Calibri" charset="0"/>
                <a:ea typeface="Calibri" charset="0"/>
                <a:cs typeface="Calibri" charset="0"/>
              </a:rPr>
              <a:t>.”)</a:t>
            </a:r>
            <a:endParaRPr lang="en-US" sz="1800" b="1" dirty="0">
              <a:solidFill>
                <a:schemeClr val="tx1"/>
              </a:solidFill>
              <a:latin typeface="Calibri" charset="0"/>
              <a:ea typeface="Calibri" charset="0"/>
              <a:cs typeface="Calibri" charset="0"/>
            </a:endParaRPr>
          </a:p>
        </p:txBody>
      </p:sp>
      <p:sp>
        <p:nvSpPr>
          <p:cNvPr id="3" name="Slide Number Placeholder 2"/>
          <p:cNvSpPr>
            <a:spLocks noGrp="1"/>
          </p:cNvSpPr>
          <p:nvPr>
            <p:ph type="sldNum" sz="quarter" idx="12"/>
          </p:nvPr>
        </p:nvSpPr>
        <p:spPr/>
        <p:txBody>
          <a:bodyPr/>
          <a:lstStyle/>
          <a:p>
            <a:pPr algn="l" defTabSz="342900">
              <a:defRPr/>
            </a:pPr>
            <a:fld id="{A4561442-9B22-4D4B-AE2B-211CCE40E2FE}" type="slidenum">
              <a:rPr lang="en-US" sz="825">
                <a:solidFill>
                  <a:srgbClr val="40BAD2"/>
                </a:solidFill>
                <a:latin typeface="Corbel"/>
              </a:rPr>
              <a:pPr algn="l" defTabSz="342900">
                <a:defRPr/>
              </a:pPr>
              <a:t>35</a:t>
            </a:fld>
            <a:endParaRPr lang="en-US" sz="825" dirty="0">
              <a:solidFill>
                <a:srgbClr val="40BAD2"/>
              </a:solidFill>
              <a:latin typeface="Corbel"/>
            </a:endParaRPr>
          </a:p>
        </p:txBody>
      </p:sp>
      <p:sp>
        <p:nvSpPr>
          <p:cNvPr id="5" name="Rectangle 4"/>
          <p:cNvSpPr/>
          <p:nvPr/>
        </p:nvSpPr>
        <p:spPr>
          <a:xfrm>
            <a:off x="252919" y="6192364"/>
            <a:ext cx="11792755" cy="430887"/>
          </a:xfrm>
          <a:prstGeom prst="rect">
            <a:avLst/>
          </a:prstGeom>
        </p:spPr>
        <p:txBody>
          <a:bodyPr wrap="square">
            <a:spAutoFit/>
          </a:bodyPr>
          <a:lstStyle/>
          <a:p>
            <a:r>
              <a:rPr lang="en-US" sz="1100" dirty="0" smtClean="0">
                <a:latin typeface="Calibri" charset="0"/>
                <a:ea typeface="Calibri" charset="0"/>
                <a:cs typeface="Calibri" charset="0"/>
              </a:rPr>
              <a:t>RAISE Nomination: </a:t>
            </a:r>
            <a:r>
              <a:rPr lang="en-US" sz="1100" dirty="0" smtClean="0">
                <a:latin typeface="Calibri" charset="0"/>
                <a:ea typeface="Calibri" charset="0"/>
                <a:cs typeface="Calibri" charset="0"/>
                <a:hlinkClick r:id="rId3"/>
              </a:rPr>
              <a:t>https</a:t>
            </a:r>
            <a:r>
              <a:rPr lang="en-US" sz="1100" dirty="0">
                <a:latin typeface="Calibri" charset="0"/>
                <a:ea typeface="Calibri" charset="0"/>
                <a:cs typeface="Calibri" charset="0"/>
                <a:hlinkClick r:id="rId3"/>
              </a:rPr>
              <a:t>://</a:t>
            </a:r>
            <a:r>
              <a:rPr lang="en-US" sz="1100" dirty="0" smtClean="0">
                <a:latin typeface="Calibri" charset="0"/>
                <a:ea typeface="Calibri" charset="0"/>
                <a:cs typeface="Calibri" charset="0"/>
                <a:hlinkClick r:id="rId3"/>
              </a:rPr>
              <a:t>www.federalregister.gov/documents/2018/10/12/2018-22268/solicitation-for-nominations-to-serve-on-the-family-caregiving-advisory-council</a:t>
            </a:r>
            <a:endParaRPr lang="en-US" sz="1100" dirty="0" smtClean="0">
              <a:latin typeface="Calibri" charset="0"/>
              <a:ea typeface="Calibri" charset="0"/>
              <a:cs typeface="Calibri" charset="0"/>
            </a:endParaRPr>
          </a:p>
          <a:p>
            <a:r>
              <a:rPr lang="en-US" sz="1100" dirty="0" smtClean="0">
                <a:latin typeface="Calibri" charset="0"/>
                <a:ea typeface="Calibri" charset="0"/>
                <a:cs typeface="Calibri" charset="0"/>
              </a:rPr>
              <a:t>VA </a:t>
            </a:r>
            <a:r>
              <a:rPr lang="en-US" sz="1100" dirty="0">
                <a:latin typeface="Calibri" charset="0"/>
                <a:ea typeface="Calibri" charset="0"/>
                <a:cs typeface="Calibri" charset="0"/>
              </a:rPr>
              <a:t>Caregiver Support Program: </a:t>
            </a:r>
            <a:r>
              <a:rPr lang="en-US" sz="1100" dirty="0">
                <a:latin typeface="Calibri" charset="0"/>
                <a:ea typeface="Calibri" charset="0"/>
                <a:cs typeface="Calibri" charset="0"/>
                <a:hlinkClick r:id="rId4"/>
              </a:rPr>
              <a:t>https://www.caregiver.va.gov</a:t>
            </a:r>
            <a:r>
              <a:rPr lang="en-US" sz="1100" dirty="0" smtClean="0">
                <a:latin typeface="Calibri" charset="0"/>
                <a:ea typeface="Calibri" charset="0"/>
                <a:cs typeface="Calibri" charset="0"/>
                <a:hlinkClick r:id="rId4"/>
              </a:rPr>
              <a:t>/</a:t>
            </a:r>
            <a:r>
              <a:rPr lang="en-US" sz="1100" dirty="0" smtClean="0">
                <a:latin typeface="Calibri" charset="0"/>
                <a:ea typeface="Calibri" charset="0"/>
                <a:cs typeface="Calibri" charset="0"/>
              </a:rPr>
              <a:t> </a:t>
            </a:r>
            <a:endParaRPr lang="en-US" sz="1100" dirty="0">
              <a:latin typeface="Calibri" charset="0"/>
              <a:ea typeface="Calibri" charset="0"/>
              <a:cs typeface="Calibri" charset="0"/>
            </a:endParaRPr>
          </a:p>
        </p:txBody>
      </p:sp>
    </p:spTree>
    <p:extLst>
      <p:ext uri="{BB962C8B-B14F-4D97-AF65-F5344CB8AC3E}">
        <p14:creationId xmlns:p14="http://schemas.microsoft.com/office/powerpoint/2010/main" val="3980205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53472" cy="4601183"/>
          </a:xfrm>
        </p:spPr>
        <p:txBody>
          <a:bodyPr/>
          <a:lstStyle/>
          <a:p>
            <a:r>
              <a:rPr lang="en-US" dirty="0">
                <a:latin typeface="Calibri" charset="0"/>
                <a:ea typeface="Calibri" charset="0"/>
                <a:cs typeface="Calibri" charset="0"/>
              </a:rPr>
              <a:t>AARP state bill: </a:t>
            </a:r>
            <a:br>
              <a:rPr lang="en-US" dirty="0">
                <a:latin typeface="Calibri" charset="0"/>
                <a:ea typeface="Calibri" charset="0"/>
                <a:cs typeface="Calibri" charset="0"/>
              </a:rPr>
            </a:br>
            <a:r>
              <a:rPr lang="en-US" i="1" dirty="0">
                <a:latin typeface="Calibri" charset="0"/>
                <a:ea typeface="Calibri" charset="0"/>
                <a:cs typeface="Calibri" charset="0"/>
              </a:rPr>
              <a:t>CARE Act</a:t>
            </a:r>
            <a:br>
              <a:rPr lang="en-US" i="1" dirty="0">
                <a:latin typeface="Calibri" charset="0"/>
                <a:ea typeface="Calibri" charset="0"/>
                <a:cs typeface="Calibri" charset="0"/>
              </a:rPr>
            </a:br>
            <a:r>
              <a:rPr lang="en-US" sz="2800" i="1" dirty="0">
                <a:latin typeface="Calibri" charset="0"/>
                <a:ea typeface="Calibri" charset="0"/>
                <a:cs typeface="Calibri" charset="0"/>
              </a:rPr>
              <a:t>Caregiver Advise, Record, Enable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sp>
        <p:nvSpPr>
          <p:cNvPr id="8" name="Content Placeholder 2"/>
          <p:cNvSpPr txBox="1">
            <a:spLocks/>
          </p:cNvSpPr>
          <p:nvPr/>
        </p:nvSpPr>
        <p:spPr>
          <a:xfrm>
            <a:off x="3501074" y="962012"/>
            <a:ext cx="7898524" cy="165239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b="1" dirty="0">
                <a:solidFill>
                  <a:schemeClr val="tx1"/>
                </a:solidFill>
                <a:latin typeface="Calibri" charset="0"/>
                <a:ea typeface="Calibri" charset="0"/>
                <a:cs typeface="Calibri" charset="0"/>
              </a:rPr>
              <a:t>Designate: </a:t>
            </a:r>
            <a:r>
              <a:rPr lang="en-US" dirty="0">
                <a:solidFill>
                  <a:schemeClr val="tx1"/>
                </a:solidFill>
                <a:latin typeface="Calibri" charset="0"/>
                <a:ea typeface="Calibri" charset="0"/>
                <a:cs typeface="Calibri" charset="0"/>
              </a:rPr>
              <a:t>Family caregiver name is recorded upon admission to  hospital or rehab</a:t>
            </a:r>
          </a:p>
          <a:p>
            <a:r>
              <a:rPr lang="en-US" b="1" dirty="0">
                <a:solidFill>
                  <a:schemeClr val="tx1"/>
                </a:solidFill>
                <a:latin typeface="Calibri" charset="0"/>
                <a:ea typeface="Calibri" charset="0"/>
                <a:cs typeface="Calibri" charset="0"/>
              </a:rPr>
              <a:t>Notify: </a:t>
            </a:r>
            <a:r>
              <a:rPr lang="en-US" dirty="0">
                <a:solidFill>
                  <a:schemeClr val="tx1"/>
                </a:solidFill>
                <a:latin typeface="Calibri" charset="0"/>
                <a:ea typeface="Calibri" charset="0"/>
                <a:cs typeface="Calibri" charset="0"/>
              </a:rPr>
              <a:t>The family caregiver notified if relation is to be discharged </a:t>
            </a:r>
          </a:p>
          <a:p>
            <a:r>
              <a:rPr lang="en-US" b="1" dirty="0">
                <a:solidFill>
                  <a:schemeClr val="tx1"/>
                </a:solidFill>
                <a:latin typeface="Calibri" charset="0"/>
                <a:ea typeface="Calibri" charset="0"/>
                <a:cs typeface="Calibri" charset="0"/>
              </a:rPr>
              <a:t>Educate: </a:t>
            </a:r>
            <a:r>
              <a:rPr lang="en-US" dirty="0">
                <a:solidFill>
                  <a:schemeClr val="tx1"/>
                </a:solidFill>
                <a:latin typeface="Calibri" charset="0"/>
                <a:ea typeface="Calibri" charset="0"/>
                <a:cs typeface="Calibri" charset="0"/>
              </a:rPr>
              <a:t>The hospital or rehabilitation facility must provide an explanation and live instruction of caregiver tasks.</a:t>
            </a:r>
            <a:endParaRPr lang="en-US" dirty="0">
              <a:solidFill>
                <a:schemeClr val="tx1"/>
              </a:solidFill>
              <a:effectLst/>
              <a:latin typeface="Calibri" charset="0"/>
              <a:ea typeface="Calibri" charset="0"/>
              <a:cs typeface="Calibri" charset="0"/>
            </a:endParaRPr>
          </a:p>
        </p:txBody>
      </p:sp>
      <p:pic>
        <p:nvPicPr>
          <p:cNvPr id="10" name="Picture 9" descr="C:\Users\Sita\Downloads\CARE-Act-map-7-24.jpg">
            <a:extLst>
              <a:ext uri="{FF2B5EF4-FFF2-40B4-BE49-F238E27FC236}">
                <a16:creationId xmlns:a16="http://schemas.microsoft.com/office/drawing/2014/main" xmlns="" id="{C99FFDE6-C6A3-4F06-9AA6-2200F6BB40FB}"/>
              </a:ext>
            </a:extLst>
          </p:cNvPr>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17693"/>
          <a:stretch/>
        </p:blipFill>
        <p:spPr bwMode="auto">
          <a:xfrm>
            <a:off x="5061397" y="2622510"/>
            <a:ext cx="4387886" cy="310251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5041664" y="5740184"/>
            <a:ext cx="4817344" cy="276999"/>
          </a:xfrm>
          <a:prstGeom prst="rect">
            <a:avLst/>
          </a:prstGeom>
        </p:spPr>
        <p:txBody>
          <a:bodyPr wrap="none">
            <a:spAutoFit/>
          </a:bodyPr>
          <a:lstStyle/>
          <a:p>
            <a:r>
              <a:rPr lang="en-US" sz="1200" dirty="0" smtClean="0"/>
              <a:t>Learn more at </a:t>
            </a:r>
            <a:r>
              <a:rPr lang="en-US" sz="1200" dirty="0" smtClean="0">
                <a:hlinkClick r:id="rId3"/>
              </a:rPr>
              <a:t>https</a:t>
            </a:r>
            <a:r>
              <a:rPr lang="en-US" sz="1200" dirty="0">
                <a:hlinkClick r:id="rId3"/>
              </a:rPr>
              <a:t>://</a:t>
            </a:r>
            <a:r>
              <a:rPr lang="en-US" sz="1200" dirty="0" smtClean="0">
                <a:hlinkClick r:id="rId3"/>
              </a:rPr>
              <a:t>states.aarp.org/family-caregivers-and-the-care-act</a:t>
            </a:r>
            <a:r>
              <a:rPr lang="en-US" sz="1200" dirty="0" smtClean="0"/>
              <a:t> </a:t>
            </a:r>
            <a:endParaRPr lang="en-US" sz="1200" dirty="0"/>
          </a:p>
        </p:txBody>
      </p:sp>
    </p:spTree>
    <p:extLst>
      <p:ext uri="{BB962C8B-B14F-4D97-AF65-F5344CB8AC3E}">
        <p14:creationId xmlns:p14="http://schemas.microsoft.com/office/powerpoint/2010/main" val="2023764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charset="0"/>
                <a:ea typeface="Calibri" charset="0"/>
                <a:cs typeface="Calibri" charset="0"/>
              </a:rPr>
              <a:t>Mental Health Caregiver Resources:</a:t>
            </a:r>
            <a:br>
              <a:rPr lang="en-US" dirty="0">
                <a:latin typeface="Calibri" charset="0"/>
                <a:ea typeface="Calibri" charset="0"/>
                <a:cs typeface="Calibri" charset="0"/>
              </a:rPr>
            </a:br>
            <a:r>
              <a:rPr lang="en-US" dirty="0">
                <a:latin typeface="Calibri" charset="0"/>
                <a:ea typeface="Calibri" charset="0"/>
                <a:cs typeface="Calibri" charset="0"/>
              </a:rPr>
              <a:t/>
            </a:r>
            <a:br>
              <a:rPr lang="en-US" dirty="0">
                <a:latin typeface="Calibri" charset="0"/>
                <a:ea typeface="Calibri" charset="0"/>
                <a:cs typeface="Calibri" charset="0"/>
              </a:rPr>
            </a:br>
            <a:r>
              <a:rPr lang="en-US" dirty="0">
                <a:latin typeface="Calibri" charset="0"/>
                <a:ea typeface="Calibri" charset="0"/>
                <a:cs typeface="Calibri" charset="0"/>
              </a:rPr>
              <a:t>National Alliance for Caregiving </a:t>
            </a:r>
          </a:p>
        </p:txBody>
      </p:sp>
      <p:sp>
        <p:nvSpPr>
          <p:cNvPr id="3" name="Slide Number Placeholder 2"/>
          <p:cNvSpPr>
            <a:spLocks noGrp="1"/>
          </p:cNvSpPr>
          <p:nvPr>
            <p:ph type="sldNum" sz="quarter" idx="12"/>
          </p:nvPr>
        </p:nvSpPr>
        <p:spPr/>
        <p:txBody>
          <a:bodyPr/>
          <a:lstStyle/>
          <a:p>
            <a:fld id="{4FAB73BC-B049-4115-A692-8D63A059BFB8}" type="slidenum">
              <a:rPr lang="en-US" smtClean="0"/>
              <a:pPr/>
              <a:t>37</a:t>
            </a:fld>
            <a:endParaRPr lang="en-US" dirty="0"/>
          </a:p>
        </p:txBody>
      </p:sp>
      <p:sp>
        <p:nvSpPr>
          <p:cNvPr id="6" name="Title 1"/>
          <p:cNvSpPr txBox="1">
            <a:spLocks/>
          </p:cNvSpPr>
          <p:nvPr/>
        </p:nvSpPr>
        <p:spPr>
          <a:xfrm>
            <a:off x="252919" y="1123837"/>
            <a:ext cx="2947482" cy="46011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endParaRPr lang="en-US" sz="4000" dirty="0">
              <a:solidFill>
                <a:schemeClr val="bg1"/>
              </a:solidFill>
            </a:endParaRPr>
          </a:p>
        </p:txBody>
      </p:sp>
      <p:pic>
        <p:nvPicPr>
          <p:cNvPr id="11" name="Content Placeholder 10">
            <a:extLst>
              <a:ext uri="{FF2B5EF4-FFF2-40B4-BE49-F238E27FC236}">
                <a16:creationId xmlns:a16="http://schemas.microsoft.com/office/drawing/2014/main" xmlns="" id="{316E21DF-411E-423A-A60B-FFF3D1A1F81A}"/>
              </a:ext>
            </a:extLst>
          </p:cNvPr>
          <p:cNvPicPr>
            <a:picLocks noGrp="1" noChangeAspect="1"/>
          </p:cNvPicPr>
          <p:nvPr>
            <p:ph sz="half" idx="2"/>
          </p:nvPr>
        </p:nvPicPr>
        <p:blipFill>
          <a:blip r:embed="rId3"/>
          <a:stretch>
            <a:fillRect/>
          </a:stretch>
        </p:blipFill>
        <p:spPr>
          <a:xfrm>
            <a:off x="3853581" y="1255275"/>
            <a:ext cx="3343388" cy="4338305"/>
          </a:xfrm>
          <a:prstGeom prst="rect">
            <a:avLst/>
          </a:prstGeom>
          <a:ln>
            <a:solidFill>
              <a:schemeClr val="tx1"/>
            </a:solidFill>
          </a:ln>
        </p:spPr>
      </p:pic>
      <p:pic>
        <p:nvPicPr>
          <p:cNvPr id="12" name="Content Placeholder 11">
            <a:extLst>
              <a:ext uri="{FF2B5EF4-FFF2-40B4-BE49-F238E27FC236}">
                <a16:creationId xmlns:a16="http://schemas.microsoft.com/office/drawing/2014/main" xmlns="" id="{B2B7C9ED-7100-449A-9251-FAD4B78AB13E}"/>
              </a:ext>
            </a:extLst>
          </p:cNvPr>
          <p:cNvPicPr>
            <a:picLocks noGrp="1" noChangeAspect="1"/>
          </p:cNvPicPr>
          <p:nvPr>
            <p:ph sz="quarter" idx="4"/>
          </p:nvPr>
        </p:nvPicPr>
        <p:blipFill>
          <a:blip r:embed="rId4"/>
          <a:stretch>
            <a:fillRect/>
          </a:stretch>
        </p:blipFill>
        <p:spPr>
          <a:xfrm>
            <a:off x="7850148" y="1255274"/>
            <a:ext cx="3474719" cy="4338305"/>
          </a:xfrm>
          <a:prstGeom prst="rect">
            <a:avLst/>
          </a:prstGeom>
          <a:ln>
            <a:solidFill>
              <a:schemeClr val="tx1"/>
            </a:solidFill>
          </a:ln>
        </p:spPr>
      </p:pic>
      <p:sp>
        <p:nvSpPr>
          <p:cNvPr id="4" name="Text Placeholder 3"/>
          <p:cNvSpPr>
            <a:spLocks noGrp="1"/>
          </p:cNvSpPr>
          <p:nvPr>
            <p:ph type="body" idx="1"/>
          </p:nvPr>
        </p:nvSpPr>
        <p:spPr>
          <a:xfrm>
            <a:off x="3722249" y="827623"/>
            <a:ext cx="3474720" cy="403860"/>
          </a:xfrm>
        </p:spPr>
        <p:txBody>
          <a:bodyPr/>
          <a:lstStyle/>
          <a:p>
            <a:r>
              <a:rPr lang="en-US" dirty="0" smtClean="0">
                <a:solidFill>
                  <a:schemeClr val="tx1"/>
                </a:solidFill>
                <a:latin typeface="Calibri" charset="0"/>
                <a:ea typeface="Calibri" charset="0"/>
                <a:cs typeface="Calibri" charset="0"/>
              </a:rPr>
              <a:t>Research, such as: </a:t>
            </a:r>
            <a:endParaRPr lang="en-US" dirty="0">
              <a:solidFill>
                <a:schemeClr val="tx1"/>
              </a:solidFill>
              <a:latin typeface="Calibri" charset="0"/>
              <a:ea typeface="Calibri" charset="0"/>
              <a:cs typeface="Calibri" charset="0"/>
            </a:endParaRPr>
          </a:p>
        </p:txBody>
      </p:sp>
      <p:sp>
        <p:nvSpPr>
          <p:cNvPr id="10" name="Text Placeholder 3"/>
          <p:cNvSpPr>
            <a:spLocks noGrp="1"/>
          </p:cNvSpPr>
          <p:nvPr>
            <p:ph type="body" idx="1"/>
          </p:nvPr>
        </p:nvSpPr>
        <p:spPr>
          <a:xfrm>
            <a:off x="7850147" y="820905"/>
            <a:ext cx="3474720" cy="410578"/>
          </a:xfrm>
        </p:spPr>
        <p:txBody>
          <a:bodyPr/>
          <a:lstStyle/>
          <a:p>
            <a:r>
              <a:rPr lang="en-US" dirty="0" smtClean="0">
                <a:solidFill>
                  <a:schemeClr val="tx1"/>
                </a:solidFill>
                <a:latin typeface="Calibri" charset="0"/>
                <a:ea typeface="Calibri" charset="0"/>
                <a:cs typeface="Calibri" charset="0"/>
              </a:rPr>
              <a:t>Guidebook: </a:t>
            </a:r>
            <a:endParaRPr lang="en-US" dirty="0">
              <a:solidFill>
                <a:schemeClr val="tx1"/>
              </a:solidFill>
              <a:latin typeface="Calibri" charset="0"/>
              <a:ea typeface="Calibri" charset="0"/>
              <a:cs typeface="Calibri" charset="0"/>
            </a:endParaRPr>
          </a:p>
        </p:txBody>
      </p:sp>
      <p:sp>
        <p:nvSpPr>
          <p:cNvPr id="7" name="Rectangle 6"/>
          <p:cNvSpPr/>
          <p:nvPr/>
        </p:nvSpPr>
        <p:spPr>
          <a:xfrm>
            <a:off x="3776366" y="5617686"/>
            <a:ext cx="3497817" cy="369332"/>
          </a:xfrm>
          <a:prstGeom prst="rect">
            <a:avLst/>
          </a:prstGeom>
        </p:spPr>
        <p:txBody>
          <a:bodyPr wrap="none">
            <a:spAutoFit/>
          </a:bodyPr>
          <a:lstStyle/>
          <a:p>
            <a:r>
              <a:rPr lang="en-US" dirty="0" smtClean="0">
                <a:latin typeface="Calibri" charset="0"/>
                <a:ea typeface="Calibri" charset="0"/>
                <a:cs typeface="Calibri" charset="0"/>
                <a:hlinkClick r:id="rId5"/>
              </a:rPr>
              <a:t>www.caregiving.org/mentalhealth</a:t>
            </a:r>
            <a:r>
              <a:rPr lang="en-US" dirty="0" smtClean="0"/>
              <a:t> </a:t>
            </a:r>
            <a:endParaRPr lang="en-US" dirty="0"/>
          </a:p>
        </p:txBody>
      </p:sp>
      <p:sp>
        <p:nvSpPr>
          <p:cNvPr id="13" name="Rectangle 12"/>
          <p:cNvSpPr/>
          <p:nvPr/>
        </p:nvSpPr>
        <p:spPr>
          <a:xfrm>
            <a:off x="7695719" y="5617686"/>
            <a:ext cx="3388417" cy="369332"/>
          </a:xfrm>
          <a:prstGeom prst="rect">
            <a:avLst/>
          </a:prstGeom>
        </p:spPr>
        <p:txBody>
          <a:bodyPr wrap="square">
            <a:spAutoFit/>
          </a:bodyPr>
          <a:lstStyle/>
          <a:p>
            <a:pPr algn="ctr"/>
            <a:r>
              <a:rPr lang="en-US" dirty="0" smtClean="0">
                <a:latin typeface="Calibri" charset="0"/>
                <a:ea typeface="Calibri" charset="0"/>
                <a:cs typeface="Calibri" charset="0"/>
                <a:hlinkClick r:id="rId6"/>
              </a:rPr>
              <a:t>www.caregiving.org/circleofcare</a:t>
            </a:r>
            <a:r>
              <a:rPr lang="en-US" dirty="0" smtClean="0">
                <a:latin typeface="Calibri" charset="0"/>
                <a:ea typeface="Calibri" charset="0"/>
                <a:cs typeface="Calibri" charset="0"/>
              </a:rPr>
              <a:t> </a:t>
            </a:r>
            <a:endParaRPr lang="en-US" dirty="0"/>
          </a:p>
        </p:txBody>
      </p:sp>
    </p:spTree>
    <p:extLst>
      <p:ext uri="{BB962C8B-B14F-4D97-AF65-F5344CB8AC3E}">
        <p14:creationId xmlns:p14="http://schemas.microsoft.com/office/powerpoint/2010/main" val="2967320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5945" y="4887863"/>
            <a:ext cx="3751385" cy="1655762"/>
          </a:xfrm>
        </p:spPr>
        <p:txBody>
          <a:bodyPr>
            <a:normAutofit/>
          </a:bodyPr>
          <a:lstStyle/>
          <a:p>
            <a:r>
              <a:rPr lang="en-US" b="1" dirty="0"/>
              <a:t>Sita Diehl, LAPSW </a:t>
            </a:r>
          </a:p>
        </p:txBody>
      </p:sp>
      <p:sp>
        <p:nvSpPr>
          <p:cNvPr id="13" name="TextBox 12">
            <a:extLst>
              <a:ext uri="{FF2B5EF4-FFF2-40B4-BE49-F238E27FC236}">
                <a16:creationId xmlns:a16="http://schemas.microsoft.com/office/drawing/2014/main" xmlns="" id="{41A774F3-9A8B-41C4-8638-FE86034FFD3C}"/>
              </a:ext>
            </a:extLst>
          </p:cNvPr>
          <p:cNvSpPr txBox="1"/>
          <p:nvPr/>
        </p:nvSpPr>
        <p:spPr>
          <a:xfrm>
            <a:off x="3557398" y="5714684"/>
            <a:ext cx="41776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Teri Brister,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Director Information &amp; Support , NAMI </a:t>
            </a:r>
          </a:p>
        </p:txBody>
      </p:sp>
      <p:sp>
        <p:nvSpPr>
          <p:cNvPr id="14" name="TextBox 13">
            <a:extLst>
              <a:ext uri="{FF2B5EF4-FFF2-40B4-BE49-F238E27FC236}">
                <a16:creationId xmlns:a16="http://schemas.microsoft.com/office/drawing/2014/main" xmlns="" id="{953D769D-4954-495C-8134-BEA6BBF03833}"/>
              </a:ext>
            </a:extLst>
          </p:cNvPr>
          <p:cNvSpPr txBox="1"/>
          <p:nvPr/>
        </p:nvSpPr>
        <p:spPr>
          <a:xfrm>
            <a:off x="7933385" y="4887863"/>
            <a:ext cx="402582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C. Grace Whiting, J.D.</a:t>
            </a: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President &amp; CEO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National Alliance </a:t>
            </a: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for Caregiving</a:t>
            </a: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descr="A person wearing glasses and smiling at the camera&#10;&#10;Description generated with very high confidence">
            <a:extLst>
              <a:ext uri="{FF2B5EF4-FFF2-40B4-BE49-F238E27FC236}">
                <a16:creationId xmlns:a16="http://schemas.microsoft.com/office/drawing/2014/main" xmlns="" id="{0301B59B-60ED-4351-AC4C-127803163203}"/>
              </a:ext>
            </a:extLst>
          </p:cNvPr>
          <p:cNvPicPr>
            <a:picLocks noChangeAspect="1"/>
          </p:cNvPicPr>
          <p:nvPr/>
        </p:nvPicPr>
        <p:blipFill>
          <a:blip r:embed="rId2"/>
          <a:stretch>
            <a:fillRect/>
          </a:stretch>
        </p:blipFill>
        <p:spPr>
          <a:xfrm>
            <a:off x="886369" y="605447"/>
            <a:ext cx="2730535" cy="4107180"/>
          </a:xfrm>
          <a:prstGeom prst="rect">
            <a:avLst/>
          </a:prstGeom>
          <a:ln w="38100">
            <a:solidFill>
              <a:schemeClr val="tx1"/>
            </a:solidFill>
          </a:ln>
        </p:spPr>
      </p:pic>
      <p:pic>
        <p:nvPicPr>
          <p:cNvPr id="5" name="Picture 4">
            <a:extLst>
              <a:ext uri="{FF2B5EF4-FFF2-40B4-BE49-F238E27FC236}">
                <a16:creationId xmlns:a16="http://schemas.microsoft.com/office/drawing/2014/main" xmlns="" id="{8790E4B1-DD47-46D3-9EEF-315F9698B855}"/>
              </a:ext>
            </a:extLst>
          </p:cNvPr>
          <p:cNvPicPr>
            <a:picLocks noChangeAspect="1"/>
          </p:cNvPicPr>
          <p:nvPr/>
        </p:nvPicPr>
        <p:blipFill>
          <a:blip r:embed="rId3"/>
          <a:stretch>
            <a:fillRect/>
          </a:stretch>
        </p:blipFill>
        <p:spPr>
          <a:xfrm>
            <a:off x="4925642" y="3251161"/>
            <a:ext cx="1541279" cy="229440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177" y="739495"/>
            <a:ext cx="2824385" cy="3973132"/>
          </a:xfrm>
          <a:prstGeom prst="rect">
            <a:avLst/>
          </a:prstGeom>
          <a:ln w="38100">
            <a:solidFill>
              <a:schemeClr val="tx1"/>
            </a:solidFill>
          </a:ln>
        </p:spPr>
      </p:pic>
    </p:spTree>
    <p:extLst>
      <p:ext uri="{BB962C8B-B14F-4D97-AF65-F5344CB8AC3E}">
        <p14:creationId xmlns:p14="http://schemas.microsoft.com/office/powerpoint/2010/main" val="47374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2CA75-0DDD-4A10-B436-935184315FB2}"/>
              </a:ext>
            </a:extLst>
          </p:cNvPr>
          <p:cNvSpPr>
            <a:spLocks noGrp="1"/>
          </p:cNvSpPr>
          <p:nvPr>
            <p:ph type="title"/>
          </p:nvPr>
        </p:nvSpPr>
        <p:spPr/>
        <p:txBody>
          <a:bodyPr>
            <a:normAutofit fontScale="90000"/>
          </a:bodyPr>
          <a:lstStyle/>
          <a:p>
            <a:pPr algn="ctr"/>
            <a:r>
              <a:rPr lang="en-US" dirty="0"/>
              <a:t>Join us for our 2019 webinar series</a:t>
            </a:r>
            <a:br>
              <a:rPr lang="en-US" dirty="0"/>
            </a:br>
            <a:endParaRPr lang="en-US" dirty="0"/>
          </a:p>
        </p:txBody>
      </p:sp>
      <p:sp>
        <p:nvSpPr>
          <p:cNvPr id="3" name="Content Placeholder 2">
            <a:extLst>
              <a:ext uri="{FF2B5EF4-FFF2-40B4-BE49-F238E27FC236}">
                <a16:creationId xmlns:a16="http://schemas.microsoft.com/office/drawing/2014/main" xmlns="" id="{4E5BD1E9-5455-47A4-BE78-7E300D3ACF2F}"/>
              </a:ext>
            </a:extLst>
          </p:cNvPr>
          <p:cNvSpPr>
            <a:spLocks noGrp="1"/>
          </p:cNvSpPr>
          <p:nvPr>
            <p:ph idx="1"/>
          </p:nvPr>
        </p:nvSpPr>
        <p:spPr>
          <a:xfrm>
            <a:off x="687730" y="1493134"/>
            <a:ext cx="11138646" cy="4718553"/>
          </a:xfrm>
        </p:spPr>
        <p:txBody>
          <a:bodyPr>
            <a:normAutofit lnSpcReduction="10000"/>
          </a:bodyPr>
          <a:lstStyle/>
          <a:p>
            <a:pPr lvl="1"/>
            <a:r>
              <a:rPr lang="en-US" sz="3200" b="1" dirty="0">
                <a:latin typeface="Arial" panose="020B0604020202020204" pitchFamily="34" charset="0"/>
                <a:cs typeface="Arial" panose="020B0604020202020204" pitchFamily="34" charset="0"/>
              </a:rPr>
              <a:t>Cognitive Behavioral Therapy (CBT) for people with psychosis</a:t>
            </a:r>
          </a:p>
          <a:p>
            <a:endParaRPr lang="en-US" sz="3600" b="1" dirty="0">
              <a:latin typeface="Arial" panose="020B0604020202020204" pitchFamily="34" charset="0"/>
              <a:cs typeface="Arial" panose="020B0604020202020204" pitchFamily="34" charset="0"/>
            </a:endParaRPr>
          </a:p>
          <a:p>
            <a:pPr lvl="1"/>
            <a:r>
              <a:rPr lang="en-US" sz="3200" b="1" dirty="0">
                <a:latin typeface="Arial" panose="020B0604020202020204" pitchFamily="34" charset="0"/>
                <a:cs typeface="Arial" panose="020B0604020202020204" pitchFamily="34" charset="0"/>
              </a:rPr>
              <a:t>The All of Us project</a:t>
            </a:r>
          </a:p>
          <a:p>
            <a:endParaRPr lang="en-US" sz="3600" b="1" dirty="0">
              <a:latin typeface="Arial" panose="020B0604020202020204" pitchFamily="34" charset="0"/>
              <a:cs typeface="Arial" panose="020B0604020202020204" pitchFamily="34" charset="0"/>
            </a:endParaRPr>
          </a:p>
          <a:p>
            <a:pPr lvl="1"/>
            <a:r>
              <a:rPr lang="en-US" sz="3200" b="1" dirty="0">
                <a:latin typeface="Arial" panose="020B0604020202020204" pitchFamily="34" charset="0"/>
                <a:cs typeface="Arial" panose="020B0604020202020204" pitchFamily="34" charset="0"/>
              </a:rPr>
              <a:t>The Effectiveness of the  NAMI Homefront program</a:t>
            </a:r>
          </a:p>
          <a:p>
            <a:endParaRPr lang="en-US" sz="3600" b="1" dirty="0">
              <a:latin typeface="Arial" panose="020B0604020202020204" pitchFamily="34" charset="0"/>
              <a:cs typeface="Arial" panose="020B0604020202020204" pitchFamily="34" charset="0"/>
            </a:endParaRPr>
          </a:p>
          <a:p>
            <a:pPr lvl="1"/>
            <a:r>
              <a:rPr lang="en-US" sz="3200" b="1" dirty="0">
                <a:latin typeface="Arial" panose="020B0604020202020204" pitchFamily="34" charset="0"/>
                <a:cs typeface="Arial" panose="020B0604020202020204" pitchFamily="34" charset="0"/>
              </a:rPr>
              <a:t>The Importance of incorporating evidence based practices into treatment</a:t>
            </a:r>
          </a:p>
        </p:txBody>
      </p:sp>
    </p:spTree>
    <p:extLst>
      <p:ext uri="{BB962C8B-B14F-4D97-AF65-F5344CB8AC3E}">
        <p14:creationId xmlns:p14="http://schemas.microsoft.com/office/powerpoint/2010/main" val="215887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Advisory Committee Members</a:t>
            </a:r>
          </a:p>
        </p:txBody>
      </p:sp>
      <p:sp>
        <p:nvSpPr>
          <p:cNvPr id="3" name="Content Placeholder 2"/>
          <p:cNvSpPr>
            <a:spLocks noGrp="1"/>
          </p:cNvSpPr>
          <p:nvPr>
            <p:ph idx="1"/>
          </p:nvPr>
        </p:nvSpPr>
        <p:spPr>
          <a:xfrm>
            <a:off x="3812118" y="684657"/>
            <a:ext cx="7315200" cy="5479542"/>
          </a:xfrm>
        </p:spPr>
        <p:txBody>
          <a:bodyPr>
            <a:normAutofit fontScale="32500" lnSpcReduction="20000"/>
          </a:bodyPr>
          <a:lstStyle/>
          <a:p>
            <a:pPr lvl="0">
              <a:spcAft>
                <a:spcPts val="600"/>
              </a:spcAft>
            </a:pPr>
            <a:endParaRPr lang="en-US" sz="4300" dirty="0">
              <a:latin typeface="Calibri" charset="0"/>
              <a:ea typeface="Calibri" charset="0"/>
              <a:cs typeface="Calibri" charset="0"/>
            </a:endParaRPr>
          </a:p>
          <a:p>
            <a:pPr marL="0" lvl="0" indent="0">
              <a:spcAft>
                <a:spcPts val="600"/>
              </a:spcAft>
              <a:buNone/>
            </a:pPr>
            <a:r>
              <a:rPr lang="en-US" sz="8600" dirty="0">
                <a:solidFill>
                  <a:schemeClr val="tx1"/>
                </a:solidFill>
                <a:latin typeface="Calibri" charset="0"/>
                <a:ea typeface="Calibri" charset="0"/>
                <a:cs typeface="Calibri" charset="0"/>
              </a:rPr>
              <a:t>This </a:t>
            </a:r>
            <a:r>
              <a:rPr lang="en-US" sz="8600" i="1" dirty="0" smtClean="0">
                <a:solidFill>
                  <a:schemeClr val="tx1"/>
                </a:solidFill>
                <a:latin typeface="Calibri" charset="0"/>
                <a:ea typeface="Calibri" charset="0"/>
                <a:cs typeface="Calibri" charset="0"/>
              </a:rPr>
              <a:t>On Pins and Needles </a:t>
            </a:r>
            <a:r>
              <a:rPr lang="en-US" sz="8600" dirty="0" smtClean="0">
                <a:solidFill>
                  <a:schemeClr val="tx1"/>
                </a:solidFill>
                <a:latin typeface="Calibri" charset="0"/>
                <a:ea typeface="Calibri" charset="0"/>
                <a:cs typeface="Calibri" charset="0"/>
              </a:rPr>
              <a:t>research </a:t>
            </a:r>
            <a:r>
              <a:rPr lang="en-US" sz="8600" dirty="0">
                <a:solidFill>
                  <a:schemeClr val="tx1"/>
                </a:solidFill>
                <a:latin typeface="Calibri" charset="0"/>
                <a:ea typeface="Calibri" charset="0"/>
                <a:cs typeface="Calibri" charset="0"/>
              </a:rPr>
              <a:t>was reviewed by an independent advisory committee: </a:t>
            </a:r>
          </a:p>
          <a:p>
            <a:r>
              <a:rPr lang="en-US" sz="5500" dirty="0">
                <a:solidFill>
                  <a:schemeClr val="tx1"/>
                </a:solidFill>
                <a:latin typeface="Calibri" charset="0"/>
                <a:ea typeface="Calibri" charset="0"/>
                <a:cs typeface="Calibri" charset="0"/>
              </a:rPr>
              <a:t>Richard C. Baron, MA, Director of Knowledge Translation Activities, Temple University </a:t>
            </a:r>
          </a:p>
          <a:p>
            <a:r>
              <a:rPr lang="en-US" sz="5500" dirty="0">
                <a:solidFill>
                  <a:schemeClr val="tx1"/>
                </a:solidFill>
                <a:latin typeface="Calibri" charset="0"/>
                <a:ea typeface="Calibri" charset="0"/>
                <a:cs typeface="Calibri" charset="0"/>
              </a:rPr>
              <a:t>Sita Diehl, Director of State Policy and Advocacy, National Alliance on Mental Illness </a:t>
            </a:r>
          </a:p>
          <a:p>
            <a:r>
              <a:rPr lang="en-US" sz="5500" dirty="0">
                <a:solidFill>
                  <a:schemeClr val="tx1"/>
                </a:solidFill>
                <a:latin typeface="Calibri" charset="0"/>
                <a:ea typeface="Calibri" charset="0"/>
                <a:cs typeface="Calibri" charset="0"/>
              </a:rPr>
              <a:t>Tamar Heller, Ph.D., University of Illinois at Chicago </a:t>
            </a:r>
          </a:p>
          <a:p>
            <a:r>
              <a:rPr lang="en-US" sz="5500" dirty="0">
                <a:solidFill>
                  <a:schemeClr val="tx1"/>
                </a:solidFill>
                <a:latin typeface="Calibri" charset="0"/>
                <a:ea typeface="Calibri" charset="0"/>
                <a:cs typeface="Calibri" charset="0"/>
              </a:rPr>
              <a:t>Karen Hirschman, Ph.D., University of Pennsylvania </a:t>
            </a:r>
          </a:p>
          <a:p>
            <a:r>
              <a:rPr lang="en-US" sz="5500" dirty="0">
                <a:solidFill>
                  <a:schemeClr val="tx1"/>
                </a:solidFill>
                <a:latin typeface="Calibri" charset="0"/>
                <a:ea typeface="Calibri" charset="0"/>
                <a:cs typeface="Calibri" charset="0"/>
              </a:rPr>
              <a:t>Carol Levine, Director of Families and Health Care Project, United Hospital Fund </a:t>
            </a:r>
          </a:p>
          <a:p>
            <a:r>
              <a:rPr lang="en-US" sz="5500" dirty="0">
                <a:solidFill>
                  <a:schemeClr val="tx1"/>
                </a:solidFill>
                <a:latin typeface="Calibri" charset="0"/>
                <a:ea typeface="Calibri" charset="0"/>
                <a:cs typeface="Calibri" charset="0"/>
              </a:rPr>
              <a:t>Victor Molinari, Ph.D., University of South Florida</a:t>
            </a:r>
          </a:p>
          <a:p>
            <a:r>
              <a:rPr lang="en-US" sz="5500" dirty="0">
                <a:solidFill>
                  <a:schemeClr val="tx1"/>
                </a:solidFill>
                <a:latin typeface="Calibri" charset="0"/>
                <a:ea typeface="Calibri" charset="0"/>
                <a:cs typeface="Calibri" charset="0"/>
              </a:rPr>
              <a:t>Debbie Plotnick, MSS, MLSP, Vice President for Mental Health and Systems Advocacy, Mental Health America </a:t>
            </a:r>
          </a:p>
          <a:p>
            <a:r>
              <a:rPr lang="en-US" sz="5500" dirty="0">
                <a:solidFill>
                  <a:schemeClr val="tx1"/>
                </a:solidFill>
                <a:latin typeface="Calibri" charset="0"/>
                <a:ea typeface="Calibri" charset="0"/>
                <a:cs typeface="Calibri" charset="0"/>
              </a:rPr>
              <a:t>Rosalyn Roker, MBA, MA, University of South Florida </a:t>
            </a:r>
          </a:p>
          <a:p>
            <a:r>
              <a:rPr lang="en-US" sz="5500" dirty="0">
                <a:solidFill>
                  <a:schemeClr val="tx1"/>
                </a:solidFill>
                <a:latin typeface="Calibri" charset="0"/>
                <a:ea typeface="Calibri" charset="0"/>
                <a:cs typeface="Calibri" charset="0"/>
              </a:rPr>
              <a:t>Donna Wagner, Ph.D., New Mexico State University </a:t>
            </a:r>
          </a:p>
          <a:p>
            <a:r>
              <a:rPr lang="en-US" sz="5500" dirty="0">
                <a:solidFill>
                  <a:schemeClr val="tx1"/>
                </a:solidFill>
                <a:latin typeface="Calibri" charset="0"/>
                <a:ea typeface="Calibri" charset="0"/>
                <a:cs typeface="Calibri" charset="0"/>
              </a:rPr>
              <a:t>Kelly Niles-Yokum, MPA, Ph.D., University of La Verne</a:t>
            </a:r>
          </a:p>
          <a:p>
            <a:pPr lvl="0">
              <a:spcAft>
                <a:spcPts val="600"/>
              </a:spcAft>
            </a:pPr>
            <a:endParaRPr lang="en-US" sz="3600" dirty="0">
              <a:latin typeface="Calibri" charset="0"/>
              <a:ea typeface="Calibri" charset="0"/>
              <a:cs typeface="Calibri" charset="0"/>
            </a:endParaRPr>
          </a:p>
          <a:p>
            <a:endParaRPr lang="en-US" sz="32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84858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19" y="1123837"/>
            <a:ext cx="3195376" cy="4601183"/>
          </a:xfrm>
        </p:spPr>
        <p:txBody>
          <a:bodyPr>
            <a:noAutofit/>
          </a:bodyPr>
          <a:lstStyle/>
          <a:p>
            <a:r>
              <a:rPr lang="en-US" b="1" dirty="0"/>
              <a:t>The Big Picture:</a:t>
            </a:r>
            <a:br>
              <a:rPr lang="en-US" b="1" dirty="0"/>
            </a:br>
            <a:r>
              <a:rPr lang="en-US" sz="4050" dirty="0"/>
              <a:t/>
            </a:r>
            <a:br>
              <a:rPr lang="en-US" sz="4050" dirty="0"/>
            </a:br>
            <a:r>
              <a:rPr lang="en-US" b="1" i="1" dirty="0"/>
              <a:t>8.4 million</a:t>
            </a:r>
            <a:r>
              <a:rPr lang="en-US" i="1" dirty="0"/>
              <a:t> caregivers of adults with mental illness in U.S. </a:t>
            </a:r>
            <a:r>
              <a:rPr lang="en-US" dirty="0"/>
              <a:t/>
            </a:r>
            <a:br>
              <a:rPr lang="en-US" dirty="0"/>
            </a:br>
            <a:endParaRPr lang="en-US" dirty="0"/>
          </a:p>
        </p:txBody>
      </p:sp>
      <p:sp>
        <p:nvSpPr>
          <p:cNvPr id="3" name="Content Placeholder 2"/>
          <p:cNvSpPr>
            <a:spLocks noGrp="1"/>
          </p:cNvSpPr>
          <p:nvPr>
            <p:ph idx="1"/>
          </p:nvPr>
        </p:nvSpPr>
        <p:spPr>
          <a:xfrm>
            <a:off x="4127154" y="640014"/>
            <a:ext cx="6189364" cy="2225040"/>
          </a:xfrm>
        </p:spPr>
        <p:txBody>
          <a:bodyPr>
            <a:noAutofit/>
          </a:bodyPr>
          <a:lstStyle/>
          <a:p>
            <a:pPr marL="377190" lvl="1" indent="0">
              <a:lnSpc>
                <a:spcPct val="100000"/>
              </a:lnSpc>
              <a:spcBef>
                <a:spcPts val="0"/>
              </a:spcBef>
              <a:spcAft>
                <a:spcPts val="900"/>
              </a:spcAft>
              <a:buNone/>
            </a:pPr>
            <a:r>
              <a:rPr lang="en-US" sz="2500" dirty="0"/>
              <a:t/>
            </a:r>
            <a:br>
              <a:rPr lang="en-US" sz="2500" dirty="0"/>
            </a:br>
            <a:r>
              <a:rPr lang="en-US" sz="300" dirty="0"/>
              <a:t/>
            </a:r>
            <a:br>
              <a:rPr lang="en-US" sz="300" dirty="0"/>
            </a:br>
            <a:endParaRPr lang="en-US" sz="7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sp>
        <p:nvSpPr>
          <p:cNvPr id="5" name="TextBox 4"/>
          <p:cNvSpPr txBox="1"/>
          <p:nvPr/>
        </p:nvSpPr>
        <p:spPr>
          <a:xfrm>
            <a:off x="3641509" y="6102312"/>
            <a:ext cx="7331291" cy="369332"/>
          </a:xfrm>
          <a:prstGeom prst="rect">
            <a:avLst/>
          </a:prstGeom>
          <a:noFill/>
        </p:spPr>
        <p:txBody>
          <a:bodyPr wrap="square" rtlCol="0">
            <a:spAutoFit/>
          </a:bodyPr>
          <a:lstStyle/>
          <a:p>
            <a:r>
              <a:rPr lang="en-US" sz="900" dirty="0" smtClean="0">
                <a:solidFill>
                  <a:prstClr val="black"/>
                </a:solidFill>
                <a:latin typeface="Calibri" charset="0"/>
                <a:ea typeface="Calibri" charset="0"/>
                <a:cs typeface="Calibri" charset="0"/>
              </a:rPr>
              <a:t>See On </a:t>
            </a:r>
            <a:r>
              <a:rPr lang="en-US" sz="900" dirty="0">
                <a:solidFill>
                  <a:prstClr val="black"/>
                </a:solidFill>
                <a:latin typeface="Calibri" charset="0"/>
                <a:ea typeface="Calibri" charset="0"/>
                <a:cs typeface="Calibri" charset="0"/>
              </a:rPr>
              <a:t>Pins &amp; Needles: Caregivers of Adults with Mental Illness, in partnership with NAMI and Mental Health America. Learn more at </a:t>
            </a:r>
            <a:r>
              <a:rPr lang="en-US" sz="900" dirty="0" smtClean="0">
                <a:solidFill>
                  <a:prstClr val="black"/>
                </a:solidFill>
                <a:latin typeface="Calibri" charset="0"/>
                <a:ea typeface="Calibri" charset="0"/>
                <a:cs typeface="Calibri" charset="0"/>
                <a:hlinkClick r:id="rId3"/>
              </a:rPr>
              <a:t>www.caregiving.org/research</a:t>
            </a:r>
            <a:r>
              <a:rPr lang="en-US" sz="900" dirty="0">
                <a:solidFill>
                  <a:prstClr val="black"/>
                </a:solidFill>
                <a:latin typeface="Calibri" charset="0"/>
                <a:ea typeface="Calibri" charset="0"/>
                <a:cs typeface="Calibri" charset="0"/>
              </a:rPr>
              <a:t> a</a:t>
            </a:r>
            <a:r>
              <a:rPr lang="en-US" sz="900" dirty="0" smtClean="0">
                <a:solidFill>
                  <a:prstClr val="black"/>
                </a:solidFill>
                <a:latin typeface="Calibri" charset="0"/>
                <a:ea typeface="Calibri" charset="0"/>
                <a:cs typeface="Calibri" charset="0"/>
              </a:rPr>
              <a:t>nd </a:t>
            </a:r>
            <a:r>
              <a:rPr lang="en-US" sz="900" dirty="0" smtClean="0">
                <a:latin typeface="Calibri" charset="0"/>
                <a:ea typeface="Calibri" charset="0"/>
                <a:cs typeface="Calibri" charset="0"/>
                <a:hlinkClick r:id="rId4"/>
              </a:rPr>
              <a:t>Caregiving </a:t>
            </a:r>
            <a:r>
              <a:rPr lang="en-US" sz="900" dirty="0">
                <a:latin typeface="Calibri" charset="0"/>
                <a:ea typeface="Calibri" charset="0"/>
                <a:cs typeface="Calibri" charset="0"/>
                <a:hlinkClick r:id="rId4"/>
              </a:rPr>
              <a:t>in the U.S. 2015</a:t>
            </a:r>
            <a:r>
              <a:rPr lang="en-US" sz="900" dirty="0">
                <a:latin typeface="Calibri" charset="0"/>
                <a:ea typeface="Calibri" charset="0"/>
                <a:cs typeface="Calibri" charset="0"/>
              </a:rPr>
              <a:t>, National Alliance for Caregiving and AARP Public Policy Institute</a:t>
            </a:r>
          </a:p>
        </p:txBody>
      </p:sp>
      <p:graphicFrame>
        <p:nvGraphicFramePr>
          <p:cNvPr id="9" name="Table 8">
            <a:extLst>
              <a:ext uri="{FF2B5EF4-FFF2-40B4-BE49-F238E27FC236}">
                <a16:creationId xmlns:a16="http://schemas.microsoft.com/office/drawing/2014/main" xmlns="" id="{19AFD833-F4AE-4943-8A80-B4A9FA827A39}"/>
              </a:ext>
            </a:extLst>
          </p:cNvPr>
          <p:cNvGraphicFramePr>
            <a:graphicFrameLocks noGrp="1"/>
          </p:cNvGraphicFramePr>
          <p:nvPr>
            <p:extLst/>
          </p:nvPr>
        </p:nvGraphicFramePr>
        <p:xfrm>
          <a:off x="4173836" y="2283394"/>
          <a:ext cx="6096000" cy="11633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299266100"/>
                    </a:ext>
                  </a:extLst>
                </a:gridCol>
                <a:gridCol w="2032000">
                  <a:extLst>
                    <a:ext uri="{9D8B030D-6E8A-4147-A177-3AD203B41FA5}">
                      <a16:colId xmlns:a16="http://schemas.microsoft.com/office/drawing/2014/main" xmlns="" val="600095602"/>
                    </a:ext>
                  </a:extLst>
                </a:gridCol>
                <a:gridCol w="2032000">
                  <a:extLst>
                    <a:ext uri="{9D8B030D-6E8A-4147-A177-3AD203B41FA5}">
                      <a16:colId xmlns:a16="http://schemas.microsoft.com/office/drawing/2014/main" xmlns="" val="395837860"/>
                    </a:ext>
                  </a:extLst>
                </a:gridCol>
              </a:tblGrid>
              <a:tr h="370840">
                <a:tc>
                  <a:txBody>
                    <a:bodyPr/>
                    <a:lstStyle/>
                    <a:p>
                      <a:endParaRPr lang="en-US" dirty="0"/>
                    </a:p>
                  </a:txBody>
                  <a:tcPr/>
                </a:tc>
                <a:tc>
                  <a:txBody>
                    <a:bodyPr/>
                    <a:lstStyle/>
                    <a:p>
                      <a:pPr algn="ctr"/>
                      <a:r>
                        <a:rPr lang="en-US" sz="1400" dirty="0"/>
                        <a:t>Mental Health</a:t>
                      </a:r>
                    </a:p>
                  </a:txBody>
                  <a:tcPr/>
                </a:tc>
                <a:tc>
                  <a:txBody>
                    <a:bodyPr/>
                    <a:lstStyle/>
                    <a:p>
                      <a:pPr algn="ctr"/>
                      <a:r>
                        <a:rPr lang="en-US" sz="1400" dirty="0"/>
                        <a:t>All Caregivers</a:t>
                      </a:r>
                    </a:p>
                  </a:txBody>
                  <a:tcPr/>
                </a:tc>
                <a:extLst>
                  <a:ext uri="{0D108BD9-81ED-4DB2-BD59-A6C34878D82A}">
                    <a16:rowId xmlns:a16="http://schemas.microsoft.com/office/drawing/2014/main" xmlns="" val="653279171"/>
                  </a:ext>
                </a:extLst>
              </a:tr>
              <a:tr h="370840">
                <a:tc>
                  <a:txBody>
                    <a:bodyPr/>
                    <a:lstStyle/>
                    <a:p>
                      <a:r>
                        <a:rPr lang="en-US" sz="2000" dirty="0"/>
                        <a:t>Duration of care</a:t>
                      </a:r>
                    </a:p>
                  </a:txBody>
                  <a:tcPr/>
                </a:tc>
                <a:tc>
                  <a:txBody>
                    <a:bodyPr/>
                    <a:lstStyle/>
                    <a:p>
                      <a:r>
                        <a:rPr lang="en-US" sz="2000" dirty="0"/>
                        <a:t>8.7 years</a:t>
                      </a:r>
                    </a:p>
                  </a:txBody>
                  <a:tcPr/>
                </a:tc>
                <a:tc>
                  <a:txBody>
                    <a:bodyPr/>
                    <a:lstStyle/>
                    <a:p>
                      <a:r>
                        <a:rPr lang="en-US" sz="2000" dirty="0"/>
                        <a:t>4 years</a:t>
                      </a:r>
                    </a:p>
                  </a:txBody>
                  <a:tcPr/>
                </a:tc>
                <a:extLst>
                  <a:ext uri="{0D108BD9-81ED-4DB2-BD59-A6C34878D82A}">
                    <a16:rowId xmlns:a16="http://schemas.microsoft.com/office/drawing/2014/main" xmlns="" val="2437058558"/>
                  </a:ext>
                </a:extLst>
              </a:tr>
              <a:tr h="370840">
                <a:tc>
                  <a:txBody>
                    <a:bodyPr/>
                    <a:lstStyle/>
                    <a:p>
                      <a:r>
                        <a:rPr lang="en-US" sz="2000" dirty="0"/>
                        <a:t>Intensity of care</a:t>
                      </a:r>
                    </a:p>
                  </a:txBody>
                  <a:tcPr/>
                </a:tc>
                <a:tc>
                  <a:txBody>
                    <a:bodyPr/>
                    <a:lstStyle/>
                    <a:p>
                      <a:r>
                        <a:rPr lang="en-US" sz="2000" dirty="0"/>
                        <a:t>32 hours/week</a:t>
                      </a:r>
                    </a:p>
                  </a:txBody>
                  <a:tcPr/>
                </a:tc>
                <a:tc>
                  <a:txBody>
                    <a:bodyPr/>
                    <a:lstStyle/>
                    <a:p>
                      <a:r>
                        <a:rPr lang="en-US" sz="2000" dirty="0"/>
                        <a:t>24 hours/week</a:t>
                      </a:r>
                    </a:p>
                  </a:txBody>
                  <a:tcPr/>
                </a:tc>
                <a:extLst>
                  <a:ext uri="{0D108BD9-81ED-4DB2-BD59-A6C34878D82A}">
                    <a16:rowId xmlns:a16="http://schemas.microsoft.com/office/drawing/2014/main" xmlns="" val="2911729579"/>
                  </a:ext>
                </a:extLst>
              </a:tr>
            </a:tbl>
          </a:graphicData>
        </a:graphic>
      </p:graphicFrame>
      <p:graphicFrame>
        <p:nvGraphicFramePr>
          <p:cNvPr id="6" name="Table 5">
            <a:extLst>
              <a:ext uri="{FF2B5EF4-FFF2-40B4-BE49-F238E27FC236}">
                <a16:creationId xmlns:a16="http://schemas.microsoft.com/office/drawing/2014/main" xmlns="" id="{1492A3CA-E41B-4436-A8C8-D36E589AFA0F}"/>
              </a:ext>
            </a:extLst>
          </p:cNvPr>
          <p:cNvGraphicFramePr>
            <a:graphicFrameLocks noGrp="1"/>
          </p:cNvGraphicFramePr>
          <p:nvPr>
            <p:extLst>
              <p:ext uri="{D42A27DB-BD31-4B8C-83A1-F6EECF244321}">
                <p14:modId xmlns:p14="http://schemas.microsoft.com/office/powerpoint/2010/main" val="1577639805"/>
              </p:ext>
            </p:extLst>
          </p:nvPr>
        </p:nvGraphicFramePr>
        <p:xfrm>
          <a:off x="4127154" y="3661993"/>
          <a:ext cx="6096000" cy="2225040"/>
        </p:xfrm>
        <a:graphic>
          <a:graphicData uri="http://schemas.openxmlformats.org/drawingml/2006/table">
            <a:tbl>
              <a:tblPr firstRow="1" bandRow="1">
                <a:tableStyleId>{5C22544A-7EE6-4342-B048-85BDC9FD1C3A}</a:tableStyleId>
              </a:tblPr>
              <a:tblGrid>
                <a:gridCol w="5171768">
                  <a:extLst>
                    <a:ext uri="{9D8B030D-6E8A-4147-A177-3AD203B41FA5}">
                      <a16:colId xmlns:a16="http://schemas.microsoft.com/office/drawing/2014/main" xmlns="" val="823567591"/>
                    </a:ext>
                  </a:extLst>
                </a:gridCol>
                <a:gridCol w="924232">
                  <a:extLst>
                    <a:ext uri="{9D8B030D-6E8A-4147-A177-3AD203B41FA5}">
                      <a16:colId xmlns:a16="http://schemas.microsoft.com/office/drawing/2014/main" xmlns="" val="1926244971"/>
                    </a:ext>
                  </a:extLst>
                </a:gridCol>
              </a:tblGrid>
              <a:tr h="370840">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effectLst/>
                        </a:rPr>
                        <a:t>Caregiver Burden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xmlns="" val="50694368"/>
                  </a:ext>
                </a:extLst>
              </a:tr>
              <a:tr h="370840">
                <a:tc>
                  <a:txBody>
                    <a:bodyPr/>
                    <a:lstStyle/>
                    <a:p>
                      <a:pPr marL="0" marR="0">
                        <a:lnSpc>
                          <a:spcPct val="107000"/>
                        </a:lnSpc>
                        <a:spcBef>
                          <a:spcPts val="200"/>
                        </a:spcBef>
                        <a:spcAft>
                          <a:spcPts val="200"/>
                        </a:spcAft>
                      </a:pPr>
                      <a:r>
                        <a:rPr lang="en-US" sz="2000" b="0" dirty="0">
                          <a:effectLst/>
                        </a:rPr>
                        <a:t>Recipient financially dependent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200"/>
                        </a:spcBef>
                        <a:spcAft>
                          <a:spcPts val="200"/>
                        </a:spcAft>
                      </a:pPr>
                      <a:r>
                        <a:rPr lang="en-US" sz="2000">
                          <a:effectLst/>
                        </a:rPr>
                        <a:t>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5480637"/>
                  </a:ext>
                </a:extLst>
              </a:tr>
              <a:tr h="370840">
                <a:tc>
                  <a:txBody>
                    <a:bodyPr/>
                    <a:lstStyle/>
                    <a:p>
                      <a:pPr marL="0" marR="0">
                        <a:lnSpc>
                          <a:spcPct val="107000"/>
                        </a:lnSpc>
                        <a:spcBef>
                          <a:spcPts val="200"/>
                        </a:spcBef>
                        <a:spcAft>
                          <a:spcPts val="200"/>
                        </a:spcAft>
                      </a:pPr>
                      <a:r>
                        <a:rPr lang="en-US" sz="2000" b="0" dirty="0">
                          <a:effectLst/>
                        </a:rPr>
                        <a:t>Parent plan for future caregiving responsibility</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200"/>
                        </a:spcBef>
                        <a:spcAft>
                          <a:spcPts val="200"/>
                        </a:spcAft>
                      </a:pPr>
                      <a:r>
                        <a:rPr lang="en-US" sz="2000" dirty="0">
                          <a:effectLst/>
                        </a:rPr>
                        <a:t>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67985014"/>
                  </a:ext>
                </a:extLst>
              </a:tr>
              <a:tr h="370840">
                <a:tc>
                  <a:txBody>
                    <a:bodyPr/>
                    <a:lstStyle/>
                    <a:p>
                      <a:pPr marL="0" marR="0">
                        <a:lnSpc>
                          <a:spcPct val="107000"/>
                        </a:lnSpc>
                        <a:spcBef>
                          <a:spcPts val="200"/>
                        </a:spcBef>
                        <a:spcAft>
                          <a:spcPts val="200"/>
                        </a:spcAft>
                      </a:pPr>
                      <a:r>
                        <a:rPr lang="en-US" sz="2000" b="0" dirty="0">
                          <a:effectLst/>
                        </a:rPr>
                        <a:t>Negative effect on caregiver health</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200"/>
                        </a:spcBef>
                        <a:spcAft>
                          <a:spcPts val="200"/>
                        </a:spcAft>
                      </a:pPr>
                      <a:r>
                        <a:rPr lang="en-US" sz="2000" dirty="0">
                          <a:effectLst/>
                        </a:rPr>
                        <a:t>62%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17037297"/>
                  </a:ext>
                </a:extLst>
              </a:tr>
              <a:tr h="370840">
                <a:tc>
                  <a:txBody>
                    <a:bodyPr/>
                    <a:lstStyle/>
                    <a:p>
                      <a:pPr marL="0" marR="0">
                        <a:lnSpc>
                          <a:spcPct val="107000"/>
                        </a:lnSpc>
                        <a:spcBef>
                          <a:spcPts val="200"/>
                        </a:spcBef>
                        <a:spcAft>
                          <a:spcPts val="200"/>
                        </a:spcAft>
                      </a:pPr>
                      <a:r>
                        <a:rPr lang="en-US" sz="2000" b="0" dirty="0">
                          <a:effectLst/>
                        </a:rPr>
                        <a:t>Difficult to talk with others about issues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200"/>
                        </a:spcBef>
                        <a:spcAft>
                          <a:spcPts val="200"/>
                        </a:spcAft>
                      </a:pPr>
                      <a:r>
                        <a:rPr lang="en-US" sz="2000" dirty="0">
                          <a:effectLst/>
                        </a:rPr>
                        <a:t>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84063731"/>
                  </a:ext>
                </a:extLst>
              </a:tr>
              <a:tr h="370840">
                <a:tc>
                  <a:txBody>
                    <a:bodyPr/>
                    <a:lstStyle/>
                    <a:p>
                      <a:pPr marL="0" marR="0">
                        <a:lnSpc>
                          <a:spcPct val="107000"/>
                        </a:lnSpc>
                        <a:spcBef>
                          <a:spcPts val="200"/>
                        </a:spcBef>
                        <a:spcAft>
                          <a:spcPts val="200"/>
                        </a:spcAft>
                      </a:pPr>
                      <a:r>
                        <a:rPr lang="en-US" sz="2000" b="0" dirty="0">
                          <a:effectLst/>
                        </a:rPr>
                        <a:t>High emotional stress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200"/>
                        </a:spcBef>
                        <a:spcAft>
                          <a:spcPts val="200"/>
                        </a:spcAft>
                      </a:pPr>
                      <a:r>
                        <a:rPr lang="en-US" sz="2000" dirty="0">
                          <a:effectLst/>
                        </a:rPr>
                        <a:t>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70702598"/>
                  </a:ext>
                </a:extLst>
              </a:tr>
            </a:tbl>
          </a:graphicData>
        </a:graphic>
      </p:graphicFrame>
      <p:sp>
        <p:nvSpPr>
          <p:cNvPr id="10" name="Rectangle 9">
            <a:extLst>
              <a:ext uri="{FF2B5EF4-FFF2-40B4-BE49-F238E27FC236}">
                <a16:creationId xmlns:a16="http://schemas.microsoft.com/office/drawing/2014/main" xmlns="" id="{DFF0E1BE-1C8F-4E23-8486-CC1D2E12E715}"/>
              </a:ext>
            </a:extLst>
          </p:cNvPr>
          <p:cNvSpPr/>
          <p:nvPr/>
        </p:nvSpPr>
        <p:spPr>
          <a:xfrm>
            <a:off x="3641509" y="859232"/>
            <a:ext cx="7160653" cy="1204945"/>
          </a:xfrm>
          <a:prstGeom prst="rect">
            <a:avLst/>
          </a:prstGeom>
        </p:spPr>
        <p:txBody>
          <a:bodyPr wrap="square">
            <a:spAutoFit/>
          </a:bodyPr>
          <a:lstStyle/>
          <a:p>
            <a:pPr>
              <a:lnSpc>
                <a:spcPct val="120000"/>
              </a:lnSpc>
              <a:spcAft>
                <a:spcPts val="900"/>
              </a:spcAft>
            </a:pPr>
            <a:r>
              <a:rPr lang="en-US" dirty="0">
                <a:latin typeface="Calibri" charset="0"/>
                <a:ea typeface="Calibri" charset="0"/>
                <a:cs typeface="Calibri" charset="0"/>
              </a:rPr>
              <a:t>The Circle of Care Guidebook emerged from the NAC study of mental health caregivers in 2015/2016 in partnership with NAMI and MHA.</a:t>
            </a:r>
            <a:endParaRPr lang="en-US" sz="1600" dirty="0">
              <a:latin typeface="Calibri" charset="0"/>
              <a:ea typeface="Calibri" charset="0"/>
              <a:cs typeface="Calibri" charset="0"/>
            </a:endParaRPr>
          </a:p>
          <a:p>
            <a:pPr>
              <a:lnSpc>
                <a:spcPct val="120000"/>
              </a:lnSpc>
              <a:spcAft>
                <a:spcPts val="900"/>
              </a:spcAft>
            </a:pPr>
            <a:r>
              <a:rPr lang="en-US" dirty="0">
                <a:latin typeface="Calibri" charset="0"/>
                <a:ea typeface="Calibri" charset="0"/>
                <a:cs typeface="Calibri" charset="0"/>
              </a:rPr>
              <a:t>Respondent characteristics:</a:t>
            </a:r>
          </a:p>
        </p:txBody>
      </p:sp>
    </p:spTree>
    <p:extLst>
      <p:ext uri="{BB962C8B-B14F-4D97-AF65-F5344CB8AC3E}">
        <p14:creationId xmlns:p14="http://schemas.microsoft.com/office/powerpoint/2010/main" val="290957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59" y="1123836"/>
            <a:ext cx="3418969" cy="4601183"/>
          </a:xfrm>
        </p:spPr>
        <p:txBody>
          <a:bodyPr>
            <a:noAutofit/>
          </a:bodyPr>
          <a:lstStyle/>
          <a:p>
            <a:r>
              <a:rPr lang="en-US" dirty="0"/>
              <a:t>Who are the caregivers? </a:t>
            </a:r>
          </a:p>
        </p:txBody>
      </p:sp>
      <p:sp>
        <p:nvSpPr>
          <p:cNvPr id="3" name="Content Placeholder 2"/>
          <p:cNvSpPr>
            <a:spLocks noGrp="1"/>
          </p:cNvSpPr>
          <p:nvPr>
            <p:ph idx="1"/>
          </p:nvPr>
        </p:nvSpPr>
        <p:spPr/>
        <p:txBody>
          <a:bodyPr>
            <a:noAutofit/>
          </a:bodyPr>
          <a:lstStyle/>
          <a:p>
            <a:pPr lvl="0">
              <a:lnSpc>
                <a:spcPct val="120000"/>
              </a:lnSpc>
              <a:spcBef>
                <a:spcPts val="0"/>
              </a:spcBef>
              <a:spcAft>
                <a:spcPts val="1200"/>
              </a:spcAft>
            </a:pPr>
            <a:endParaRPr lang="en-US" sz="2400" dirty="0"/>
          </a:p>
          <a:p>
            <a:pPr>
              <a:lnSpc>
                <a:spcPct val="120000"/>
              </a:lnSpc>
              <a:spcBef>
                <a:spcPts val="0"/>
              </a:spcBef>
              <a:spcAft>
                <a:spcPts val="1200"/>
              </a:spcAft>
            </a:pPr>
            <a:endParaRPr lang="en-US" sz="2400" dirty="0">
              <a:latin typeface="Calibri" charset="0"/>
              <a:ea typeface="Calibri" charset="0"/>
              <a:cs typeface="Calibri" charset="0"/>
            </a:endParaRPr>
          </a:p>
          <a:p>
            <a:pPr>
              <a:lnSpc>
                <a:spcPct val="120000"/>
              </a:lnSpc>
              <a:spcBef>
                <a:spcPts val="0"/>
              </a:spcBef>
              <a:spcAft>
                <a:spcPts val="1200"/>
              </a:spcAft>
            </a:pPr>
            <a:r>
              <a:rPr lang="en-US" sz="2600" dirty="0">
                <a:solidFill>
                  <a:schemeClr val="tx1"/>
                </a:solidFill>
                <a:latin typeface="Calibri" charset="0"/>
                <a:ea typeface="Calibri" charset="0"/>
                <a:cs typeface="Calibri" charset="0"/>
              </a:rPr>
              <a:t>Most caregivers in sample were female (80%)</a:t>
            </a:r>
          </a:p>
          <a:p>
            <a:pPr>
              <a:lnSpc>
                <a:spcPct val="120000"/>
              </a:lnSpc>
              <a:spcBef>
                <a:spcPts val="0"/>
              </a:spcBef>
              <a:spcAft>
                <a:spcPts val="1200"/>
              </a:spcAft>
            </a:pPr>
            <a:r>
              <a:rPr lang="en-US" sz="2600" dirty="0">
                <a:solidFill>
                  <a:schemeClr val="tx1"/>
                </a:solidFill>
                <a:latin typeface="Calibri" charset="0"/>
                <a:ea typeface="Calibri" charset="0"/>
                <a:cs typeface="Calibri" charset="0"/>
              </a:rPr>
              <a:t>They usually are caring for a relative (88%) </a:t>
            </a:r>
          </a:p>
          <a:p>
            <a:pPr lvl="0">
              <a:lnSpc>
                <a:spcPct val="120000"/>
              </a:lnSpc>
              <a:spcBef>
                <a:spcPts val="0"/>
              </a:spcBef>
              <a:spcAft>
                <a:spcPts val="1200"/>
              </a:spcAft>
            </a:pPr>
            <a:r>
              <a:rPr lang="en-US" sz="2600" dirty="0">
                <a:solidFill>
                  <a:schemeClr val="tx1"/>
                </a:solidFill>
                <a:latin typeface="Calibri" charset="0"/>
                <a:ea typeface="Calibri" charset="0"/>
                <a:cs typeface="Calibri" charset="0"/>
              </a:rPr>
              <a:t>Nearly half are caring for an adult son or daughter </a:t>
            </a:r>
          </a:p>
          <a:p>
            <a:pPr lvl="0">
              <a:lnSpc>
                <a:spcPct val="120000"/>
              </a:lnSpc>
              <a:spcBef>
                <a:spcPts val="0"/>
              </a:spcBef>
              <a:spcAft>
                <a:spcPts val="1200"/>
              </a:spcAft>
            </a:pPr>
            <a:r>
              <a:rPr lang="en-US" sz="2600" dirty="0">
                <a:solidFill>
                  <a:schemeClr val="tx1"/>
                </a:solidFill>
                <a:latin typeface="Calibri" charset="0"/>
                <a:ea typeface="Calibri" charset="0"/>
                <a:cs typeface="Calibri" charset="0"/>
              </a:rPr>
              <a:t>Most are between the ages of 45 and 64 (average age is 54.3 years old)</a:t>
            </a:r>
          </a:p>
          <a:p>
            <a:pPr lvl="0">
              <a:lnSpc>
                <a:spcPct val="120000"/>
              </a:lnSpc>
              <a:spcBef>
                <a:spcPts val="0"/>
              </a:spcBef>
              <a:spcAft>
                <a:spcPts val="1200"/>
              </a:spcAft>
            </a:pPr>
            <a:r>
              <a:rPr lang="en-US" sz="2600" dirty="0">
                <a:solidFill>
                  <a:schemeClr val="tx1"/>
                </a:solidFill>
                <a:latin typeface="Calibri" charset="0"/>
                <a:ea typeface="Calibri" charset="0"/>
                <a:cs typeface="Calibri" charset="0"/>
              </a:rPr>
              <a:t>65% had a college education or more advanced degree</a:t>
            </a:r>
          </a:p>
          <a:p>
            <a:pPr lvl="0">
              <a:lnSpc>
                <a:spcPct val="120000"/>
              </a:lnSpc>
              <a:spcBef>
                <a:spcPts val="0"/>
              </a:spcBef>
              <a:spcAft>
                <a:spcPts val="1200"/>
              </a:spcAft>
            </a:pPr>
            <a:r>
              <a:rPr lang="en-US" sz="2600" dirty="0">
                <a:solidFill>
                  <a:schemeClr val="tx1"/>
                </a:solidFill>
                <a:latin typeface="Calibri" charset="0"/>
                <a:ea typeface="Calibri" charset="0"/>
                <a:cs typeface="Calibri" charset="0"/>
              </a:rPr>
              <a:t>46% had a household income of $75,000 or more</a:t>
            </a:r>
          </a:p>
          <a:p>
            <a:pPr lvl="0">
              <a:lnSpc>
                <a:spcPct val="120000"/>
              </a:lnSpc>
              <a:spcBef>
                <a:spcPts val="0"/>
              </a:spcBef>
              <a:spcAft>
                <a:spcPts val="1200"/>
              </a:spcAft>
            </a:pPr>
            <a:r>
              <a:rPr lang="en-US" sz="2600" dirty="0">
                <a:solidFill>
                  <a:schemeClr val="tx1"/>
                </a:solidFill>
                <a:latin typeface="Calibri" charset="0"/>
                <a:ea typeface="Calibri" charset="0"/>
                <a:cs typeface="Calibri" charset="0"/>
              </a:rPr>
              <a:t>24% lived in rural areas</a:t>
            </a:r>
          </a:p>
          <a:p>
            <a:pPr marL="0" lvl="0" indent="0">
              <a:lnSpc>
                <a:spcPct val="120000"/>
              </a:lnSpc>
              <a:spcBef>
                <a:spcPts val="0"/>
              </a:spcBef>
              <a:spcAft>
                <a:spcPts val="1200"/>
              </a:spcAft>
              <a:buNone/>
            </a:pPr>
            <a:r>
              <a:rPr lang="en-US" sz="3600" dirty="0"/>
              <a:t/>
            </a:r>
            <a:br>
              <a:rPr lang="en-US" sz="3600" dirty="0"/>
            </a:br>
            <a:r>
              <a:rPr lang="en-US" sz="600" dirty="0"/>
              <a:t/>
            </a:r>
            <a:br>
              <a:rPr lang="en-US" sz="600" dirty="0"/>
            </a:br>
            <a:endParaRPr lang="en-US" sz="1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
        <p:nvSpPr>
          <p:cNvPr id="6" name="TextBox 5"/>
          <p:cNvSpPr txBox="1"/>
          <p:nvPr/>
        </p:nvSpPr>
        <p:spPr>
          <a:xfrm>
            <a:off x="3561528" y="6240934"/>
            <a:ext cx="7949477" cy="230832"/>
          </a:xfrm>
          <a:prstGeom prst="rect">
            <a:avLst/>
          </a:prstGeom>
          <a:noFill/>
        </p:spPr>
        <p:txBody>
          <a:bodyPr wrap="square" rtlCol="0">
            <a:spAutoFit/>
          </a:bodyPr>
          <a:lstStyle/>
          <a:p>
            <a:r>
              <a:rPr lang="en-US" sz="900" dirty="0" smtClean="0">
                <a:solidFill>
                  <a:prstClr val="black"/>
                </a:solidFill>
                <a:latin typeface="Calibri" charset="0"/>
                <a:ea typeface="Calibri" charset="0"/>
                <a:cs typeface="Calibri" charset="0"/>
              </a:rPr>
              <a:t>See On </a:t>
            </a:r>
            <a:r>
              <a:rPr lang="en-US" sz="900" dirty="0">
                <a:solidFill>
                  <a:prstClr val="black"/>
                </a:solidFill>
                <a:latin typeface="Calibri" charset="0"/>
                <a:ea typeface="Calibri" charset="0"/>
                <a:cs typeface="Calibri" charset="0"/>
              </a:rPr>
              <a:t>Pins &amp; Needles: Caregivers of Adults with Mental Illness, in partnership with NAMI and Mental Health America. Learn more at </a:t>
            </a:r>
            <a:r>
              <a:rPr lang="en-US" sz="900" dirty="0" smtClean="0">
                <a:solidFill>
                  <a:prstClr val="black"/>
                </a:solidFill>
                <a:latin typeface="Calibri" charset="0"/>
                <a:ea typeface="Calibri" charset="0"/>
                <a:cs typeface="Calibri" charset="0"/>
                <a:hlinkClick r:id="rId3"/>
              </a:rPr>
              <a:t>www.caregiving.org/research</a:t>
            </a:r>
            <a:r>
              <a:rPr lang="en-US" sz="900" dirty="0" smtClean="0">
                <a:solidFill>
                  <a:prstClr val="black"/>
                </a:solidFill>
                <a:latin typeface="Calibri" charset="0"/>
                <a:ea typeface="Calibri" charset="0"/>
                <a:cs typeface="Calibri" charset="0"/>
              </a:rPr>
              <a:t>. </a:t>
            </a:r>
            <a:endParaRPr lang="en-US" sz="900" dirty="0">
              <a:latin typeface="Calibri" charset="0"/>
              <a:ea typeface="Calibri" charset="0"/>
              <a:cs typeface="Calibri" charset="0"/>
            </a:endParaRPr>
          </a:p>
        </p:txBody>
      </p:sp>
    </p:spTree>
    <p:extLst>
      <p:ext uri="{BB962C8B-B14F-4D97-AF65-F5344CB8AC3E}">
        <p14:creationId xmlns:p14="http://schemas.microsoft.com/office/powerpoint/2010/main" val="186586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4" y="1123837"/>
            <a:ext cx="3084843" cy="4601183"/>
          </a:xfrm>
        </p:spPr>
        <p:txBody>
          <a:bodyPr>
            <a:noAutofit/>
          </a:bodyPr>
          <a:lstStyle/>
          <a:p>
            <a:r>
              <a:rPr lang="en-US" dirty="0"/>
              <a:t>Who are they caring for? </a:t>
            </a:r>
          </a:p>
        </p:txBody>
      </p:sp>
      <p:sp>
        <p:nvSpPr>
          <p:cNvPr id="3" name="Content Placeholder 2"/>
          <p:cNvSpPr>
            <a:spLocks noGrp="1"/>
          </p:cNvSpPr>
          <p:nvPr>
            <p:ph idx="1"/>
          </p:nvPr>
        </p:nvSpPr>
        <p:spPr>
          <a:xfrm>
            <a:off x="3669063" y="862337"/>
            <a:ext cx="7084088" cy="5120640"/>
          </a:xfrm>
        </p:spPr>
        <p:txBody>
          <a:bodyPr>
            <a:noAutofit/>
          </a:bodyPr>
          <a:lstStyle/>
          <a:p>
            <a:pPr>
              <a:lnSpc>
                <a:spcPct val="120000"/>
              </a:lnSpc>
              <a:spcBef>
                <a:spcPts val="0"/>
              </a:spcBef>
              <a:spcAft>
                <a:spcPts val="1200"/>
              </a:spcAft>
            </a:pPr>
            <a:r>
              <a:rPr lang="en-US" sz="2400" dirty="0">
                <a:solidFill>
                  <a:schemeClr val="tx1"/>
                </a:solidFill>
                <a:latin typeface="Calibri" charset="0"/>
                <a:ea typeface="Calibri" charset="0"/>
                <a:cs typeface="Calibri" charset="0"/>
              </a:rPr>
              <a:t>Average age is 46.3 years, most under 40</a:t>
            </a:r>
          </a:p>
          <a:p>
            <a:pPr>
              <a:lnSpc>
                <a:spcPct val="120000"/>
              </a:lnSpc>
              <a:spcBef>
                <a:spcPts val="0"/>
              </a:spcBef>
              <a:spcAft>
                <a:spcPts val="1200"/>
              </a:spcAft>
            </a:pPr>
            <a:r>
              <a:rPr lang="en-US" sz="2400" dirty="0">
                <a:solidFill>
                  <a:schemeClr val="tx1"/>
                </a:solidFill>
                <a:latin typeface="Calibri" charset="0"/>
                <a:ea typeface="Calibri" charset="0"/>
                <a:cs typeface="Calibri" charset="0"/>
              </a:rPr>
              <a:t>Almost half live in same household as caregiver (45%)        or within 20 miles (27%)</a:t>
            </a:r>
          </a:p>
          <a:p>
            <a:pPr marL="0" indent="0">
              <a:lnSpc>
                <a:spcPct val="120000"/>
              </a:lnSpc>
              <a:spcBef>
                <a:spcPts val="0"/>
              </a:spcBef>
              <a:spcAft>
                <a:spcPts val="1200"/>
              </a:spcAft>
              <a:buNone/>
            </a:pPr>
            <a:endParaRPr lang="en-US" sz="2400" dirty="0">
              <a:solidFill>
                <a:schemeClr val="tx1"/>
              </a:solidFill>
            </a:endParaRPr>
          </a:p>
          <a:p>
            <a:pPr marL="0" indent="0">
              <a:lnSpc>
                <a:spcPct val="120000"/>
              </a:lnSpc>
              <a:spcBef>
                <a:spcPts val="0"/>
              </a:spcBef>
              <a:spcAft>
                <a:spcPts val="1200"/>
              </a:spcAft>
              <a:buNone/>
            </a:pPr>
            <a:endParaRPr lang="en-US" sz="2400" dirty="0">
              <a:solidFill>
                <a:schemeClr val="tx1"/>
              </a:solidFill>
            </a:endParaRPr>
          </a:p>
          <a:p>
            <a:pPr marL="0" indent="0">
              <a:lnSpc>
                <a:spcPct val="120000"/>
              </a:lnSpc>
              <a:spcBef>
                <a:spcPts val="0"/>
              </a:spcBef>
              <a:spcAft>
                <a:spcPts val="1200"/>
              </a:spcAft>
              <a:buNone/>
            </a:pPr>
            <a:endParaRPr lang="en-US" sz="2400" dirty="0">
              <a:solidFill>
                <a:schemeClr val="tx1"/>
              </a:solidFill>
            </a:endParaRPr>
          </a:p>
          <a:p>
            <a:pPr marL="0" indent="0">
              <a:lnSpc>
                <a:spcPct val="120000"/>
              </a:lnSpc>
              <a:spcBef>
                <a:spcPts val="0"/>
              </a:spcBef>
              <a:spcAft>
                <a:spcPts val="1200"/>
              </a:spcAft>
              <a:buNone/>
            </a:pPr>
            <a:endParaRPr lang="en-US" sz="2400" dirty="0">
              <a:solidFill>
                <a:schemeClr val="tx1"/>
              </a:solidFill>
            </a:endParaRPr>
          </a:p>
          <a:p>
            <a:pPr>
              <a:lnSpc>
                <a:spcPct val="120000"/>
              </a:lnSpc>
              <a:spcBef>
                <a:spcPts val="0"/>
              </a:spcBef>
              <a:spcAft>
                <a:spcPts val="1200"/>
              </a:spcAft>
            </a:pP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graphicFrame>
        <p:nvGraphicFramePr>
          <p:cNvPr id="5" name="Table 4">
            <a:extLst>
              <a:ext uri="{FF2B5EF4-FFF2-40B4-BE49-F238E27FC236}">
                <a16:creationId xmlns:a16="http://schemas.microsoft.com/office/drawing/2014/main" xmlns="" id="{BD9F0AA7-5D0A-41AE-8663-29DA77D4A127}"/>
              </a:ext>
            </a:extLst>
          </p:cNvPr>
          <p:cNvGraphicFramePr>
            <a:graphicFrameLocks noGrp="1"/>
          </p:cNvGraphicFramePr>
          <p:nvPr>
            <p:extLst>
              <p:ext uri="{D42A27DB-BD31-4B8C-83A1-F6EECF244321}">
                <p14:modId xmlns:p14="http://schemas.microsoft.com/office/powerpoint/2010/main" val="987624856"/>
              </p:ext>
            </p:extLst>
          </p:nvPr>
        </p:nvGraphicFramePr>
        <p:xfrm>
          <a:off x="5019720" y="2827273"/>
          <a:ext cx="4672484" cy="2743200"/>
        </p:xfrm>
        <a:graphic>
          <a:graphicData uri="http://schemas.openxmlformats.org/drawingml/2006/table">
            <a:tbl>
              <a:tblPr firstRow="1" bandRow="1">
                <a:tableStyleId>{5C22544A-7EE6-4342-B048-85BDC9FD1C3A}</a:tableStyleId>
              </a:tblPr>
              <a:tblGrid>
                <a:gridCol w="3848519">
                  <a:extLst>
                    <a:ext uri="{9D8B030D-6E8A-4147-A177-3AD203B41FA5}">
                      <a16:colId xmlns:a16="http://schemas.microsoft.com/office/drawing/2014/main" xmlns="" val="3531889588"/>
                    </a:ext>
                  </a:extLst>
                </a:gridCol>
                <a:gridCol w="823965">
                  <a:extLst>
                    <a:ext uri="{9D8B030D-6E8A-4147-A177-3AD203B41FA5}">
                      <a16:colId xmlns:a16="http://schemas.microsoft.com/office/drawing/2014/main" xmlns="" val="1532687138"/>
                    </a:ext>
                  </a:extLst>
                </a:gridCol>
              </a:tblGrid>
              <a:tr h="0">
                <a:tc gridSpan="2">
                  <a:txBody>
                    <a:bodyPr/>
                    <a:lstStyle/>
                    <a:p>
                      <a:pPr algn="ctr"/>
                      <a:r>
                        <a:rPr lang="en-US" sz="2400" dirty="0"/>
                        <a:t>Conditions Requiring Care</a:t>
                      </a:r>
                    </a:p>
                  </a:txBody>
                  <a:tcPr/>
                </a:tc>
                <a:tc hMerge="1">
                  <a:txBody>
                    <a:bodyPr/>
                    <a:lstStyle/>
                    <a:p>
                      <a:endParaRPr lang="en-US" dirty="0"/>
                    </a:p>
                  </a:txBody>
                  <a:tcPr/>
                </a:tc>
                <a:extLst>
                  <a:ext uri="{0D108BD9-81ED-4DB2-BD59-A6C34878D82A}">
                    <a16:rowId xmlns:a16="http://schemas.microsoft.com/office/drawing/2014/main" xmlns="" val="2624776734"/>
                  </a:ext>
                </a:extLst>
              </a:tr>
              <a:tr h="370840">
                <a:tc>
                  <a:txBody>
                    <a:bodyPr/>
                    <a:lstStyle/>
                    <a:p>
                      <a:r>
                        <a:rPr lang="en-US" sz="2400" dirty="0"/>
                        <a:t>Bipolar disorder</a:t>
                      </a:r>
                    </a:p>
                  </a:txBody>
                  <a:tcPr/>
                </a:tc>
                <a:tc>
                  <a:txBody>
                    <a:bodyPr/>
                    <a:lstStyle/>
                    <a:p>
                      <a:r>
                        <a:rPr lang="en-US" sz="2400" dirty="0"/>
                        <a:t>25%</a:t>
                      </a:r>
                    </a:p>
                  </a:txBody>
                  <a:tcPr/>
                </a:tc>
                <a:extLst>
                  <a:ext uri="{0D108BD9-81ED-4DB2-BD59-A6C34878D82A}">
                    <a16:rowId xmlns:a16="http://schemas.microsoft.com/office/drawing/2014/main" xmlns="" val="1338902593"/>
                  </a:ext>
                </a:extLst>
              </a:tr>
              <a:tr h="370840">
                <a:tc>
                  <a:txBody>
                    <a:bodyPr/>
                    <a:lstStyle/>
                    <a:p>
                      <a:r>
                        <a:rPr lang="en-US" sz="2400" dirty="0"/>
                        <a:t>Schizophrenia</a:t>
                      </a:r>
                    </a:p>
                  </a:txBody>
                  <a:tcPr/>
                </a:tc>
                <a:tc>
                  <a:txBody>
                    <a:bodyPr/>
                    <a:lstStyle/>
                    <a:p>
                      <a:r>
                        <a:rPr lang="en-US" sz="2400" dirty="0"/>
                        <a:t>25%</a:t>
                      </a:r>
                    </a:p>
                  </a:txBody>
                  <a:tcPr/>
                </a:tc>
                <a:extLst>
                  <a:ext uri="{0D108BD9-81ED-4DB2-BD59-A6C34878D82A}">
                    <a16:rowId xmlns:a16="http://schemas.microsoft.com/office/drawing/2014/main" xmlns="" val="509238211"/>
                  </a:ext>
                </a:extLst>
              </a:tr>
              <a:tr h="370840">
                <a:tc>
                  <a:txBody>
                    <a:bodyPr/>
                    <a:lstStyle/>
                    <a:p>
                      <a:r>
                        <a:rPr lang="en-US" sz="2400" dirty="0"/>
                        <a:t>Depression</a:t>
                      </a:r>
                    </a:p>
                  </a:txBody>
                  <a:tcPr/>
                </a:tc>
                <a:tc>
                  <a:txBody>
                    <a:bodyPr/>
                    <a:lstStyle/>
                    <a:p>
                      <a:r>
                        <a:rPr lang="en-US" sz="2400" dirty="0"/>
                        <a:t>22%</a:t>
                      </a:r>
                    </a:p>
                  </a:txBody>
                  <a:tcPr/>
                </a:tc>
                <a:extLst>
                  <a:ext uri="{0D108BD9-81ED-4DB2-BD59-A6C34878D82A}">
                    <a16:rowId xmlns:a16="http://schemas.microsoft.com/office/drawing/2014/main" xmlns="" val="858281800"/>
                  </a:ext>
                </a:extLst>
              </a:tr>
              <a:tr h="370840">
                <a:tc>
                  <a:txBody>
                    <a:bodyPr/>
                    <a:lstStyle/>
                    <a:p>
                      <a:r>
                        <a:rPr lang="en-US" sz="2400" dirty="0"/>
                        <a:t>Anxiety</a:t>
                      </a:r>
                    </a:p>
                  </a:txBody>
                  <a:tcPr/>
                </a:tc>
                <a:tc>
                  <a:txBody>
                    <a:bodyPr/>
                    <a:lstStyle/>
                    <a:p>
                      <a:r>
                        <a:rPr lang="en-US" sz="2400" dirty="0"/>
                        <a:t>11%</a:t>
                      </a:r>
                    </a:p>
                  </a:txBody>
                  <a:tcPr/>
                </a:tc>
                <a:extLst>
                  <a:ext uri="{0D108BD9-81ED-4DB2-BD59-A6C34878D82A}">
                    <a16:rowId xmlns:a16="http://schemas.microsoft.com/office/drawing/2014/main" xmlns="" val="2073334748"/>
                  </a:ext>
                </a:extLst>
              </a:tr>
              <a:tr h="370840">
                <a:tc>
                  <a:txBody>
                    <a:bodyPr/>
                    <a:lstStyle/>
                    <a:p>
                      <a:r>
                        <a:rPr lang="en-US" sz="2400" dirty="0"/>
                        <a:t>Alcohol or drug abuse issue</a:t>
                      </a:r>
                    </a:p>
                  </a:txBody>
                  <a:tcPr/>
                </a:tc>
                <a:tc>
                  <a:txBody>
                    <a:bodyPr/>
                    <a:lstStyle/>
                    <a:p>
                      <a:r>
                        <a:rPr lang="en-US" sz="2400" dirty="0"/>
                        <a:t>28%</a:t>
                      </a:r>
                    </a:p>
                  </a:txBody>
                  <a:tcPr/>
                </a:tc>
                <a:extLst>
                  <a:ext uri="{0D108BD9-81ED-4DB2-BD59-A6C34878D82A}">
                    <a16:rowId xmlns:a16="http://schemas.microsoft.com/office/drawing/2014/main" xmlns="" val="2890569496"/>
                  </a:ext>
                </a:extLst>
              </a:tr>
            </a:tbl>
          </a:graphicData>
        </a:graphic>
      </p:graphicFrame>
      <p:sp>
        <p:nvSpPr>
          <p:cNvPr id="6" name="TextBox 5"/>
          <p:cNvSpPr txBox="1"/>
          <p:nvPr/>
        </p:nvSpPr>
        <p:spPr>
          <a:xfrm>
            <a:off x="3669063" y="5867561"/>
            <a:ext cx="7949477" cy="230832"/>
          </a:xfrm>
          <a:prstGeom prst="rect">
            <a:avLst/>
          </a:prstGeom>
          <a:noFill/>
        </p:spPr>
        <p:txBody>
          <a:bodyPr wrap="square" rtlCol="0">
            <a:spAutoFit/>
          </a:bodyPr>
          <a:lstStyle/>
          <a:p>
            <a:r>
              <a:rPr lang="en-US" sz="900" dirty="0" smtClean="0">
                <a:solidFill>
                  <a:prstClr val="black"/>
                </a:solidFill>
                <a:latin typeface="Calibri" charset="0"/>
                <a:ea typeface="Calibri" charset="0"/>
                <a:cs typeface="Calibri" charset="0"/>
              </a:rPr>
              <a:t>See On </a:t>
            </a:r>
            <a:r>
              <a:rPr lang="en-US" sz="900" dirty="0">
                <a:solidFill>
                  <a:prstClr val="black"/>
                </a:solidFill>
                <a:latin typeface="Calibri" charset="0"/>
                <a:ea typeface="Calibri" charset="0"/>
                <a:cs typeface="Calibri" charset="0"/>
              </a:rPr>
              <a:t>Pins &amp; Needles: Caregivers of Adults with Mental Illness, in partnership with NAMI and Mental Health America. Learn more at </a:t>
            </a:r>
            <a:r>
              <a:rPr lang="en-US" sz="900" dirty="0" smtClean="0">
                <a:solidFill>
                  <a:prstClr val="black"/>
                </a:solidFill>
                <a:latin typeface="Calibri" charset="0"/>
                <a:ea typeface="Calibri" charset="0"/>
                <a:cs typeface="Calibri" charset="0"/>
                <a:hlinkClick r:id="rId3"/>
              </a:rPr>
              <a:t>www.caregiving.org/research</a:t>
            </a:r>
            <a:r>
              <a:rPr lang="en-US" sz="900" dirty="0" smtClean="0">
                <a:solidFill>
                  <a:prstClr val="black"/>
                </a:solidFill>
                <a:latin typeface="Calibri" charset="0"/>
                <a:ea typeface="Calibri" charset="0"/>
                <a:cs typeface="Calibri" charset="0"/>
              </a:rPr>
              <a:t>. </a:t>
            </a:r>
            <a:endParaRPr lang="en-US" sz="900" dirty="0">
              <a:latin typeface="Calibri" charset="0"/>
              <a:ea typeface="Calibri" charset="0"/>
              <a:cs typeface="Calibri" charset="0"/>
            </a:endParaRPr>
          </a:p>
        </p:txBody>
      </p:sp>
    </p:spTree>
    <p:extLst>
      <p:ext uri="{BB962C8B-B14F-4D97-AF65-F5344CB8AC3E}">
        <p14:creationId xmlns:p14="http://schemas.microsoft.com/office/powerpoint/2010/main" val="218466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Challenges: </a:t>
            </a:r>
            <a:r>
              <a:rPr lang="en-US" sz="3200" i="1" dirty="0"/>
              <a:t>Caregiver perspective </a:t>
            </a:r>
          </a:p>
        </p:txBody>
      </p:sp>
      <p:sp>
        <p:nvSpPr>
          <p:cNvPr id="3" name="Content Placeholder 2"/>
          <p:cNvSpPr>
            <a:spLocks noGrp="1"/>
          </p:cNvSpPr>
          <p:nvPr>
            <p:ph idx="1"/>
          </p:nvPr>
        </p:nvSpPr>
        <p:spPr>
          <a:xfrm>
            <a:off x="3456633" y="746974"/>
            <a:ext cx="8289890" cy="5512837"/>
          </a:xfrm>
        </p:spPr>
        <p:txBody>
          <a:bodyPr>
            <a:noAutofit/>
          </a:bodyPr>
          <a:lstStyle/>
          <a:p>
            <a:pPr>
              <a:lnSpc>
                <a:spcPct val="100000"/>
              </a:lnSpc>
              <a:spcBef>
                <a:spcPts val="0"/>
              </a:spcBef>
              <a:spcAft>
                <a:spcPts val="600"/>
              </a:spcAft>
            </a:pPr>
            <a:r>
              <a:rPr lang="en-US" b="1" dirty="0">
                <a:solidFill>
                  <a:schemeClr val="tx1"/>
                </a:solidFill>
                <a:latin typeface="Calibri" charset="0"/>
                <a:ea typeface="Calibri" charset="0"/>
                <a:cs typeface="Calibri" charset="0"/>
              </a:rPr>
              <a:t>Diagnosis: </a:t>
            </a:r>
            <a:r>
              <a:rPr lang="en-US" dirty="0">
                <a:solidFill>
                  <a:schemeClr val="tx1"/>
                </a:solidFill>
                <a:latin typeface="Calibri" charset="0"/>
                <a:ea typeface="Calibri" charset="0"/>
                <a:cs typeface="Calibri" charset="0"/>
              </a:rPr>
              <a:t>11.8 years on average to arrive at an accurate diagnosis. 39% think diagnosis may be incorrect</a:t>
            </a:r>
          </a:p>
          <a:p>
            <a:pPr>
              <a:lnSpc>
                <a:spcPct val="100000"/>
              </a:lnSpc>
              <a:spcBef>
                <a:spcPts val="0"/>
              </a:spcBef>
              <a:spcAft>
                <a:spcPts val="600"/>
              </a:spcAft>
            </a:pPr>
            <a:r>
              <a:rPr lang="en-US" b="1" dirty="0">
                <a:solidFill>
                  <a:schemeClr val="tx1"/>
                </a:solidFill>
                <a:latin typeface="Calibri" charset="0"/>
                <a:ea typeface="Calibri" charset="0"/>
                <a:cs typeface="Calibri" charset="0"/>
              </a:rPr>
              <a:t>Care planning: </a:t>
            </a:r>
            <a:r>
              <a:rPr lang="en-US" dirty="0">
                <a:solidFill>
                  <a:schemeClr val="tx1"/>
                </a:solidFill>
                <a:latin typeface="Calibri" charset="0"/>
                <a:ea typeface="Calibri" charset="0"/>
                <a:cs typeface="Calibri" charset="0"/>
              </a:rPr>
              <a:t>55%  feel excluded from communication with mental health care providers</a:t>
            </a:r>
          </a:p>
          <a:p>
            <a:pPr>
              <a:lnSpc>
                <a:spcPct val="100000"/>
              </a:lnSpc>
              <a:spcBef>
                <a:spcPts val="0"/>
              </a:spcBef>
              <a:spcAft>
                <a:spcPts val="600"/>
              </a:spcAft>
            </a:pPr>
            <a:r>
              <a:rPr lang="en-US" b="1" dirty="0">
                <a:solidFill>
                  <a:schemeClr val="tx1"/>
                </a:solidFill>
                <a:latin typeface="Calibri" charset="0"/>
                <a:ea typeface="Calibri" charset="0"/>
                <a:cs typeface="Calibri" charset="0"/>
              </a:rPr>
              <a:t>Hospital discharge: </a:t>
            </a:r>
            <a:r>
              <a:rPr lang="en-US" dirty="0">
                <a:solidFill>
                  <a:schemeClr val="tx1"/>
                </a:solidFill>
                <a:latin typeface="Calibri" charset="0"/>
                <a:ea typeface="Calibri" charset="0"/>
                <a:cs typeface="Calibri" charset="0"/>
              </a:rPr>
              <a:t>70% feel the recipient was discharged too quickly at some point</a:t>
            </a:r>
          </a:p>
          <a:p>
            <a:pPr>
              <a:lnSpc>
                <a:spcPct val="100000"/>
              </a:lnSpc>
              <a:spcBef>
                <a:spcPts val="0"/>
              </a:spcBef>
              <a:spcAft>
                <a:spcPts val="600"/>
              </a:spcAft>
            </a:pPr>
            <a:r>
              <a:rPr lang="en-US" b="1" dirty="0">
                <a:solidFill>
                  <a:schemeClr val="tx1"/>
                </a:solidFill>
                <a:latin typeface="Calibri" charset="0"/>
                <a:ea typeface="Calibri" charset="0"/>
                <a:cs typeface="Calibri" charset="0"/>
              </a:rPr>
              <a:t>Financial dependence: </a:t>
            </a:r>
            <a:r>
              <a:rPr lang="en-US" dirty="0">
                <a:solidFill>
                  <a:schemeClr val="tx1"/>
                </a:solidFill>
                <a:latin typeface="Calibri" charset="0"/>
                <a:ea typeface="Calibri" charset="0"/>
                <a:cs typeface="Calibri" charset="0"/>
              </a:rPr>
              <a:t>49% report the recipient is partly or fully financially dependent on family &amp; friends</a:t>
            </a:r>
          </a:p>
          <a:p>
            <a:pPr>
              <a:lnSpc>
                <a:spcPct val="100000"/>
              </a:lnSpc>
              <a:spcBef>
                <a:spcPts val="0"/>
              </a:spcBef>
              <a:spcAft>
                <a:spcPts val="600"/>
              </a:spcAft>
            </a:pPr>
            <a:r>
              <a:rPr lang="en-US" b="1" dirty="0">
                <a:solidFill>
                  <a:schemeClr val="tx1"/>
                </a:solidFill>
                <a:latin typeface="Calibri" charset="0"/>
                <a:ea typeface="Calibri" charset="0"/>
                <a:cs typeface="Calibri" charset="0"/>
              </a:rPr>
              <a:t>Future planning: </a:t>
            </a:r>
            <a:r>
              <a:rPr lang="en-US" dirty="0">
                <a:solidFill>
                  <a:schemeClr val="tx1"/>
                </a:solidFill>
                <a:latin typeface="Calibri" charset="0"/>
                <a:ea typeface="Calibri" charset="0"/>
                <a:cs typeface="Calibri" charset="0"/>
              </a:rPr>
              <a:t>Only 32% had plan if they can no longer provide care. Only 35% can rely on other family</a:t>
            </a:r>
          </a:p>
          <a:p>
            <a:pPr>
              <a:lnSpc>
                <a:spcPct val="100000"/>
              </a:lnSpc>
              <a:spcBef>
                <a:spcPts val="0"/>
              </a:spcBef>
              <a:spcAft>
                <a:spcPts val="600"/>
              </a:spcAft>
            </a:pPr>
            <a:r>
              <a:rPr lang="en-US" b="1" dirty="0">
                <a:solidFill>
                  <a:schemeClr val="tx1"/>
                </a:solidFill>
                <a:latin typeface="Calibri" charset="0"/>
                <a:ea typeface="Calibri" charset="0"/>
                <a:cs typeface="Calibri" charset="0"/>
              </a:rPr>
              <a:t>Other challenges: </a:t>
            </a:r>
            <a:r>
              <a:rPr lang="en-US" dirty="0">
                <a:solidFill>
                  <a:schemeClr val="tx1"/>
                </a:solidFill>
                <a:latin typeface="Calibri" charset="0"/>
                <a:ea typeface="Calibri" charset="0"/>
                <a:cs typeface="Calibri" charset="0"/>
              </a:rPr>
              <a:t>Provider shortage, insurance barriers, self-harm, arrest, homelessness, stigma, self-care </a:t>
            </a:r>
          </a:p>
          <a:p>
            <a:pPr marL="0" indent="0" algn="ctr">
              <a:lnSpc>
                <a:spcPct val="120000"/>
              </a:lnSpc>
              <a:spcBef>
                <a:spcPts val="0"/>
              </a:spcBef>
              <a:spcAft>
                <a:spcPts val="900"/>
              </a:spcAft>
              <a:buNone/>
            </a:pPr>
            <a:r>
              <a:rPr lang="en-US" sz="2400" b="1" dirty="0" smtClean="0">
                <a:solidFill>
                  <a:srgbClr val="01457D"/>
                </a:solidFill>
              </a:rPr>
              <a:t>Friends and family wanted a </a:t>
            </a:r>
            <a:r>
              <a:rPr lang="en-US" sz="2400" b="1" dirty="0">
                <a:solidFill>
                  <a:srgbClr val="01457D"/>
                </a:solidFill>
              </a:rPr>
              <a:t>guidebook                                                       to help navigate these challenges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dirty="0"/>
          </a:p>
        </p:txBody>
      </p:sp>
      <p:sp>
        <p:nvSpPr>
          <p:cNvPr id="6" name="TextBox 5"/>
          <p:cNvSpPr txBox="1"/>
          <p:nvPr/>
        </p:nvSpPr>
        <p:spPr>
          <a:xfrm>
            <a:off x="3456633" y="6356350"/>
            <a:ext cx="7949477" cy="230832"/>
          </a:xfrm>
          <a:prstGeom prst="rect">
            <a:avLst/>
          </a:prstGeom>
          <a:noFill/>
        </p:spPr>
        <p:txBody>
          <a:bodyPr wrap="square" rtlCol="0">
            <a:spAutoFit/>
          </a:bodyPr>
          <a:lstStyle/>
          <a:p>
            <a:r>
              <a:rPr lang="en-US" sz="900" dirty="0" smtClean="0">
                <a:solidFill>
                  <a:prstClr val="black"/>
                </a:solidFill>
                <a:latin typeface="Calibri" charset="0"/>
                <a:ea typeface="Calibri" charset="0"/>
                <a:cs typeface="Calibri" charset="0"/>
              </a:rPr>
              <a:t>See On </a:t>
            </a:r>
            <a:r>
              <a:rPr lang="en-US" sz="900" dirty="0">
                <a:solidFill>
                  <a:prstClr val="black"/>
                </a:solidFill>
                <a:latin typeface="Calibri" charset="0"/>
                <a:ea typeface="Calibri" charset="0"/>
                <a:cs typeface="Calibri" charset="0"/>
              </a:rPr>
              <a:t>Pins &amp; Needles: Caregivers of Adults with Mental Illness, in partnership with NAMI and Mental Health America. Learn more at </a:t>
            </a:r>
            <a:r>
              <a:rPr lang="en-US" sz="900" dirty="0" smtClean="0">
                <a:solidFill>
                  <a:prstClr val="black"/>
                </a:solidFill>
                <a:latin typeface="Calibri" charset="0"/>
                <a:ea typeface="Calibri" charset="0"/>
                <a:cs typeface="Calibri" charset="0"/>
                <a:hlinkClick r:id="rId3"/>
              </a:rPr>
              <a:t>www.caregiving.org/research</a:t>
            </a:r>
            <a:r>
              <a:rPr lang="en-US" sz="900" dirty="0" smtClean="0">
                <a:solidFill>
                  <a:prstClr val="black"/>
                </a:solidFill>
                <a:latin typeface="Calibri" charset="0"/>
                <a:ea typeface="Calibri" charset="0"/>
                <a:cs typeface="Calibri" charset="0"/>
              </a:rPr>
              <a:t>. </a:t>
            </a:r>
            <a:endParaRPr lang="en-US" sz="900" dirty="0">
              <a:latin typeface="Calibri" charset="0"/>
              <a:ea typeface="Calibri" charset="0"/>
              <a:cs typeface="Calibri" charset="0"/>
            </a:endParaRPr>
          </a:p>
        </p:txBody>
      </p:sp>
    </p:spTree>
    <p:extLst>
      <p:ext uri="{BB962C8B-B14F-4D97-AF65-F5344CB8AC3E}">
        <p14:creationId xmlns:p14="http://schemas.microsoft.com/office/powerpoint/2010/main" val="230906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19" y="1123837"/>
            <a:ext cx="3104940" cy="4601183"/>
          </a:xfrm>
        </p:spPr>
        <p:txBody>
          <a:bodyPr>
            <a:normAutofit/>
          </a:bodyPr>
          <a:lstStyle/>
          <a:p>
            <a:r>
              <a:rPr lang="en-US" sz="4000" dirty="0"/>
              <a:t>Circle of Care Mental Health Guidebook</a:t>
            </a:r>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751" y="759928"/>
            <a:ext cx="5329003" cy="5329003"/>
          </a:xfrm>
          <a:prstGeom prst="rect">
            <a:avLst/>
          </a:prstGeom>
        </p:spPr>
      </p:pic>
      <p:sp>
        <p:nvSpPr>
          <p:cNvPr id="8" name="TextBox 7"/>
          <p:cNvSpPr txBox="1"/>
          <p:nvPr/>
        </p:nvSpPr>
        <p:spPr>
          <a:xfrm>
            <a:off x="5637232" y="6017796"/>
            <a:ext cx="3196040" cy="338554"/>
          </a:xfrm>
          <a:prstGeom prst="rect">
            <a:avLst/>
          </a:prstGeom>
          <a:noFill/>
        </p:spPr>
        <p:txBody>
          <a:bodyPr wrap="square" rtlCol="0">
            <a:spAutoFit/>
          </a:bodyPr>
          <a:lstStyle/>
          <a:p>
            <a:pPr algn="ctr"/>
            <a:r>
              <a:rPr lang="en-US" sz="1600" dirty="0" smtClean="0">
                <a:solidFill>
                  <a:prstClr val="black"/>
                </a:solidFill>
                <a:latin typeface="Calibri" charset="0"/>
                <a:ea typeface="Calibri" charset="0"/>
                <a:cs typeface="Calibri" charset="0"/>
                <a:hlinkClick r:id="rId4"/>
              </a:rPr>
              <a:t>www.caregiving.org/circleofcare</a:t>
            </a:r>
            <a:endParaRPr lang="en-US" sz="1600" dirty="0" smtClean="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1555605567"/>
      </p:ext>
    </p:extLst>
  </p:cSld>
  <p:clrMapOvr>
    <a:masterClrMapping/>
  </p:clrMapOvr>
</p:sld>
</file>

<file path=ppt/theme/theme1.xml><?xml version="1.0" encoding="utf-8"?>
<a:theme xmlns:a="http://schemas.openxmlformats.org/drawingml/2006/main" name="Frame">
  <a:themeElements>
    <a:clrScheme name="Custom 34">
      <a:dk1>
        <a:sysClr val="windowText" lastClr="000000"/>
      </a:dk1>
      <a:lt1>
        <a:sysClr val="window" lastClr="FFFFFF"/>
      </a:lt1>
      <a:dk2>
        <a:srgbClr val="0E5580"/>
      </a:dk2>
      <a:lt2>
        <a:srgbClr val="EBEBEB"/>
      </a:lt2>
      <a:accent1>
        <a:srgbClr val="0E5580"/>
      </a:accent1>
      <a:accent2>
        <a:srgbClr val="FFC000"/>
      </a:accent2>
      <a:accent3>
        <a:srgbClr val="005387"/>
      </a:accent3>
      <a:accent4>
        <a:srgbClr val="429ED7"/>
      </a:accent4>
      <a:accent5>
        <a:srgbClr val="75CEEC"/>
      </a:accent5>
      <a:accent6>
        <a:srgbClr val="65D6A0"/>
      </a:accent6>
      <a:hlink>
        <a:srgbClr val="0E5580"/>
      </a:hlink>
      <a:folHlink>
        <a:srgbClr val="BF900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ATD">
      <a:dk1>
        <a:srgbClr val="000000"/>
      </a:dk1>
      <a:lt1>
        <a:srgbClr val="FFFFFF"/>
      </a:lt1>
      <a:dk2>
        <a:srgbClr val="44546A"/>
      </a:dk2>
      <a:lt2>
        <a:srgbClr val="FFBE20"/>
      </a:lt2>
      <a:accent1>
        <a:srgbClr val="FFBE20"/>
      </a:accent1>
      <a:accent2>
        <a:srgbClr val="ED7D31"/>
      </a:accent2>
      <a:accent3>
        <a:srgbClr val="A5A5A5"/>
      </a:accent3>
      <a:accent4>
        <a:srgbClr val="FFC000"/>
      </a:accent4>
      <a:accent5>
        <a:srgbClr val="5B9BD5"/>
      </a:accent5>
      <a:accent6>
        <a:srgbClr val="70AD47"/>
      </a:accent6>
      <a:hlink>
        <a:srgbClr val="FFBE20"/>
      </a:hlink>
      <a:folHlink>
        <a:srgbClr val="FFBE2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024DA5E149F44A8B718CA012F67FEC" ma:contentTypeVersion="9" ma:contentTypeDescription="Create a new document." ma:contentTypeScope="" ma:versionID="3ec29d7ae3804eff63e0bbf940e86fa0">
  <xsd:schema xmlns:xsd="http://www.w3.org/2001/XMLSchema" xmlns:xs="http://www.w3.org/2001/XMLSchema" xmlns:p="http://schemas.microsoft.com/office/2006/metadata/properties" xmlns:ns2="05c433fc-1bbb-44fd-9ea1-c428c0f0b4ad" xmlns:ns3="79704f69-3c75-4bd8-b6ff-153575ce681f" targetNamespace="http://schemas.microsoft.com/office/2006/metadata/properties" ma:root="true" ma:fieldsID="a01c3b7e5d70243d2fb1d5c47b3e93ce" ns2:_="" ns3:_="">
    <xsd:import namespace="05c433fc-1bbb-44fd-9ea1-c428c0f0b4ad"/>
    <xsd:import namespace="79704f69-3c75-4bd8-b6ff-153575ce6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433fc-1bbb-44fd-9ea1-c428c0f0b4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704f69-3c75-4bd8-b6ff-153575ce681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C825B-47D6-49A5-B7D4-C738B33C3EE0}"/>
</file>

<file path=customXml/itemProps2.xml><?xml version="1.0" encoding="utf-8"?>
<ds:datastoreItem xmlns:ds="http://schemas.openxmlformats.org/officeDocument/2006/customXml" ds:itemID="{1C1A9554-2309-4492-B248-B71115A6D7E8}"/>
</file>

<file path=customXml/itemProps3.xml><?xml version="1.0" encoding="utf-8"?>
<ds:datastoreItem xmlns:ds="http://schemas.openxmlformats.org/officeDocument/2006/customXml" ds:itemID="{B27B6798-F922-4948-8CBB-F5E1D6025B5D}"/>
</file>

<file path=docProps/app.xml><?xml version="1.0" encoding="utf-8"?>
<Properties xmlns="http://schemas.openxmlformats.org/officeDocument/2006/extended-properties" xmlns:vt="http://schemas.openxmlformats.org/officeDocument/2006/docPropsVTypes">
  <Template>Frame</Template>
  <TotalTime>10806</TotalTime>
  <Words>4349</Words>
  <Application>Microsoft Macintosh PowerPoint</Application>
  <PresentationFormat>Widescreen</PresentationFormat>
  <Paragraphs>550</Paragraphs>
  <Slides>39</Slides>
  <Notes>35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0" baseType="lpstr">
      <vt:lpstr>Arial Black</vt:lpstr>
      <vt:lpstr>Calibri</vt:lpstr>
      <vt:lpstr>Calibri Light</vt:lpstr>
      <vt:lpstr>Corbel</vt:lpstr>
      <vt:lpstr>Courier New</vt:lpstr>
      <vt:lpstr>Times New Roman</vt:lpstr>
      <vt:lpstr>Wingdings 2</vt:lpstr>
      <vt:lpstr>Arial</vt:lpstr>
      <vt:lpstr>Frame</vt:lpstr>
      <vt:lpstr>Office Theme</vt:lpstr>
      <vt:lpstr>Acrobat Document</vt:lpstr>
      <vt:lpstr>Circle of Care: A Guidebook for Mental Health Caregivers</vt:lpstr>
      <vt:lpstr>PowerPoint Presentation</vt:lpstr>
      <vt:lpstr>Sponsors</vt:lpstr>
      <vt:lpstr>Advisory Committee Members</vt:lpstr>
      <vt:lpstr>The Big Picture:  8.4 million caregivers of adults with mental illness in U.S.  </vt:lpstr>
      <vt:lpstr>Who are the caregivers? </vt:lpstr>
      <vt:lpstr>Who are they caring for? </vt:lpstr>
      <vt:lpstr>Challenges: Caregiver perspective </vt:lpstr>
      <vt:lpstr>Circle of Care Mental Health Guidebook</vt:lpstr>
      <vt:lpstr>Challenge: Service needs vs. availability</vt:lpstr>
      <vt:lpstr>Quotes: Service needs</vt:lpstr>
      <vt:lpstr>Fact sheet 03: Finding the Right Provider</vt:lpstr>
      <vt:lpstr>Challenge: Caregivers excluded from communication with mental health providers</vt:lpstr>
      <vt:lpstr>Quote: Caregivers excluded from communicate with mental health providers</vt:lpstr>
      <vt:lpstr>Fact sheet 04: Communicating with Health Professionals</vt:lpstr>
      <vt:lpstr>Challenge: Time to Diagnosis   </vt:lpstr>
      <vt:lpstr>“He developed schizophrenia in his early teens.  It took years for anyone to make the correct diagnosis, despite the fact that I paid out of pocket for multiple evaluations.   We were only fortunate enough to get help when I asked a friend, a psychiatrist, to find someone for my son.  We were referred to a resident who was wonderful and helped us to deal with the diagnosis.  She is now in private practice and still sees my son at a reduced rate.” </vt:lpstr>
      <vt:lpstr>Fact sheet 05: Getting an accurate diagnosis</vt:lpstr>
      <vt:lpstr>Challenge: Care recipients discharged prematurely</vt:lpstr>
      <vt:lpstr>PowerPoint Presentation</vt:lpstr>
      <vt:lpstr>Fact sheet 06: Hospital Discharge Planning</vt:lpstr>
      <vt:lpstr>Challenge: The “business of care”</vt:lpstr>
      <vt:lpstr>Quote:  The “business of care”</vt:lpstr>
      <vt:lpstr>Fact sheet 07: Health Insurance </vt:lpstr>
      <vt:lpstr>Fact sheet 10: Planning for the Future</vt:lpstr>
      <vt:lpstr>Challenge: Dealing with the Criminal Justice System</vt:lpstr>
      <vt:lpstr>Quote:  Dealing with the criminal justice system</vt:lpstr>
      <vt:lpstr>Fact sheet 09: Dealing with the Criminal Justice System</vt:lpstr>
      <vt:lpstr>Challenge: Caregiver Self-care</vt:lpstr>
      <vt:lpstr>Quotes:  Caregiver Strain</vt:lpstr>
      <vt:lpstr>Fact sheet 12: Taking Care of Yourself</vt:lpstr>
      <vt:lpstr>What policy solutions would best help family caregivers? </vt:lpstr>
      <vt:lpstr>Public Policy Solutions</vt:lpstr>
      <vt:lpstr>Public Policy Solutions</vt:lpstr>
      <vt:lpstr>Promising National Momentum</vt:lpstr>
      <vt:lpstr>AARP state bill:  CARE Act Caregiver Advise, Record, Enable </vt:lpstr>
      <vt:lpstr>Mental Health Caregiver Resources:  National Alliance for Caregiving </vt:lpstr>
      <vt:lpstr>PowerPoint Presentation</vt:lpstr>
      <vt:lpstr>Join us for our 2019 webinar series </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Pins &amp; Needles: Caregivers of Adults with Mental Illness</dc:title>
  <dc:creator>Grace</dc:creator>
  <cp:lastModifiedBy>C. Grace Whiting</cp:lastModifiedBy>
  <cp:revision>162</cp:revision>
  <cp:lastPrinted>2016-03-10T12:57:08Z</cp:lastPrinted>
  <dcterms:created xsi:type="dcterms:W3CDTF">2016-02-18T14:21:59Z</dcterms:created>
  <dcterms:modified xsi:type="dcterms:W3CDTF">2018-11-08T11:12:45Z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0x010100DD024DA5E149F44A8B718CA012F67FEC</vt:lpwstr>
  </property>
</Properties>
</file>