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7"/>
  </p:normalViewPr>
  <p:slideViewPr>
    <p:cSldViewPr snapToGrid="0" snapToObjects="1">
      <p:cViewPr varScale="1">
        <p:scale>
          <a:sx n="79" d="100"/>
          <a:sy n="79" d="100"/>
        </p:scale>
        <p:origin x="10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2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5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9FE4-8ADD-964B-B673-E49F1F880E43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97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DDA20"/>
                </a:solidFill>
              </a:rPr>
              <a:t>Change the World:</a:t>
            </a:r>
            <a:br>
              <a:rPr lang="en-US" b="1" dirty="0">
                <a:solidFill>
                  <a:srgbClr val="CDDA20"/>
                </a:solidFill>
              </a:rPr>
            </a:br>
            <a:r>
              <a:rPr lang="en-US" b="1" dirty="0"/>
              <a:t>Tell Your 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413" y="3602038"/>
            <a:ext cx="7374193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err="1">
                <a:latin typeface="ITC Franklin Gothic Book"/>
              </a:rPr>
              <a:t>Schatzie</a:t>
            </a:r>
            <a:r>
              <a:rPr lang="en-US" b="1" dirty="0">
                <a:latin typeface="ITC Franklin Gothic Book"/>
              </a:rPr>
              <a:t> Brunner: </a:t>
            </a:r>
            <a:r>
              <a:rPr lang="en-US" sz="2200" dirty="0">
                <a:latin typeface="ITC Franklin Gothic Book"/>
              </a:rPr>
              <a:t>Presentation Coach, </a:t>
            </a:r>
          </a:p>
          <a:p>
            <a:pPr marL="693738" algn="l"/>
            <a:r>
              <a:rPr lang="en-US" sz="2200" dirty="0">
                <a:latin typeface="ITC Franklin Gothic Book"/>
              </a:rPr>
              <a:t>                          Author: The Face of Depression</a:t>
            </a:r>
            <a:endParaRPr lang="en-US" sz="2200" b="1" dirty="0">
              <a:latin typeface="ITC Franklin Gothic Book"/>
            </a:endParaRPr>
          </a:p>
          <a:p>
            <a:pPr algn="l"/>
            <a:r>
              <a:rPr lang="en-US" b="1" dirty="0">
                <a:latin typeface="ITC Franklin Gothic Book"/>
              </a:rPr>
              <a:t>Sita Diehl: </a:t>
            </a:r>
            <a:r>
              <a:rPr lang="en-US" sz="2200" dirty="0">
                <a:latin typeface="ITC Franklin Gothic Book"/>
              </a:rPr>
              <a:t>Director, Policy &amp; State Outreach</a:t>
            </a:r>
          </a:p>
          <a:p>
            <a:pPr algn="l"/>
            <a:r>
              <a:rPr lang="en-US" b="1" dirty="0">
                <a:latin typeface="ITC Franklin Gothic Book"/>
              </a:rPr>
              <a:t>Julie Erickson: </a:t>
            </a:r>
            <a:r>
              <a:rPr lang="en-US" sz="2200" dirty="0">
                <a:latin typeface="ITC Franklin Gothic Book"/>
              </a:rPr>
              <a:t>Manager, National Education Programs</a:t>
            </a:r>
          </a:p>
        </p:txBody>
      </p:sp>
    </p:spTree>
    <p:extLst>
      <p:ext uri="{BB962C8B-B14F-4D97-AF65-F5344CB8AC3E}">
        <p14:creationId xmlns:p14="http://schemas.microsoft.com/office/powerpoint/2010/main" val="119730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85" y="291138"/>
            <a:ext cx="4990485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Practice in Pairs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65" y="1803421"/>
            <a:ext cx="527070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DDA20"/>
                </a:solidFill>
              </a:rPr>
              <a:t>Storyteller: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Speak from your story practice sheets</a:t>
            </a:r>
          </a:p>
          <a:p>
            <a:pPr lvl="1"/>
            <a:r>
              <a:rPr lang="en-US" dirty="0"/>
              <a:t>2 minute limit</a:t>
            </a:r>
          </a:p>
          <a:p>
            <a:endParaRPr lang="en-US" sz="1300" b="1" dirty="0">
              <a:solidFill>
                <a:srgbClr val="CDDA20"/>
              </a:solidFill>
            </a:endParaRPr>
          </a:p>
          <a:p>
            <a:r>
              <a:rPr lang="en-US" b="1" dirty="0">
                <a:solidFill>
                  <a:srgbClr val="CDDA20"/>
                </a:solidFill>
              </a:rPr>
              <a:t>Listener:</a:t>
            </a:r>
          </a:p>
          <a:p>
            <a:pPr lvl="1"/>
            <a:r>
              <a:rPr lang="en-US" dirty="0"/>
              <a:t>Time story with cell phone</a:t>
            </a:r>
          </a:p>
          <a:p>
            <a:pPr lvl="1"/>
            <a:r>
              <a:rPr lang="en-US" dirty="0"/>
              <a:t>Stop the person at 2 minutes</a:t>
            </a:r>
          </a:p>
          <a:p>
            <a:pPr lvl="1"/>
            <a:r>
              <a:rPr lang="en-US" dirty="0"/>
              <a:t>Give positive feedback, 2 minute limit</a:t>
            </a:r>
          </a:p>
          <a:p>
            <a:pPr lvl="2"/>
            <a:r>
              <a:rPr lang="en-US" dirty="0"/>
              <a:t>What moved you? </a:t>
            </a:r>
          </a:p>
          <a:p>
            <a:pPr lvl="2"/>
            <a:r>
              <a:rPr lang="en-US" dirty="0"/>
              <a:t>What really worked?  </a:t>
            </a:r>
          </a:p>
          <a:p>
            <a:pPr lvl="2"/>
            <a:r>
              <a:rPr lang="en-US" dirty="0"/>
              <a:t>What could make it even stronger?  </a:t>
            </a:r>
          </a:p>
          <a:p>
            <a:endParaRPr lang="en-US" sz="1300" b="1" dirty="0">
              <a:solidFill>
                <a:srgbClr val="CDDA20"/>
              </a:solidFill>
            </a:endParaRPr>
          </a:p>
          <a:p>
            <a:r>
              <a:rPr lang="en-US" b="1" dirty="0">
                <a:solidFill>
                  <a:srgbClr val="CDDA20"/>
                </a:solidFill>
              </a:rPr>
              <a:t>Switch roles</a:t>
            </a:r>
          </a:p>
        </p:txBody>
      </p:sp>
      <p:pic>
        <p:nvPicPr>
          <p:cNvPr id="1026" name="Picture 2" descr="Image result for 2 adults talking seated at a table silhou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63" y="-14749"/>
            <a:ext cx="3614537" cy="25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68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b="1" dirty="0"/>
              <a:t>TIP #4: Practice, practice,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91431"/>
            <a:ext cx="7886700" cy="98553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DDA20"/>
                </a:solidFill>
                <a:latin typeface="ITC Franklin Gothic Book"/>
              </a:rPr>
              <a:t>NOTE:   </a:t>
            </a:r>
            <a:r>
              <a:rPr lang="en-US" dirty="0">
                <a:latin typeface="ITC Franklin Gothic Book"/>
              </a:rPr>
              <a:t>Your delivery is part of your message        		Be sincere, confident and clear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547" y="1690689"/>
            <a:ext cx="47309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3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TIP #4: Emotion should </a:t>
            </a:r>
            <a:r>
              <a:rPr lang="en-US" b="1" i="1" dirty="0">
                <a:solidFill>
                  <a:srgbClr val="CDDA20"/>
                </a:solidFill>
                <a:latin typeface="+mn-lt"/>
              </a:rPr>
              <a:t>MOVE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/>
              <a:t>not overwhelm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76683"/>
            <a:ext cx="7886700" cy="100027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b="1" i="1" dirty="0">
                <a:solidFill>
                  <a:srgbClr val="CDDA20"/>
                </a:solidFill>
              </a:rPr>
              <a:t>HOW?</a:t>
            </a:r>
            <a:r>
              <a:rPr lang="en-US" altLang="en-US" sz="3200" b="1" dirty="0">
                <a:solidFill>
                  <a:srgbClr val="92D050"/>
                </a:solidFill>
              </a:rPr>
              <a:t> </a:t>
            </a:r>
            <a:r>
              <a:rPr lang="en-US" altLang="en-US" sz="2800" b="1" dirty="0">
                <a:solidFill>
                  <a:srgbClr val="92D050"/>
                </a:solidFill>
                <a:latin typeface="ITC Franklin Gothic Book"/>
              </a:rPr>
              <a:t>	</a:t>
            </a:r>
            <a:r>
              <a:rPr lang="en-US" altLang="en-US" sz="2800" dirty="0">
                <a:latin typeface="ITC Franklin Gothic Book"/>
              </a:rPr>
              <a:t>Dial it back just enough</a:t>
            </a:r>
          </a:p>
          <a:p>
            <a:pPr marL="1828800" lvl="1" indent="0">
              <a:buNone/>
            </a:pPr>
            <a:r>
              <a:rPr lang="en-US" altLang="en-US" sz="2800" dirty="0">
                <a:latin typeface="ITC Franklin Gothic Book"/>
              </a:rPr>
              <a:t>Understand your limits</a:t>
            </a:r>
            <a:endParaRPr lang="en-US" altLang="en-US" sz="2800" b="1" dirty="0">
              <a:latin typeface="ITC Franklin Gothic Book"/>
            </a:endParaRPr>
          </a:p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1880482"/>
            <a:ext cx="4645555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NAMI Smarts 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b="1" dirty="0">
                <a:latin typeface="Arial Black" panose="020B0A04020102020204" pitchFamily="34" charset="0"/>
              </a:rPr>
              <a:t>for Advocacy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30245"/>
            <a:ext cx="4739763" cy="3347884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/>
              </a:rPr>
              <a:t>Grassroots advocacy skills</a:t>
            </a:r>
          </a:p>
          <a:p>
            <a:r>
              <a:rPr lang="en-US" dirty="0">
                <a:latin typeface="ITC Franklin Gothic Book"/>
              </a:rPr>
              <a:t>Hands on learning</a:t>
            </a:r>
          </a:p>
          <a:p>
            <a:r>
              <a:rPr lang="en-US" dirty="0">
                <a:latin typeface="ITC Franklin Gothic Book"/>
              </a:rPr>
              <a:t>Shape your story</a:t>
            </a:r>
          </a:p>
          <a:p>
            <a:r>
              <a:rPr lang="en-US" dirty="0">
                <a:latin typeface="ITC Franklin Gothic Book"/>
              </a:rPr>
              <a:t>Use it to change policy</a:t>
            </a:r>
          </a:p>
          <a:p>
            <a:r>
              <a:rPr lang="en-US" dirty="0">
                <a:latin typeface="ITC Franklin Gothic Book"/>
              </a:rPr>
              <a:t>Want a Smarts Workshop? </a:t>
            </a:r>
          </a:p>
          <a:p>
            <a:pPr lvl="1"/>
            <a:r>
              <a:rPr lang="en-US" b="1" dirty="0">
                <a:solidFill>
                  <a:srgbClr val="CDDA20"/>
                </a:solidFill>
                <a:latin typeface="ITC Franklin Gothic Book"/>
              </a:rPr>
              <a:t>Contact your NAMI State Organization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75" y="449213"/>
            <a:ext cx="2963311" cy="1157387"/>
          </a:xfrm>
          <a:prstGeom prst="rect">
            <a:avLst/>
          </a:prstGeom>
        </p:spPr>
      </p:pic>
      <p:pic>
        <p:nvPicPr>
          <p:cNvPr id="1026" name="Picture 2" descr="Image result for NAMI Smarts for advoca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90" y="2910347"/>
            <a:ext cx="3178774" cy="21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0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NAMI In Our Own Voice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913" y="1511297"/>
            <a:ext cx="82203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ITC Franklin Gothic Book"/>
              </a:rPr>
              <a:t>Features two presenters with lived experience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ITC Franklin Gothic Book"/>
              </a:rPr>
              <a:t>Creates a safe space for dialogue on mental health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ITC Franklin Gothic Book"/>
              </a:rPr>
              <a:t>Breaks down stigma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ITC Franklin Gothic Book"/>
              </a:rPr>
              <a:t>Empowers presenters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ITC Franklin Gothic Book"/>
              </a:rPr>
              <a:t>Update: January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54" t="9254" r="17946"/>
          <a:stretch/>
        </p:blipFill>
        <p:spPr>
          <a:xfrm>
            <a:off x="4920456" y="3050618"/>
            <a:ext cx="3473870" cy="25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20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7640"/>
            <a:ext cx="7772400" cy="1799303"/>
          </a:xfrm>
        </p:spPr>
        <p:txBody>
          <a:bodyPr/>
          <a:lstStyle/>
          <a:p>
            <a:r>
              <a:rPr lang="en-US" b="1" dirty="0">
                <a:solidFill>
                  <a:srgbClr val="CDDA20"/>
                </a:solidFill>
                <a:latin typeface="ITC Franklin Gothic Book"/>
              </a:rPr>
              <a:t>Thank you!</a:t>
            </a:r>
            <a:br>
              <a:rPr lang="en-US" b="1" dirty="0">
                <a:solidFill>
                  <a:srgbClr val="CDDA20"/>
                </a:solidFill>
                <a:latin typeface="ITC Franklin Gothic Book"/>
              </a:rPr>
            </a:br>
            <a:r>
              <a:rPr lang="en-US" b="1" dirty="0">
                <a:solidFill>
                  <a:srgbClr val="CDDA20"/>
                </a:solidFill>
                <a:latin typeface="ITC Franklin Gothic Book"/>
              </a:rPr>
              <a:t>Questions?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68" y="3038168"/>
            <a:ext cx="4804064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1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608" r="33045"/>
          <a:stretch/>
        </p:blipFill>
        <p:spPr>
          <a:xfrm>
            <a:off x="4503775" y="0"/>
            <a:ext cx="4640226" cy="6415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Mental Health in America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74489"/>
            <a:ext cx="7886700" cy="380247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latin typeface="ITC Franklin Gothic Book"/>
              </a:rPr>
              <a:t>1 in 5</a:t>
            </a:r>
          </a:p>
          <a:p>
            <a:pPr>
              <a:spcBef>
                <a:spcPts val="1200"/>
              </a:spcBef>
            </a:pPr>
            <a:r>
              <a:rPr lang="en-US" sz="4000" dirty="0">
                <a:latin typeface="ITC Franklin Gothic Book"/>
              </a:rPr>
              <a:t>Stigma </a:t>
            </a:r>
          </a:p>
          <a:p>
            <a:pPr>
              <a:spcBef>
                <a:spcPts val="1200"/>
              </a:spcBef>
            </a:pPr>
            <a:r>
              <a:rPr lang="en-US" sz="4000" dirty="0">
                <a:latin typeface="ITC Franklin Gothic Book"/>
              </a:rPr>
              <a:t>Discrimination</a:t>
            </a:r>
          </a:p>
        </p:txBody>
      </p:sp>
    </p:spTree>
    <p:extLst>
      <p:ext uri="{BB962C8B-B14F-4D97-AF65-F5344CB8AC3E}">
        <p14:creationId xmlns:p14="http://schemas.microsoft.com/office/powerpoint/2010/main" val="19095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your story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 help ourselves </a:t>
            </a:r>
          </a:p>
          <a:p>
            <a:r>
              <a:rPr lang="en-US" sz="4000" dirty="0"/>
              <a:t>Help others </a:t>
            </a:r>
          </a:p>
          <a:p>
            <a:r>
              <a:rPr lang="en-US" sz="4000" dirty="0"/>
              <a:t>Fight stigma </a:t>
            </a:r>
          </a:p>
          <a:p>
            <a:r>
              <a:rPr lang="en-US" sz="4000" dirty="0"/>
              <a:t>Create change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6000" dirty="0"/>
              <a:t>                Listen…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76" y="2032216"/>
            <a:ext cx="3451123" cy="23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4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0373"/>
            <a:ext cx="78867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Introduce yourself</a:t>
            </a:r>
          </a:p>
          <a:p>
            <a:r>
              <a:rPr lang="en-US" sz="4000" dirty="0"/>
              <a:t>Your relationship to the issue</a:t>
            </a:r>
          </a:p>
          <a:p>
            <a:r>
              <a:rPr lang="en-US" sz="4000" dirty="0"/>
              <a:t>Low point…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32" y="3386257"/>
            <a:ext cx="3038168" cy="29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6861"/>
          <a:stretch/>
        </p:blipFill>
        <p:spPr>
          <a:xfrm>
            <a:off x="5924127" y="44245"/>
            <a:ext cx="3219873" cy="2934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377381"/>
            <a:ext cx="7886700" cy="2799582"/>
          </a:xfrm>
        </p:spPr>
        <p:txBody>
          <a:bodyPr>
            <a:normAutofit/>
          </a:bodyPr>
          <a:lstStyle/>
          <a:p>
            <a:pPr marL="914400"/>
            <a:r>
              <a:rPr lang="en-US" sz="4000" dirty="0"/>
              <a:t>Turning point: What helped? </a:t>
            </a:r>
          </a:p>
          <a:p>
            <a:pPr marL="1371600"/>
            <a:r>
              <a:rPr lang="en-US" sz="4000" dirty="0"/>
              <a:t>What’s going right?</a:t>
            </a:r>
          </a:p>
          <a:p>
            <a:pPr marL="1828800"/>
            <a:r>
              <a:rPr lang="en-US" sz="4000" dirty="0"/>
              <a:t>What do you hope for? </a:t>
            </a:r>
          </a:p>
          <a:p>
            <a:pPr marL="2286000"/>
            <a:r>
              <a:rPr lang="en-US" sz="4000" dirty="0"/>
              <a:t>When to have an ask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802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612" y="365126"/>
            <a:ext cx="7261737" cy="1325563"/>
          </a:xfrm>
        </p:spPr>
        <p:txBody>
          <a:bodyPr/>
          <a:lstStyle/>
          <a:p>
            <a:r>
              <a:rPr lang="en-US" b="1" dirty="0"/>
              <a:t>TIP #1: </a:t>
            </a:r>
            <a:r>
              <a:rPr lang="en-US" altLang="en-US" b="1" dirty="0"/>
              <a:t>Know your audience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341" y="1690689"/>
            <a:ext cx="7869009" cy="4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7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4" y="365126"/>
            <a:ext cx="7364976" cy="1325563"/>
          </a:xfrm>
        </p:spPr>
        <p:txBody>
          <a:bodyPr/>
          <a:lstStyle/>
          <a:p>
            <a:r>
              <a:rPr lang="en-US" b="1" dirty="0"/>
              <a:t>TIP #2: </a:t>
            </a:r>
            <a:r>
              <a:rPr lang="en-US" altLang="en-US" b="1" dirty="0"/>
              <a:t>Keep it BRIEF</a:t>
            </a:r>
            <a:br>
              <a:rPr lang="en-US" altLang="en-US" dirty="0">
                <a:latin typeface="ITC Franklin Gothic Book"/>
              </a:rPr>
            </a:br>
            <a:r>
              <a:rPr lang="en-US" altLang="en-US" b="1" dirty="0">
                <a:solidFill>
                  <a:srgbClr val="CDDA20"/>
                </a:solidFill>
                <a:latin typeface="ITC Franklin Gothic Book"/>
              </a:rPr>
              <a:t>Stick to the highlights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" y="1917290"/>
            <a:ext cx="9136522" cy="41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0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488" y="365126"/>
            <a:ext cx="7468862" cy="1325563"/>
          </a:xfrm>
        </p:spPr>
        <p:txBody>
          <a:bodyPr/>
          <a:lstStyle/>
          <a:p>
            <a:r>
              <a:rPr lang="en-US" b="1" dirty="0"/>
              <a:t>TIP #3: Motivate with Hope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" b="25598"/>
          <a:stretch/>
        </p:blipFill>
        <p:spPr>
          <a:xfrm>
            <a:off x="1046488" y="1690689"/>
            <a:ext cx="7051023" cy="439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b="1" dirty="0"/>
              <a:t>Your Turn!</a:t>
            </a:r>
            <a:br>
              <a:rPr lang="en-US" b="1" dirty="0"/>
            </a:br>
            <a:r>
              <a:rPr lang="en-US" b="1" dirty="0"/>
              <a:t>Write your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3768"/>
            <a:ext cx="3604137" cy="4301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CDDA20"/>
                </a:solidFill>
                <a:latin typeface="ITC Franklin Gothic Book"/>
              </a:rPr>
              <a:t>REMEMBER…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ITC Franklin Gothic Book"/>
              </a:rPr>
              <a:t>Your story is always RIGHT                   (it’s your story)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ITC Franklin Gothic Book"/>
              </a:rPr>
              <a:t>Your lived experience has   value and meaning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ITC Franklin Gothic Book"/>
              </a:rPr>
              <a:t>You don’t need to have answers</a:t>
            </a:r>
            <a:endParaRPr lang="en-US" sz="2400" strike="sngStrike" dirty="0">
              <a:latin typeface="ITC Franklin Gothic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156"/>
          <a:stretch/>
        </p:blipFill>
        <p:spPr>
          <a:xfrm>
            <a:off x="4970443" y="1961782"/>
            <a:ext cx="4173557" cy="386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</TotalTime>
  <Words>282</Words>
  <Application>Microsoft Office PowerPoint</Application>
  <PresentationFormat>On-screen Show (4:3)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ITC Franklin Gothic Book</vt:lpstr>
      <vt:lpstr>Office Theme</vt:lpstr>
      <vt:lpstr>Change the World: Tell Your Story</vt:lpstr>
      <vt:lpstr>Mental Health in America</vt:lpstr>
      <vt:lpstr>What does your story do? </vt:lpstr>
      <vt:lpstr>Effective Storytelling</vt:lpstr>
      <vt:lpstr>Effective Storytelling</vt:lpstr>
      <vt:lpstr>TIP #1: Know your audience</vt:lpstr>
      <vt:lpstr>TIP #2: Keep it BRIEF Stick to the highlights</vt:lpstr>
      <vt:lpstr>TIP #3: Motivate with Hope</vt:lpstr>
      <vt:lpstr>Your Turn! Write your story</vt:lpstr>
      <vt:lpstr>Practice in Pairs</vt:lpstr>
      <vt:lpstr>TIP #4: Practice, practice, practice</vt:lpstr>
      <vt:lpstr>TIP #4: Emotion should MOVE, not overwhelm</vt:lpstr>
      <vt:lpstr>NAMI Smarts  for Advocacy</vt:lpstr>
      <vt:lpstr>NAMI In Our Own Voice</vt:lpstr>
      <vt:lpstr>Thank you!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Lemon</dc:creator>
  <cp:lastModifiedBy>Dawn Brown</cp:lastModifiedBy>
  <cp:revision>25</cp:revision>
  <dcterms:created xsi:type="dcterms:W3CDTF">2016-04-19T21:18:15Z</dcterms:created>
  <dcterms:modified xsi:type="dcterms:W3CDTF">2017-07-11T19:54:35Z</dcterms:modified>
</cp:coreProperties>
</file>