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3"/>
    <p:sldMasterId id="2147484920" r:id="rId4"/>
    <p:sldMasterId id="2147484926" r:id="rId5"/>
    <p:sldMasterId id="2147484933" r:id="rId6"/>
  </p:sldMasterIdLst>
  <p:notesMasterIdLst>
    <p:notesMasterId r:id="rId52"/>
  </p:notesMasterIdLst>
  <p:handoutMasterIdLst>
    <p:handoutMasterId r:id="rId53"/>
  </p:handoutMasterIdLst>
  <p:sldIdLst>
    <p:sldId id="487" r:id="rId7"/>
    <p:sldId id="602" r:id="rId8"/>
    <p:sldId id="615" r:id="rId9"/>
    <p:sldId id="603" r:id="rId10"/>
    <p:sldId id="616" r:id="rId11"/>
    <p:sldId id="679" r:id="rId12"/>
    <p:sldId id="680" r:id="rId13"/>
    <p:sldId id="617" r:id="rId14"/>
    <p:sldId id="612" r:id="rId15"/>
    <p:sldId id="613" r:id="rId16"/>
    <p:sldId id="614" r:id="rId17"/>
    <p:sldId id="674" r:id="rId18"/>
    <p:sldId id="663" r:id="rId19"/>
    <p:sldId id="672" r:id="rId20"/>
    <p:sldId id="665" r:id="rId21"/>
    <p:sldId id="619" r:id="rId22"/>
    <p:sldId id="657" r:id="rId23"/>
    <p:sldId id="681" r:id="rId24"/>
    <p:sldId id="658" r:id="rId25"/>
    <p:sldId id="659" r:id="rId26"/>
    <p:sldId id="660" r:id="rId27"/>
    <p:sldId id="661" r:id="rId28"/>
    <p:sldId id="662" r:id="rId29"/>
    <p:sldId id="623" r:id="rId30"/>
    <p:sldId id="647" r:id="rId31"/>
    <p:sldId id="648" r:id="rId32"/>
    <p:sldId id="624" r:id="rId33"/>
    <p:sldId id="625" r:id="rId34"/>
    <p:sldId id="651" r:id="rId35"/>
    <p:sldId id="638" r:id="rId36"/>
    <p:sldId id="639" r:id="rId37"/>
    <p:sldId id="640" r:id="rId38"/>
    <p:sldId id="644" r:id="rId39"/>
    <p:sldId id="646" r:id="rId40"/>
    <p:sldId id="645" r:id="rId41"/>
    <p:sldId id="620" r:id="rId42"/>
    <p:sldId id="652" r:id="rId43"/>
    <p:sldId id="653" r:id="rId44"/>
    <p:sldId id="654" r:id="rId45"/>
    <p:sldId id="655" r:id="rId46"/>
    <p:sldId id="656" r:id="rId47"/>
    <p:sldId id="611" r:id="rId48"/>
    <p:sldId id="650" r:id="rId49"/>
    <p:sldId id="634" r:id="rId50"/>
    <p:sldId id="497" r:id="rId5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einert, Rachel (NIH/NIMH) [E]" initials="SR([" lastIdx="10" clrIdx="0">
    <p:extLst/>
  </p:cmAuthor>
  <p:cmAuthor id="2" name="Chai, Mindy (NIH/NIMH) [E]" initials="CM([" lastIdx="1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005395"/>
    <a:srgbClr val="816B9A"/>
    <a:srgbClr val="AF9879"/>
    <a:srgbClr val="A192B4"/>
    <a:srgbClr val="E8A2E3"/>
    <a:srgbClr val="4E81BE"/>
    <a:srgbClr val="7FA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8" autoAdjust="0"/>
    <p:restoredTop sz="70624" autoAdjust="0"/>
  </p:normalViewPr>
  <p:slideViewPr>
    <p:cSldViewPr snapToGrid="0">
      <p:cViewPr varScale="1">
        <p:scale>
          <a:sx n="41" d="100"/>
          <a:sy n="41" d="100"/>
        </p:scale>
        <p:origin x="166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2174"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nimhsharepoint.nimh.nih.gov/sites/orm/main/fmpb/Shared%20Documents/2017/Council/May/Inside_NIMH_2017_05_17.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https://nimhsharepoint.nimh.nih.gov/sites/orm/main/fmpb/Shared%20Documents/2017/Council/January/Inside_NIMH_201701.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rheinsse\Documents\Cumulative%20Number%20of%20States%20with%20CSC%20plan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latin typeface="Calibri" panose="020F0502020204030204" pitchFamily="34" charset="0"/>
              </a:defRPr>
            </a:pPr>
            <a:r>
              <a:rPr lang="en-US" sz="2000" b="0" dirty="0">
                <a:solidFill>
                  <a:srgbClr val="000000"/>
                </a:solidFill>
                <a:latin typeface="Calibri" panose="020F0502020204030204" pitchFamily="34" charset="0"/>
              </a:rPr>
              <a:t>NIMH</a:t>
            </a:r>
            <a:r>
              <a:rPr lang="en-US" sz="2000" b="0" baseline="0" dirty="0">
                <a:solidFill>
                  <a:srgbClr val="000000"/>
                </a:solidFill>
                <a:latin typeface="Calibri" panose="020F0502020204030204" pitchFamily="34" charset="0"/>
              </a:rPr>
              <a:t> Budget in Appropriated Dollars and Constant 2000 Dollars</a:t>
            </a:r>
            <a:endParaRPr lang="en-US" sz="2000" b="0" dirty="0">
              <a:solidFill>
                <a:srgbClr val="000000"/>
              </a:solidFill>
              <a:latin typeface="Calibri" panose="020F0502020204030204" pitchFamily="34" charset="0"/>
            </a:endParaRPr>
          </a:p>
        </c:rich>
      </c:tx>
      <c:layout>
        <c:manualLayout>
          <c:xMode val="edge"/>
          <c:yMode val="edge"/>
          <c:x val="0.115220074374822"/>
          <c:y val="4.0981747704816003E-2"/>
        </c:manualLayout>
      </c:layout>
      <c:overlay val="0"/>
    </c:title>
    <c:autoTitleDeleted val="0"/>
    <c:plotArea>
      <c:layout>
        <c:manualLayout>
          <c:layoutTarget val="inner"/>
          <c:xMode val="edge"/>
          <c:yMode val="edge"/>
          <c:x val="0.100662723899617"/>
          <c:y val="0.176856481561249"/>
          <c:w val="0.79334416318689005"/>
          <c:h val="0.55331782651895001"/>
        </c:manualLayout>
      </c:layout>
      <c:barChart>
        <c:barDir val="col"/>
        <c:grouping val="clustered"/>
        <c:varyColors val="0"/>
        <c:ser>
          <c:idx val="0"/>
          <c:order val="0"/>
          <c:tx>
            <c:strRef>
              <c:f>'Inside NIMH- May 2017'!$B$29</c:f>
              <c:strCache>
                <c:ptCount val="1"/>
                <c:pt idx="0">
                  <c:v>Appropriation</c:v>
                </c:pt>
              </c:strCache>
            </c:strRef>
          </c:tx>
          <c:spPr>
            <a:solidFill>
              <a:schemeClr val="tx2">
                <a:lumMod val="60000"/>
                <a:lumOff val="40000"/>
              </a:schemeClr>
            </a:solidFill>
            <a:scene3d>
              <a:camera prst="orthographicFront"/>
              <a:lightRig rig="threePt" dir="t"/>
            </a:scene3d>
            <a:sp3d>
              <a:bevelT/>
            </a:sp3d>
          </c:spPr>
          <c:invertIfNegative val="0"/>
          <c:cat>
            <c:strRef>
              <c:f>'Inside NIMH- May 2017'!$A$30:$A$48</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'Inside NIMH- May 2017'!$B$30:$B$48</c:f>
              <c:numCache>
                <c:formatCode>_(* #,##0.000_);_(* \(#,##0.000\);_(* "-"??_);_(@_)</c:formatCode>
                <c:ptCount val="18"/>
                <c:pt idx="0">
                  <c:v>973.14599999999996</c:v>
                </c:pt>
                <c:pt idx="1">
                  <c:v>1106.5360000000001</c:v>
                </c:pt>
                <c:pt idx="2">
                  <c:v>1248.0930000000001</c:v>
                </c:pt>
                <c:pt idx="3">
                  <c:v>1341.0139999999999</c:v>
                </c:pt>
                <c:pt idx="4">
                  <c:v>1381.7739999999999</c:v>
                </c:pt>
                <c:pt idx="5">
                  <c:v>1411.933</c:v>
                </c:pt>
                <c:pt idx="6">
                  <c:v>1403.5150000000001</c:v>
                </c:pt>
                <c:pt idx="7">
                  <c:v>1404.4939999999999</c:v>
                </c:pt>
                <c:pt idx="8">
                  <c:v>1411.9680000000001</c:v>
                </c:pt>
                <c:pt idx="9">
                  <c:v>1450.491</c:v>
                </c:pt>
                <c:pt idx="10">
                  <c:v>1489.3720000000001</c:v>
                </c:pt>
                <c:pt idx="11">
                  <c:v>1476.2932000000001</c:v>
                </c:pt>
                <c:pt idx="12">
                  <c:v>1480.265001</c:v>
                </c:pt>
                <c:pt idx="13">
                  <c:v>1403.005347</c:v>
                </c:pt>
                <c:pt idx="14">
                  <c:v>1446.172</c:v>
                </c:pt>
                <c:pt idx="15">
                  <c:v>1433.6030000000001</c:v>
                </c:pt>
                <c:pt idx="16">
                  <c:v>1548.39</c:v>
                </c:pt>
                <c:pt idx="17">
                  <c:v>1601.931</c:v>
                </c:pt>
              </c:numCache>
            </c:numRef>
          </c:val>
          <c:extLst>
            <c:ext xmlns:c16="http://schemas.microsoft.com/office/drawing/2014/chart" uri="{C3380CC4-5D6E-409C-BE32-E72D297353CC}">
              <c16:uniqueId val="{00000000-EE6A-4BBF-BE73-5A262E3F7420}"/>
            </c:ext>
          </c:extLst>
        </c:ser>
        <c:ser>
          <c:idx val="1"/>
          <c:order val="1"/>
          <c:tx>
            <c:strRef>
              <c:f>'Inside NIMH- May 2017'!$C$29</c:f>
              <c:strCache>
                <c:ptCount val="1"/>
                <c:pt idx="0">
                  <c:v>Appropriation in 2000 Dollars</c:v>
                </c:pt>
              </c:strCache>
            </c:strRef>
          </c:tx>
          <c:spPr>
            <a:solidFill>
              <a:srgbClr val="FF0000"/>
            </a:solidFill>
            <a:scene3d>
              <a:camera prst="orthographicFront"/>
              <a:lightRig rig="threePt" dir="t"/>
            </a:scene3d>
            <a:sp3d>
              <a:bevelT/>
            </a:sp3d>
          </c:spPr>
          <c:invertIfNegative val="0"/>
          <c:cat>
            <c:strRef>
              <c:f>'Inside NIMH- May 2017'!$A$30:$A$48</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'Inside NIMH- May 2017'!$C$30:$C$48</c:f>
              <c:numCache>
                <c:formatCode>0.000</c:formatCode>
                <c:ptCount val="18"/>
                <c:pt idx="0">
                  <c:v>973.14599999999996</c:v>
                </c:pt>
                <c:pt idx="1">
                  <c:v>1071.1868344627301</c:v>
                </c:pt>
                <c:pt idx="2">
                  <c:v>1169.7216494845361</c:v>
                </c:pt>
                <c:pt idx="3">
                  <c:v>1213.5873303167421</c:v>
                </c:pt>
                <c:pt idx="4">
                  <c:v>1205.73647469459</c:v>
                </c:pt>
                <c:pt idx="5">
                  <c:v>1185.502099076406</c:v>
                </c:pt>
                <c:pt idx="6">
                  <c:v>1126.4165329052969</c:v>
                </c:pt>
                <c:pt idx="7">
                  <c:v>1086.2289249806649</c:v>
                </c:pt>
                <c:pt idx="8">
                  <c:v>1042.8124076809449</c:v>
                </c:pt>
                <c:pt idx="9">
                  <c:v>1041.2713567839201</c:v>
                </c:pt>
                <c:pt idx="10">
                  <c:v>1037.16713091922</c:v>
                </c:pt>
                <c:pt idx="11">
                  <c:v>999.52146242383219</c:v>
                </c:pt>
                <c:pt idx="12">
                  <c:v>989.48195254010705</c:v>
                </c:pt>
                <c:pt idx="13">
                  <c:v>920.60718307086597</c:v>
                </c:pt>
                <c:pt idx="14">
                  <c:v>928.81952472703927</c:v>
                </c:pt>
                <c:pt idx="15">
                  <c:v>901.07039597737298</c:v>
                </c:pt>
                <c:pt idx="16">
                  <c:v>951.09950859950857</c:v>
                </c:pt>
                <c:pt idx="17">
                  <c:v>960.96640671865634</c:v>
                </c:pt>
              </c:numCache>
            </c:numRef>
          </c:val>
          <c:extLst>
            <c:ext xmlns:c16="http://schemas.microsoft.com/office/drawing/2014/chart" uri="{C3380CC4-5D6E-409C-BE32-E72D297353CC}">
              <c16:uniqueId val="{00000001-EE6A-4BBF-BE73-5A262E3F7420}"/>
            </c:ext>
          </c:extLst>
        </c:ser>
        <c:dLbls>
          <c:showLegendKey val="0"/>
          <c:showVal val="0"/>
          <c:showCatName val="0"/>
          <c:showSerName val="0"/>
          <c:showPercent val="0"/>
          <c:showBubbleSize val="0"/>
        </c:dLbls>
        <c:gapWidth val="150"/>
        <c:axId val="-1377671360"/>
        <c:axId val="-1377692464"/>
      </c:barChart>
      <c:catAx>
        <c:axId val="-1377671360"/>
        <c:scaling>
          <c:orientation val="minMax"/>
        </c:scaling>
        <c:delete val="0"/>
        <c:axPos val="b"/>
        <c:title>
          <c:tx>
            <c:rich>
              <a:bodyPr/>
              <a:lstStyle/>
              <a:p>
                <a:pPr>
                  <a:defRPr sz="1600"/>
                </a:pPr>
                <a:r>
                  <a:rPr lang="en-US" sz="1600" dirty="0">
                    <a:solidFill>
                      <a:srgbClr val="000000"/>
                    </a:solidFill>
                  </a:rPr>
                  <a:t>Fiscal Year</a:t>
                </a:r>
              </a:p>
            </c:rich>
          </c:tx>
          <c:layout>
            <c:manualLayout>
              <c:xMode val="edge"/>
              <c:yMode val="edge"/>
              <c:x val="0.43832559405912003"/>
              <c:y val="0.84407735762024805"/>
            </c:manualLayout>
          </c:layout>
          <c:overlay val="0"/>
        </c:title>
        <c:numFmt formatCode="General" sourceLinked="1"/>
        <c:majorTickMark val="out"/>
        <c:minorTickMark val="none"/>
        <c:tickLblPos val="nextTo"/>
        <c:txPr>
          <a:bodyPr rot="-2700000"/>
          <a:lstStyle/>
          <a:p>
            <a:pPr>
              <a:defRPr sz="1400">
                <a:solidFill>
                  <a:srgbClr val="000000"/>
                </a:solidFill>
              </a:defRPr>
            </a:pPr>
            <a:endParaRPr lang="en-US"/>
          </a:p>
        </c:txPr>
        <c:crossAx val="-1377692464"/>
        <c:crosses val="autoZero"/>
        <c:auto val="1"/>
        <c:lblAlgn val="ctr"/>
        <c:lblOffset val="100"/>
        <c:noMultiLvlLbl val="0"/>
      </c:catAx>
      <c:valAx>
        <c:axId val="-1377692464"/>
        <c:scaling>
          <c:orientation val="minMax"/>
          <c:max val="1600"/>
        </c:scaling>
        <c:delete val="0"/>
        <c:axPos val="l"/>
        <c:majorGridlines/>
        <c:title>
          <c:tx>
            <c:rich>
              <a:bodyPr rot="-5400000" vert="horz"/>
              <a:lstStyle/>
              <a:p>
                <a:pPr>
                  <a:defRPr sz="1600"/>
                </a:pPr>
                <a:r>
                  <a:rPr lang="en-US" sz="1600" dirty="0">
                    <a:solidFill>
                      <a:srgbClr val="000000"/>
                    </a:solidFill>
                  </a:rPr>
                  <a:t>$ in Millions</a:t>
                </a:r>
              </a:p>
            </c:rich>
          </c:tx>
          <c:overlay val="0"/>
        </c:title>
        <c:numFmt formatCode="#,##0" sourceLinked="0"/>
        <c:majorTickMark val="out"/>
        <c:minorTickMark val="none"/>
        <c:tickLblPos val="nextTo"/>
        <c:txPr>
          <a:bodyPr/>
          <a:lstStyle/>
          <a:p>
            <a:pPr>
              <a:defRPr sz="1400">
                <a:solidFill>
                  <a:srgbClr val="000000"/>
                </a:solidFill>
              </a:defRPr>
            </a:pPr>
            <a:endParaRPr lang="en-US"/>
          </a:p>
        </c:txPr>
        <c:crossAx val="-1377671360"/>
        <c:crosses val="autoZero"/>
        <c:crossBetween val="between"/>
      </c:valAx>
    </c:plotArea>
    <c:legend>
      <c:legendPos val="r"/>
      <c:layout>
        <c:manualLayout>
          <c:xMode val="edge"/>
          <c:yMode val="edge"/>
          <c:x val="1.9717505034131E-2"/>
          <c:y val="0.87795076202566003"/>
          <c:w val="0.35036966805891601"/>
          <c:h val="0.12204923797434"/>
        </c:manualLayout>
      </c:layout>
      <c:overlay val="0"/>
      <c:txPr>
        <a:bodyPr/>
        <a:lstStyle/>
        <a:p>
          <a:pPr>
            <a:defRPr sz="1600" b="0">
              <a:solidFill>
                <a:srgbClr val="000000"/>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a:pPr>
            <a:r>
              <a:rPr lang="en-US" sz="2000" b="0" i="0" u="none" strike="noStrike" baseline="0" dirty="0">
                <a:effectLst/>
              </a:rPr>
              <a:t>Applications, Awards, and Success Rates for </a:t>
            </a:r>
            <a:r>
              <a:rPr lang="en-US" sz="2000" b="0" dirty="0"/>
              <a:t>Research Project Grants</a:t>
            </a:r>
          </a:p>
        </c:rich>
      </c:tx>
      <c:overlay val="0"/>
    </c:title>
    <c:autoTitleDeleted val="0"/>
    <c:plotArea>
      <c:layout>
        <c:manualLayout>
          <c:layoutTarget val="inner"/>
          <c:xMode val="edge"/>
          <c:yMode val="edge"/>
          <c:x val="0.15411451816650501"/>
          <c:y val="0.14720827213075099"/>
          <c:w val="0.71203244882244598"/>
          <c:h val="0.63800162384897996"/>
        </c:manualLayout>
      </c:layout>
      <c:barChart>
        <c:barDir val="col"/>
        <c:grouping val="clustered"/>
        <c:varyColors val="0"/>
        <c:ser>
          <c:idx val="1"/>
          <c:order val="0"/>
          <c:tx>
            <c:strRef>
              <c:f>'Inside NIMH- May 2017'!$A$3</c:f>
              <c:strCache>
                <c:ptCount val="1"/>
                <c:pt idx="0">
                  <c:v>Applications</c:v>
                </c:pt>
              </c:strCache>
            </c:strRef>
          </c:tx>
          <c:spPr>
            <a:solidFill>
              <a:schemeClr val="accent1">
                <a:lumMod val="40000"/>
                <a:lumOff val="60000"/>
              </a:schemeClr>
            </a:solidFill>
            <a:ln>
              <a:solidFill>
                <a:schemeClr val="tx1"/>
              </a:solidFill>
            </a:ln>
            <a:scene3d>
              <a:camera prst="orthographicFront"/>
              <a:lightRig rig="threePt" dir="t"/>
            </a:scene3d>
            <a:sp3d>
              <a:bevelT/>
            </a:sp3d>
          </c:spPr>
          <c:invertIfNegative val="0"/>
          <c:cat>
            <c:strRef>
              <c:f>'Inside NIMH- May 2017'!$B$1:$I$1</c:f>
              <c:strCache>
                <c:ptCount val="8"/>
                <c:pt idx="0">
                  <c:v>2010</c:v>
                </c:pt>
                <c:pt idx="1">
                  <c:v>2011</c:v>
                </c:pt>
                <c:pt idx="2">
                  <c:v>2012</c:v>
                </c:pt>
                <c:pt idx="3">
                  <c:v>2013</c:v>
                </c:pt>
                <c:pt idx="4">
                  <c:v>2014</c:v>
                </c:pt>
                <c:pt idx="5">
                  <c:v>2015</c:v>
                </c:pt>
                <c:pt idx="6">
                  <c:v>2016</c:v>
                </c:pt>
                <c:pt idx="7">
                  <c:v>2017Est</c:v>
                </c:pt>
              </c:strCache>
            </c:strRef>
          </c:cat>
          <c:val>
            <c:numRef>
              <c:f>'Inside NIMH- May 2017'!$B$3:$I$3</c:f>
              <c:numCache>
                <c:formatCode>General</c:formatCode>
                <c:ptCount val="8"/>
                <c:pt idx="0">
                  <c:v>2509</c:v>
                </c:pt>
                <c:pt idx="1">
                  <c:v>2730</c:v>
                </c:pt>
                <c:pt idx="2">
                  <c:v>2702</c:v>
                </c:pt>
                <c:pt idx="3">
                  <c:v>2736</c:v>
                </c:pt>
                <c:pt idx="4">
                  <c:v>2830</c:v>
                </c:pt>
                <c:pt idx="5">
                  <c:v>2486</c:v>
                </c:pt>
                <c:pt idx="6">
                  <c:v>2568</c:v>
                </c:pt>
                <c:pt idx="7">
                  <c:v>2765</c:v>
                </c:pt>
              </c:numCache>
            </c:numRef>
          </c:val>
          <c:extLst>
            <c:ext xmlns:c16="http://schemas.microsoft.com/office/drawing/2014/chart" uri="{C3380CC4-5D6E-409C-BE32-E72D297353CC}">
              <c16:uniqueId val="{00000000-D680-4982-9025-E79F11321664}"/>
            </c:ext>
          </c:extLst>
        </c:ser>
        <c:ser>
          <c:idx val="0"/>
          <c:order val="1"/>
          <c:tx>
            <c:strRef>
              <c:f>'Inside NIMH- May 2017'!$A$2</c:f>
              <c:strCache>
                <c:ptCount val="1"/>
                <c:pt idx="0">
                  <c:v>Awards</c:v>
                </c:pt>
              </c:strCache>
            </c:strRef>
          </c:tx>
          <c:spPr>
            <a:solidFill>
              <a:schemeClr val="tx2"/>
            </a:solidFill>
            <a:ln>
              <a:solidFill>
                <a:schemeClr val="tx1"/>
              </a:solidFill>
            </a:ln>
            <a:scene3d>
              <a:camera prst="orthographicFront"/>
              <a:lightRig rig="threePt" dir="t"/>
            </a:scene3d>
            <a:sp3d>
              <a:bevelT/>
            </a:sp3d>
          </c:spPr>
          <c:invertIfNegative val="0"/>
          <c:dLbls>
            <c:dLbl>
              <c:idx val="0"/>
              <c:layout>
                <c:manualLayout>
                  <c:x val="1.06837606837607E-2"/>
                  <c:y val="-3.22736808132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80-4982-9025-E79F11321664}"/>
                </c:ext>
              </c:extLst>
            </c:dLbl>
            <c:dLbl>
              <c:idx val="1"/>
              <c:layout>
                <c:manualLayout>
                  <c:x val="6.41025641025637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80-4982-9025-E79F11321664}"/>
                </c:ext>
              </c:extLst>
            </c:dLbl>
            <c:dLbl>
              <c:idx val="2"/>
              <c:layout>
                <c:manualLayout>
                  <c:x val="6.4102564102563302E-3"/>
                  <c:y val="-1.183354626273929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80-4982-9025-E79F11321664}"/>
                </c:ext>
              </c:extLst>
            </c:dLbl>
            <c:dLbl>
              <c:idx val="3"/>
              <c:layout>
                <c:manualLayout>
                  <c:x val="1.06837606837607E-2"/>
                  <c:y val="-1.183354626273929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80-4982-9025-E79F11321664}"/>
                </c:ext>
              </c:extLst>
            </c:dLbl>
            <c:dLbl>
              <c:idx val="4"/>
              <c:layout>
                <c:manualLayout>
                  <c:x val="8.5470085470084698E-3"/>
                  <c:y val="-1.183354626273929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80-4982-9025-E79F11321664}"/>
                </c:ext>
              </c:extLst>
            </c:dLbl>
            <c:dLbl>
              <c:idx val="5"/>
              <c:layout>
                <c:manualLayout>
                  <c:x val="8.54700854700862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80-4982-9025-E79F11321664}"/>
                </c:ext>
              </c:extLst>
            </c:dLbl>
            <c:dLbl>
              <c:idx val="6"/>
              <c:layout>
                <c:manualLayout>
                  <c:x val="1.06837606837607E-2"/>
                  <c:y val="-3.29115307254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80-4982-9025-E79F11321664}"/>
                </c:ext>
              </c:extLst>
            </c:dLbl>
            <c:dLbl>
              <c:idx val="7"/>
              <c:layout>
                <c:manualLayout>
                  <c:x val="1.28205128205127E-2"/>
                  <c:y val="-3.37381916329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80-4982-9025-E79F11321664}"/>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'Inside NIMH- May 2017'!$B$1:$I$1</c:f>
              <c:strCache>
                <c:ptCount val="8"/>
                <c:pt idx="0">
                  <c:v>2010</c:v>
                </c:pt>
                <c:pt idx="1">
                  <c:v>2011</c:v>
                </c:pt>
                <c:pt idx="2">
                  <c:v>2012</c:v>
                </c:pt>
                <c:pt idx="3">
                  <c:v>2013</c:v>
                </c:pt>
                <c:pt idx="4">
                  <c:v>2014</c:v>
                </c:pt>
                <c:pt idx="5">
                  <c:v>2015</c:v>
                </c:pt>
                <c:pt idx="6">
                  <c:v>2016</c:v>
                </c:pt>
                <c:pt idx="7">
                  <c:v>2017Est</c:v>
                </c:pt>
              </c:strCache>
            </c:strRef>
          </c:cat>
          <c:val>
            <c:numRef>
              <c:f>'Inside NIMH- May 2017'!$B$2:$I$2</c:f>
              <c:numCache>
                <c:formatCode>General</c:formatCode>
                <c:ptCount val="8"/>
                <c:pt idx="0">
                  <c:v>555</c:v>
                </c:pt>
                <c:pt idx="1">
                  <c:v>465</c:v>
                </c:pt>
                <c:pt idx="2">
                  <c:v>584</c:v>
                </c:pt>
                <c:pt idx="3">
                  <c:v>512</c:v>
                </c:pt>
                <c:pt idx="4">
                  <c:v>548</c:v>
                </c:pt>
                <c:pt idx="5">
                  <c:v>507</c:v>
                </c:pt>
                <c:pt idx="6">
                  <c:v>587</c:v>
                </c:pt>
                <c:pt idx="7">
                  <c:v>648</c:v>
                </c:pt>
              </c:numCache>
            </c:numRef>
          </c:val>
          <c:extLst>
            <c:ext xmlns:c16="http://schemas.microsoft.com/office/drawing/2014/chart" uri="{C3380CC4-5D6E-409C-BE32-E72D297353CC}">
              <c16:uniqueId val="{00000009-D680-4982-9025-E79F11321664}"/>
            </c:ext>
          </c:extLst>
        </c:ser>
        <c:dLbls>
          <c:showLegendKey val="0"/>
          <c:showVal val="0"/>
          <c:showCatName val="0"/>
          <c:showSerName val="0"/>
          <c:showPercent val="0"/>
          <c:showBubbleSize val="0"/>
        </c:dLbls>
        <c:gapWidth val="150"/>
        <c:axId val="-656255680"/>
        <c:axId val="-681243120"/>
      </c:barChart>
      <c:lineChart>
        <c:grouping val="standard"/>
        <c:varyColors val="0"/>
        <c:ser>
          <c:idx val="2"/>
          <c:order val="2"/>
          <c:tx>
            <c:strRef>
              <c:f>'Inside NIMH- May 2017'!$A$4</c:f>
              <c:strCache>
                <c:ptCount val="1"/>
                <c:pt idx="0">
                  <c:v>Success Rate</c:v>
                </c:pt>
              </c:strCache>
            </c:strRef>
          </c:tx>
          <c:spPr>
            <a:ln>
              <a:solidFill>
                <a:srgbClr val="FF0000"/>
              </a:solidFill>
            </a:ln>
          </c:spPr>
          <c:marker>
            <c:symbol val="circle"/>
            <c:size val="7"/>
            <c:spPr>
              <a:solidFill>
                <a:srgbClr val="FF0000"/>
              </a:solidFill>
              <a:ln>
                <a:solidFill>
                  <a:srgbClr val="FF0000"/>
                </a:solidFill>
              </a:ln>
            </c:spPr>
          </c:marker>
          <c:dLbls>
            <c:dLbl>
              <c:idx val="0"/>
              <c:layout>
                <c:manualLayout>
                  <c:x val="-8.8760945839998703E-3"/>
                  <c:y val="-1.49064240822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80-4982-9025-E79F11321664}"/>
                </c:ext>
              </c:extLst>
            </c:dLbl>
            <c:dLbl>
              <c:idx val="1"/>
              <c:layout>
                <c:manualLayout>
                  <c:x val="-8.1359370227403194E-3"/>
                  <c:y val="-4.5426454992623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80-4982-9025-E79F11321664}"/>
                </c:ext>
              </c:extLst>
            </c:dLbl>
            <c:dLbl>
              <c:idx val="2"/>
              <c:layout>
                <c:manualLayout>
                  <c:x val="-6.1152675104186299E-3"/>
                  <c:y val="-2.2218944359450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80-4982-9025-E79F11321664}"/>
                </c:ext>
              </c:extLst>
            </c:dLbl>
            <c:dLbl>
              <c:idx val="3"/>
              <c:layout>
                <c:manualLayout>
                  <c:x val="-6.4423672837235603E-3"/>
                  <c:y val="-4.1366285058044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80-4982-9025-E79F11321664}"/>
                </c:ext>
              </c:extLst>
            </c:dLbl>
            <c:dLbl>
              <c:idx val="4"/>
              <c:layout>
                <c:manualLayout>
                  <c:x val="-1.0502188375130001E-2"/>
                  <c:y val="-2.9377239578545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80-4982-9025-E79F11321664}"/>
                </c:ext>
              </c:extLst>
            </c:dLbl>
            <c:dLbl>
              <c:idx val="5"/>
              <c:layout>
                <c:manualLayout>
                  <c:x val="-6.4423672837235603E-3"/>
                  <c:y val="-3.5377847759340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680-4982-9025-E79F11321664}"/>
                </c:ext>
              </c:extLst>
            </c:dLbl>
            <c:dLbl>
              <c:idx val="6"/>
              <c:layout>
                <c:manualLayout>
                  <c:x val="-0.01"/>
                  <c:y val="-2.7048648126665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680-4982-9025-E79F11321664}"/>
                </c:ext>
              </c:extLst>
            </c:dLbl>
            <c:dLbl>
              <c:idx val="7"/>
              <c:layout>
                <c:manualLayout>
                  <c:x val="-3.6645892021641702E-3"/>
                  <c:y val="-1.7588196206245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680-4982-9025-E79F11321664}"/>
                </c:ext>
              </c:extLst>
            </c:dLbl>
            <c:spPr>
              <a:noFill/>
              <a:ln>
                <a:noFill/>
              </a:ln>
              <a:effectLst/>
            </c:spPr>
            <c:txPr>
              <a:bodyPr/>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'Inside NIMH- May 2017'!$B$1:$F$1</c:f>
              <c:strCache>
                <c:ptCount val="5"/>
                <c:pt idx="0">
                  <c:v>2010</c:v>
                </c:pt>
                <c:pt idx="1">
                  <c:v>2011</c:v>
                </c:pt>
                <c:pt idx="2">
                  <c:v>2012</c:v>
                </c:pt>
                <c:pt idx="3">
                  <c:v>2013</c:v>
                </c:pt>
                <c:pt idx="4">
                  <c:v>2014</c:v>
                </c:pt>
              </c:strCache>
            </c:strRef>
          </c:cat>
          <c:val>
            <c:numRef>
              <c:f>'Inside NIMH- May 2017'!$B$4:$I$4</c:f>
              <c:numCache>
                <c:formatCode>0%</c:formatCode>
                <c:ptCount val="8"/>
                <c:pt idx="0">
                  <c:v>0.221203666799522</c:v>
                </c:pt>
                <c:pt idx="1">
                  <c:v>0.17032967032967</c:v>
                </c:pt>
                <c:pt idx="2">
                  <c:v>0.216136195410807</c:v>
                </c:pt>
                <c:pt idx="3">
                  <c:v>0.18713450292397699</c:v>
                </c:pt>
                <c:pt idx="4">
                  <c:v>0.19363957597173101</c:v>
                </c:pt>
                <c:pt idx="5">
                  <c:v>0.20394207562349201</c:v>
                </c:pt>
                <c:pt idx="6">
                  <c:v>0.228582554517134</c:v>
                </c:pt>
                <c:pt idx="7">
                  <c:v>0.234358047016275</c:v>
                </c:pt>
              </c:numCache>
            </c:numRef>
          </c:val>
          <c:smooth val="0"/>
          <c:extLst>
            <c:ext xmlns:c16="http://schemas.microsoft.com/office/drawing/2014/chart" uri="{C3380CC4-5D6E-409C-BE32-E72D297353CC}">
              <c16:uniqueId val="{00000012-D680-4982-9025-E79F11321664}"/>
            </c:ext>
          </c:extLst>
        </c:ser>
        <c:dLbls>
          <c:showLegendKey val="0"/>
          <c:showVal val="0"/>
          <c:showCatName val="0"/>
          <c:showSerName val="0"/>
          <c:showPercent val="0"/>
          <c:showBubbleSize val="0"/>
        </c:dLbls>
        <c:marker val="1"/>
        <c:smooth val="0"/>
        <c:axId val="-1404327616"/>
        <c:axId val="-1404330464"/>
      </c:lineChart>
      <c:catAx>
        <c:axId val="-656255680"/>
        <c:scaling>
          <c:orientation val="minMax"/>
        </c:scaling>
        <c:delete val="0"/>
        <c:axPos val="b"/>
        <c:title>
          <c:tx>
            <c:rich>
              <a:bodyPr/>
              <a:lstStyle/>
              <a:p>
                <a:pPr>
                  <a:defRPr sz="1600"/>
                </a:pPr>
                <a:r>
                  <a:rPr lang="en-US" sz="1600" dirty="0"/>
                  <a:t>Fiscal Year</a:t>
                </a:r>
              </a:p>
            </c:rich>
          </c:tx>
          <c:overlay val="0"/>
        </c:title>
        <c:numFmt formatCode="General" sourceLinked="0"/>
        <c:majorTickMark val="out"/>
        <c:minorTickMark val="none"/>
        <c:tickLblPos val="nextTo"/>
        <c:txPr>
          <a:bodyPr/>
          <a:lstStyle/>
          <a:p>
            <a:pPr>
              <a:defRPr sz="1400"/>
            </a:pPr>
            <a:endParaRPr lang="en-US"/>
          </a:p>
        </c:txPr>
        <c:crossAx val="-681243120"/>
        <c:crosses val="autoZero"/>
        <c:auto val="1"/>
        <c:lblAlgn val="ctr"/>
        <c:lblOffset val="100"/>
        <c:noMultiLvlLbl val="0"/>
      </c:catAx>
      <c:valAx>
        <c:axId val="-681243120"/>
        <c:scaling>
          <c:orientation val="minMax"/>
        </c:scaling>
        <c:delete val="0"/>
        <c:axPos val="l"/>
        <c:majorGridlines/>
        <c:title>
          <c:tx>
            <c:rich>
              <a:bodyPr rot="-5400000" vert="horz"/>
              <a:lstStyle/>
              <a:p>
                <a:pPr>
                  <a:defRPr sz="1600"/>
                </a:pPr>
                <a:r>
                  <a:rPr lang="en-US" sz="1600" dirty="0"/>
                  <a:t>Number of Applications/Awards</a:t>
                </a:r>
              </a:p>
            </c:rich>
          </c:tx>
          <c:layout>
            <c:manualLayout>
              <c:xMode val="edge"/>
              <c:yMode val="edge"/>
              <c:x val="4.4181982084643703E-2"/>
              <c:y val="0.215622616914038"/>
            </c:manualLayout>
          </c:layout>
          <c:overlay val="0"/>
        </c:title>
        <c:numFmt formatCode="#,##0" sourceLinked="0"/>
        <c:majorTickMark val="out"/>
        <c:minorTickMark val="none"/>
        <c:tickLblPos val="nextTo"/>
        <c:txPr>
          <a:bodyPr/>
          <a:lstStyle/>
          <a:p>
            <a:pPr>
              <a:defRPr sz="1400"/>
            </a:pPr>
            <a:endParaRPr lang="en-US"/>
          </a:p>
        </c:txPr>
        <c:crossAx val="-656255680"/>
        <c:crosses val="autoZero"/>
        <c:crossBetween val="between"/>
      </c:valAx>
      <c:valAx>
        <c:axId val="-1404330464"/>
        <c:scaling>
          <c:orientation val="minMax"/>
          <c:max val="0.3"/>
          <c:min val="0"/>
        </c:scaling>
        <c:delete val="0"/>
        <c:axPos val="r"/>
        <c:title>
          <c:tx>
            <c:rich>
              <a:bodyPr rot="5400000" vert="horz"/>
              <a:lstStyle/>
              <a:p>
                <a:pPr>
                  <a:defRPr sz="1600"/>
                </a:pPr>
                <a:r>
                  <a:rPr lang="en-US" sz="1600" dirty="0"/>
                  <a:t>Success Rate (Rounded)</a:t>
                </a:r>
              </a:p>
            </c:rich>
          </c:tx>
          <c:layout>
            <c:manualLayout>
              <c:xMode val="edge"/>
              <c:yMode val="edge"/>
              <c:x val="0.92831123450472797"/>
              <c:y val="0.28367020033998502"/>
            </c:manualLayout>
          </c:layout>
          <c:overlay val="0"/>
        </c:title>
        <c:numFmt formatCode="0%" sourceLinked="1"/>
        <c:majorTickMark val="out"/>
        <c:minorTickMark val="none"/>
        <c:tickLblPos val="nextTo"/>
        <c:txPr>
          <a:bodyPr/>
          <a:lstStyle/>
          <a:p>
            <a:pPr>
              <a:defRPr sz="1400"/>
            </a:pPr>
            <a:endParaRPr lang="en-US"/>
          </a:p>
        </c:txPr>
        <c:crossAx val="-1404327616"/>
        <c:crosses val="max"/>
        <c:crossBetween val="between"/>
      </c:valAx>
      <c:catAx>
        <c:axId val="-1404327616"/>
        <c:scaling>
          <c:orientation val="minMax"/>
        </c:scaling>
        <c:delete val="1"/>
        <c:axPos val="b"/>
        <c:numFmt formatCode="General" sourceLinked="1"/>
        <c:majorTickMark val="out"/>
        <c:minorTickMark val="none"/>
        <c:tickLblPos val="nextTo"/>
        <c:crossAx val="-1404330464"/>
        <c:crosses val="autoZero"/>
        <c:auto val="1"/>
        <c:lblAlgn val="ctr"/>
        <c:lblOffset val="100"/>
        <c:noMultiLvlLbl val="0"/>
      </c:catAx>
    </c:plotArea>
    <c:legend>
      <c:legendPos val="b"/>
      <c:layout>
        <c:manualLayout>
          <c:xMode val="edge"/>
          <c:yMode val="edge"/>
          <c:x val="0"/>
          <c:y val="0.85911695345745698"/>
          <c:w val="0.23183860803134401"/>
          <c:h val="0.13818601540216"/>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US" sz="2000" b="0" dirty="0">
                <a:latin typeface="Calibri" panose="020F0502020204030204" pitchFamily="34" charset="0"/>
              </a:rPr>
              <a:t>NIMH FY 2016 Applications and Awards for Research Project Grants through 25th Percentile (Success Rate = 23%)</a:t>
            </a:r>
          </a:p>
        </c:rich>
      </c:tx>
      <c:overlay val="0"/>
    </c:title>
    <c:autoTitleDeleted val="0"/>
    <c:plotArea>
      <c:layout>
        <c:manualLayout>
          <c:layoutTarget val="inner"/>
          <c:xMode val="edge"/>
          <c:yMode val="edge"/>
          <c:x val="0.12866521905918099"/>
          <c:y val="0.18067889276344101"/>
          <c:w val="0.823412518797356"/>
          <c:h val="0.62534690074909105"/>
        </c:manualLayout>
      </c:layout>
      <c:barChart>
        <c:barDir val="col"/>
        <c:grouping val="clustered"/>
        <c:varyColors val="0"/>
        <c:ser>
          <c:idx val="1"/>
          <c:order val="0"/>
          <c:tx>
            <c:strRef>
              <c:f>'Inside NIMH- Jan 2017'!$B$102</c:f>
              <c:strCache>
                <c:ptCount val="1"/>
                <c:pt idx="0">
                  <c:v>Applications</c:v>
                </c:pt>
              </c:strCache>
            </c:strRef>
          </c:tx>
          <c:spPr>
            <a:solidFill>
              <a:srgbClr val="FF0000"/>
            </a:solidFill>
            <a:scene3d>
              <a:camera prst="orthographicFront"/>
              <a:lightRig rig="threePt" dir="t"/>
            </a:scene3d>
            <a:sp3d>
              <a:bevelT prst="angle"/>
            </a:sp3d>
          </c:spPr>
          <c:invertIfNegative val="0"/>
          <c:cat>
            <c:numRef>
              <c:f>'Inside NIMH- Jan 2017'!$A$103:$A$127</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'Inside NIMH- Jan 2017'!$B$103:$B$127</c:f>
              <c:numCache>
                <c:formatCode>#,##0</c:formatCode>
                <c:ptCount val="25"/>
                <c:pt idx="0">
                  <c:v>32</c:v>
                </c:pt>
                <c:pt idx="1">
                  <c:v>20</c:v>
                </c:pt>
                <c:pt idx="2">
                  <c:v>17</c:v>
                </c:pt>
                <c:pt idx="3">
                  <c:v>22</c:v>
                </c:pt>
                <c:pt idx="4">
                  <c:v>21</c:v>
                </c:pt>
                <c:pt idx="5">
                  <c:v>36</c:v>
                </c:pt>
                <c:pt idx="6">
                  <c:v>17</c:v>
                </c:pt>
                <c:pt idx="7">
                  <c:v>29</c:v>
                </c:pt>
                <c:pt idx="8">
                  <c:v>27</c:v>
                </c:pt>
                <c:pt idx="9">
                  <c:v>28</c:v>
                </c:pt>
                <c:pt idx="10">
                  <c:v>19</c:v>
                </c:pt>
                <c:pt idx="11">
                  <c:v>34</c:v>
                </c:pt>
                <c:pt idx="12">
                  <c:v>22</c:v>
                </c:pt>
                <c:pt idx="13">
                  <c:v>20</c:v>
                </c:pt>
                <c:pt idx="14">
                  <c:v>30</c:v>
                </c:pt>
                <c:pt idx="15">
                  <c:v>24</c:v>
                </c:pt>
                <c:pt idx="16">
                  <c:v>15</c:v>
                </c:pt>
                <c:pt idx="17">
                  <c:v>19</c:v>
                </c:pt>
                <c:pt idx="18">
                  <c:v>27</c:v>
                </c:pt>
                <c:pt idx="19">
                  <c:v>20</c:v>
                </c:pt>
                <c:pt idx="20">
                  <c:v>10</c:v>
                </c:pt>
                <c:pt idx="21">
                  <c:v>12</c:v>
                </c:pt>
                <c:pt idx="22">
                  <c:v>10</c:v>
                </c:pt>
                <c:pt idx="23">
                  <c:v>9</c:v>
                </c:pt>
                <c:pt idx="24">
                  <c:v>29</c:v>
                </c:pt>
              </c:numCache>
            </c:numRef>
          </c:val>
          <c:extLst>
            <c:ext xmlns:c16="http://schemas.microsoft.com/office/drawing/2014/chart" uri="{C3380CC4-5D6E-409C-BE32-E72D297353CC}">
              <c16:uniqueId val="{00000000-0E09-4394-B9E1-9F2FEE526903}"/>
            </c:ext>
          </c:extLst>
        </c:ser>
        <c:ser>
          <c:idx val="2"/>
          <c:order val="1"/>
          <c:tx>
            <c:strRef>
              <c:f>'Inside NIMH- Jan 2017'!$C$102</c:f>
              <c:strCache>
                <c:ptCount val="1"/>
                <c:pt idx="0">
                  <c:v>Awards</c:v>
                </c:pt>
              </c:strCache>
            </c:strRef>
          </c:tx>
          <c:spPr>
            <a:solidFill>
              <a:schemeClr val="tx2">
                <a:lumMod val="60000"/>
                <a:lumOff val="40000"/>
              </a:schemeClr>
            </a:solidFill>
            <a:scene3d>
              <a:camera prst="orthographicFront"/>
              <a:lightRig rig="threePt" dir="t"/>
            </a:scene3d>
            <a:sp3d>
              <a:bevelT prst="angle"/>
            </a:sp3d>
          </c:spPr>
          <c:invertIfNegative val="0"/>
          <c:cat>
            <c:numRef>
              <c:f>'Inside NIMH- Jan 2017'!$A$103:$A$127</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'Inside NIMH- Jan 2017'!$C$103:$C$127</c:f>
              <c:numCache>
                <c:formatCode>#,##0</c:formatCode>
                <c:ptCount val="25"/>
                <c:pt idx="0">
                  <c:v>32</c:v>
                </c:pt>
                <c:pt idx="1">
                  <c:v>20</c:v>
                </c:pt>
                <c:pt idx="2">
                  <c:v>17</c:v>
                </c:pt>
                <c:pt idx="3">
                  <c:v>21</c:v>
                </c:pt>
                <c:pt idx="4">
                  <c:v>21</c:v>
                </c:pt>
                <c:pt idx="5">
                  <c:v>34</c:v>
                </c:pt>
                <c:pt idx="6">
                  <c:v>16</c:v>
                </c:pt>
                <c:pt idx="7">
                  <c:v>29</c:v>
                </c:pt>
                <c:pt idx="8">
                  <c:v>27</c:v>
                </c:pt>
                <c:pt idx="9">
                  <c:v>28</c:v>
                </c:pt>
                <c:pt idx="10">
                  <c:v>18</c:v>
                </c:pt>
                <c:pt idx="11">
                  <c:v>32</c:v>
                </c:pt>
                <c:pt idx="12">
                  <c:v>22</c:v>
                </c:pt>
                <c:pt idx="13">
                  <c:v>17</c:v>
                </c:pt>
                <c:pt idx="14">
                  <c:v>27</c:v>
                </c:pt>
                <c:pt idx="15">
                  <c:v>21</c:v>
                </c:pt>
                <c:pt idx="16">
                  <c:v>13</c:v>
                </c:pt>
                <c:pt idx="17">
                  <c:v>14</c:v>
                </c:pt>
                <c:pt idx="18">
                  <c:v>13</c:v>
                </c:pt>
                <c:pt idx="19">
                  <c:v>6</c:v>
                </c:pt>
                <c:pt idx="20">
                  <c:v>3</c:v>
                </c:pt>
                <c:pt idx="21">
                  <c:v>0</c:v>
                </c:pt>
                <c:pt idx="22">
                  <c:v>3</c:v>
                </c:pt>
                <c:pt idx="23">
                  <c:v>1</c:v>
                </c:pt>
                <c:pt idx="24">
                  <c:v>3</c:v>
                </c:pt>
              </c:numCache>
            </c:numRef>
          </c:val>
          <c:extLst>
            <c:ext xmlns:c16="http://schemas.microsoft.com/office/drawing/2014/chart" uri="{C3380CC4-5D6E-409C-BE32-E72D297353CC}">
              <c16:uniqueId val="{00000001-0E09-4394-B9E1-9F2FEE526903}"/>
            </c:ext>
          </c:extLst>
        </c:ser>
        <c:dLbls>
          <c:showLegendKey val="0"/>
          <c:showVal val="0"/>
          <c:showCatName val="0"/>
          <c:showSerName val="0"/>
          <c:showPercent val="0"/>
          <c:showBubbleSize val="0"/>
        </c:dLbls>
        <c:gapWidth val="150"/>
        <c:axId val="-1377444240"/>
        <c:axId val="-1377441392"/>
      </c:barChart>
      <c:catAx>
        <c:axId val="-1377444240"/>
        <c:scaling>
          <c:orientation val="minMax"/>
        </c:scaling>
        <c:delete val="0"/>
        <c:axPos val="b"/>
        <c:title>
          <c:tx>
            <c:rich>
              <a:bodyPr/>
              <a:lstStyle/>
              <a:p>
                <a:pPr>
                  <a:defRPr sz="1600"/>
                </a:pPr>
                <a:r>
                  <a:rPr lang="en-US" sz="1600" dirty="0">
                    <a:latin typeface="Calibri" panose="020F0502020204030204" pitchFamily="34" charset="0"/>
                  </a:rPr>
                  <a:t>Percentile</a:t>
                </a:r>
              </a:p>
            </c:rich>
          </c:tx>
          <c:overlay val="0"/>
        </c:title>
        <c:numFmt formatCode="General" sourceLinked="1"/>
        <c:majorTickMark val="out"/>
        <c:minorTickMark val="none"/>
        <c:tickLblPos val="nextTo"/>
        <c:crossAx val="-1377441392"/>
        <c:crosses val="autoZero"/>
        <c:auto val="1"/>
        <c:lblAlgn val="ctr"/>
        <c:lblOffset val="100"/>
        <c:noMultiLvlLbl val="0"/>
      </c:catAx>
      <c:valAx>
        <c:axId val="-1377441392"/>
        <c:scaling>
          <c:orientation val="minMax"/>
        </c:scaling>
        <c:delete val="0"/>
        <c:axPos val="l"/>
        <c:majorGridlines/>
        <c:title>
          <c:tx>
            <c:rich>
              <a:bodyPr rot="-5400000" vert="horz"/>
              <a:lstStyle/>
              <a:p>
                <a:pPr>
                  <a:defRPr sz="1600" b="0"/>
                </a:pPr>
                <a:r>
                  <a:rPr lang="en-US" sz="1600" b="1" dirty="0">
                    <a:latin typeface="Calibri" panose="020F0502020204030204" pitchFamily="34" charset="0"/>
                  </a:rPr>
                  <a:t>Number of Applications/Awards</a:t>
                </a:r>
              </a:p>
            </c:rich>
          </c:tx>
          <c:overlay val="0"/>
        </c:title>
        <c:numFmt formatCode="#,##0" sourceLinked="1"/>
        <c:majorTickMark val="out"/>
        <c:minorTickMark val="none"/>
        <c:tickLblPos val="nextTo"/>
        <c:txPr>
          <a:bodyPr/>
          <a:lstStyle/>
          <a:p>
            <a:pPr>
              <a:defRPr sz="1400"/>
            </a:pPr>
            <a:endParaRPr lang="en-US"/>
          </a:p>
        </c:txPr>
        <c:crossAx val="-1377444240"/>
        <c:crosses val="autoZero"/>
        <c:crossBetween val="between"/>
      </c:valAx>
    </c:plotArea>
    <c:legend>
      <c:legendPos val="r"/>
      <c:layout>
        <c:manualLayout>
          <c:xMode val="edge"/>
          <c:yMode val="edge"/>
          <c:x val="0"/>
          <c:y val="0.88028282730090801"/>
          <c:w val="0.20076949840729399"/>
          <c:h val="0.118850922955618"/>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a:solidFill>
            <a:srgbClr val="000000"/>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08757499062617"/>
          <c:y val="1.58730158730159E-2"/>
        </c:manualLayout>
      </c:layout>
      <c:overlay val="0"/>
    </c:title>
    <c:autoTitleDeleted val="0"/>
    <c:plotArea>
      <c:layout>
        <c:manualLayout>
          <c:layoutTarget val="inner"/>
          <c:xMode val="edge"/>
          <c:yMode val="edge"/>
          <c:x val="7.7130436820397497E-2"/>
          <c:y val="0.15398081970522901"/>
          <c:w val="0.85995289651293605"/>
          <c:h val="0.78178417120936805"/>
        </c:manualLayout>
      </c:layout>
      <c:areaChart>
        <c:grouping val="standard"/>
        <c:varyColors val="0"/>
        <c:ser>
          <c:idx val="0"/>
          <c:order val="0"/>
          <c:tx>
            <c:strRef>
              <c:f>Sheet1!$B$86</c:f>
              <c:strCache>
                <c:ptCount val="1"/>
                <c:pt idx="0">
                  <c:v>Cumulative Number of States with Early Psychosis Intervention Plans</c:v>
                </c:pt>
              </c:strCache>
            </c:strRef>
          </c:tx>
          <c:cat>
            <c:numRef>
              <c:f>Sheet1!$A$87:$A$92</c:f>
              <c:numCache>
                <c:formatCode>General</c:formatCode>
                <c:ptCount val="6"/>
                <c:pt idx="0">
                  <c:v>2008</c:v>
                </c:pt>
                <c:pt idx="1">
                  <c:v>2010</c:v>
                </c:pt>
                <c:pt idx="2">
                  <c:v>2012</c:v>
                </c:pt>
                <c:pt idx="3">
                  <c:v>2014</c:v>
                </c:pt>
                <c:pt idx="4">
                  <c:v>2016</c:v>
                </c:pt>
                <c:pt idx="5">
                  <c:v>2018</c:v>
                </c:pt>
              </c:numCache>
            </c:numRef>
          </c:cat>
          <c:val>
            <c:numRef>
              <c:f>Sheet1!$B$87:$B$92</c:f>
              <c:numCache>
                <c:formatCode>General</c:formatCode>
                <c:ptCount val="6"/>
                <c:pt idx="0">
                  <c:v>2</c:v>
                </c:pt>
                <c:pt idx="1">
                  <c:v>2</c:v>
                </c:pt>
                <c:pt idx="2">
                  <c:v>2</c:v>
                </c:pt>
                <c:pt idx="3">
                  <c:v>4</c:v>
                </c:pt>
                <c:pt idx="4">
                  <c:v>36</c:v>
                </c:pt>
                <c:pt idx="5">
                  <c:v>48</c:v>
                </c:pt>
              </c:numCache>
            </c:numRef>
          </c:val>
          <c:extLst>
            <c:ext xmlns:c16="http://schemas.microsoft.com/office/drawing/2014/chart" uri="{C3380CC4-5D6E-409C-BE32-E72D297353CC}">
              <c16:uniqueId val="{00000000-0D3A-4941-8B63-25AB49B9ADEE}"/>
            </c:ext>
          </c:extLst>
        </c:ser>
        <c:dLbls>
          <c:showLegendKey val="0"/>
          <c:showVal val="0"/>
          <c:showCatName val="0"/>
          <c:showSerName val="0"/>
          <c:showPercent val="0"/>
          <c:showBubbleSize val="0"/>
        </c:dLbls>
        <c:axId val="-737888848"/>
        <c:axId val="-737886528"/>
      </c:areaChart>
      <c:catAx>
        <c:axId val="-737888848"/>
        <c:scaling>
          <c:orientation val="minMax"/>
        </c:scaling>
        <c:delete val="0"/>
        <c:axPos val="b"/>
        <c:numFmt formatCode="General" sourceLinked="1"/>
        <c:majorTickMark val="out"/>
        <c:minorTickMark val="none"/>
        <c:tickLblPos val="nextTo"/>
        <c:crossAx val="-737886528"/>
        <c:crosses val="autoZero"/>
        <c:auto val="1"/>
        <c:lblAlgn val="ctr"/>
        <c:lblOffset val="100"/>
        <c:noMultiLvlLbl val="0"/>
      </c:catAx>
      <c:valAx>
        <c:axId val="-737886528"/>
        <c:scaling>
          <c:orientation val="minMax"/>
          <c:max val="50"/>
        </c:scaling>
        <c:delete val="0"/>
        <c:axPos val="l"/>
        <c:majorGridlines/>
        <c:numFmt formatCode="General" sourceLinked="1"/>
        <c:majorTickMark val="out"/>
        <c:minorTickMark val="none"/>
        <c:tickLblPos val="nextTo"/>
        <c:crossAx val="-737888848"/>
        <c:crosses val="autoZero"/>
        <c:crossBetween val="midCat"/>
      </c:valAx>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CA63C-EF89-4C92-814F-3B0EF5F2347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B778C24E-473D-43EA-91B1-59DAB36D2A0F}">
      <dgm:prSet phldrT="[Text]"/>
      <dgm:spPr>
        <a:solidFill>
          <a:schemeClr val="accent3">
            <a:lumMod val="75000"/>
          </a:schemeClr>
        </a:solidFill>
      </dgm:spPr>
      <dgm:t>
        <a:bodyPr/>
        <a:lstStyle/>
        <a:p>
          <a:r>
            <a:rPr lang="en-US" dirty="0"/>
            <a:t>Client</a:t>
          </a:r>
        </a:p>
      </dgm:t>
    </dgm:pt>
    <dgm:pt modelId="{687E8BCD-21B5-4C20-87A1-0A0149CC0FF7}" type="parTrans" cxnId="{9C931283-CE9E-4CDE-B4A6-51470AD2E843}">
      <dgm:prSet/>
      <dgm:spPr/>
      <dgm:t>
        <a:bodyPr/>
        <a:lstStyle/>
        <a:p>
          <a:endParaRPr lang="en-US"/>
        </a:p>
      </dgm:t>
    </dgm:pt>
    <dgm:pt modelId="{55CD2069-ECC6-4663-9820-BA9DF397AC23}" type="sibTrans" cxnId="{9C931283-CE9E-4CDE-B4A6-51470AD2E843}">
      <dgm:prSet/>
      <dgm:spPr/>
      <dgm:t>
        <a:bodyPr/>
        <a:lstStyle/>
        <a:p>
          <a:endParaRPr lang="en-US"/>
        </a:p>
      </dgm:t>
    </dgm:pt>
    <dgm:pt modelId="{FBC98256-96D5-4B3D-ACAC-4A02A649C033}">
      <dgm:prSet phldrT="[Text]"/>
      <dgm:spPr/>
      <dgm:t>
        <a:bodyPr/>
        <a:lstStyle/>
        <a:p>
          <a:r>
            <a:rPr lang="en-US" dirty="0"/>
            <a:t>Medication/ Primary Care </a:t>
          </a:r>
        </a:p>
      </dgm:t>
    </dgm:pt>
    <dgm:pt modelId="{3951E79F-98CD-4ADC-838A-19A99CE8DDA6}" type="parTrans" cxnId="{74241C9F-6E2C-47EB-9411-D022FD1DBF1D}">
      <dgm:prSet/>
      <dgm:spPr/>
      <dgm:t>
        <a:bodyPr/>
        <a:lstStyle/>
        <a:p>
          <a:endParaRPr lang="en-US"/>
        </a:p>
      </dgm:t>
    </dgm:pt>
    <dgm:pt modelId="{CE0081F3-2CD5-47F8-9E99-5929834019E4}" type="sibTrans" cxnId="{74241C9F-6E2C-47EB-9411-D022FD1DBF1D}">
      <dgm:prSet/>
      <dgm:spPr/>
      <dgm:t>
        <a:bodyPr/>
        <a:lstStyle/>
        <a:p>
          <a:endParaRPr lang="en-US"/>
        </a:p>
      </dgm:t>
    </dgm:pt>
    <dgm:pt modelId="{A3F32546-3D36-453B-826B-58DFC71C46CA}">
      <dgm:prSet phldrT="[Text]"/>
      <dgm:spPr/>
      <dgm:t>
        <a:bodyPr/>
        <a:lstStyle/>
        <a:p>
          <a:r>
            <a:rPr lang="en-US" dirty="0"/>
            <a:t>  Psychotherapy</a:t>
          </a:r>
        </a:p>
      </dgm:t>
    </dgm:pt>
    <dgm:pt modelId="{CAEA5AF3-F9D9-4FC6-8CA6-421DE0963646}" type="parTrans" cxnId="{D8DD6E3D-52FC-4827-AC31-C42870FD608F}">
      <dgm:prSet/>
      <dgm:spPr/>
      <dgm:t>
        <a:bodyPr/>
        <a:lstStyle/>
        <a:p>
          <a:endParaRPr lang="en-US"/>
        </a:p>
      </dgm:t>
    </dgm:pt>
    <dgm:pt modelId="{59358F07-4385-4174-9B4D-A80E52330F02}" type="sibTrans" cxnId="{D8DD6E3D-52FC-4827-AC31-C42870FD608F}">
      <dgm:prSet/>
      <dgm:spPr/>
      <dgm:t>
        <a:bodyPr/>
        <a:lstStyle/>
        <a:p>
          <a:endParaRPr lang="en-US"/>
        </a:p>
      </dgm:t>
    </dgm:pt>
    <dgm:pt modelId="{70C60950-2AA6-4DA3-8E7E-D9767030229A}">
      <dgm:prSet phldrT="[Text]"/>
      <dgm:spPr/>
      <dgm:t>
        <a:bodyPr/>
        <a:lstStyle/>
        <a:p>
          <a:r>
            <a:rPr lang="en-US" dirty="0"/>
            <a:t>Supported Employment and Education</a:t>
          </a:r>
        </a:p>
      </dgm:t>
    </dgm:pt>
    <dgm:pt modelId="{7C15DF9D-BD7B-4F54-B19B-A7AAEB202020}" type="parTrans" cxnId="{ED343467-93CD-4BDD-B862-DC84E7035CFE}">
      <dgm:prSet/>
      <dgm:spPr/>
      <dgm:t>
        <a:bodyPr/>
        <a:lstStyle/>
        <a:p>
          <a:endParaRPr lang="en-US"/>
        </a:p>
      </dgm:t>
    </dgm:pt>
    <dgm:pt modelId="{D407A400-91C0-4810-BEEB-E3BA96E5CDEB}" type="sibTrans" cxnId="{ED343467-93CD-4BDD-B862-DC84E7035CFE}">
      <dgm:prSet/>
      <dgm:spPr/>
      <dgm:t>
        <a:bodyPr/>
        <a:lstStyle/>
        <a:p>
          <a:endParaRPr lang="en-US"/>
        </a:p>
      </dgm:t>
    </dgm:pt>
    <dgm:pt modelId="{65DE9F15-3E76-4307-A48C-8758DC5AE557}">
      <dgm:prSet phldrT="[Text]"/>
      <dgm:spPr/>
      <dgm:t>
        <a:bodyPr/>
        <a:lstStyle/>
        <a:p>
          <a:r>
            <a:rPr lang="en-US" dirty="0"/>
            <a:t>Case Management</a:t>
          </a:r>
        </a:p>
      </dgm:t>
    </dgm:pt>
    <dgm:pt modelId="{C1210986-0B4D-44BC-B564-730D47C2FF13}" type="parTrans" cxnId="{B8935A03-A4C9-428D-8643-88C04319DE41}">
      <dgm:prSet/>
      <dgm:spPr/>
      <dgm:t>
        <a:bodyPr/>
        <a:lstStyle/>
        <a:p>
          <a:endParaRPr lang="en-US"/>
        </a:p>
      </dgm:t>
    </dgm:pt>
    <dgm:pt modelId="{88B6871C-BA0B-4A96-B7EA-F704C8A6043B}" type="sibTrans" cxnId="{B8935A03-A4C9-428D-8643-88C04319DE41}">
      <dgm:prSet/>
      <dgm:spPr/>
      <dgm:t>
        <a:bodyPr/>
        <a:lstStyle/>
        <a:p>
          <a:endParaRPr lang="en-US"/>
        </a:p>
      </dgm:t>
    </dgm:pt>
    <dgm:pt modelId="{6009ED71-79EF-46AC-93F2-EE86977286C9}">
      <dgm:prSet phldrT="[Text]"/>
      <dgm:spPr/>
      <dgm:t>
        <a:bodyPr/>
        <a:lstStyle/>
        <a:p>
          <a:r>
            <a:rPr lang="en-US" dirty="0"/>
            <a:t>Family Education and Support</a:t>
          </a:r>
        </a:p>
      </dgm:t>
    </dgm:pt>
    <dgm:pt modelId="{3919DE32-D584-4953-93F0-690425F0E125}" type="sibTrans" cxnId="{359D947A-7A2C-40B6-B20A-E24DB1E13671}">
      <dgm:prSet/>
      <dgm:spPr/>
      <dgm:t>
        <a:bodyPr/>
        <a:lstStyle/>
        <a:p>
          <a:endParaRPr lang="en-US"/>
        </a:p>
      </dgm:t>
    </dgm:pt>
    <dgm:pt modelId="{3F8A8EC3-3D79-4191-AF4A-141466B2B054}" type="parTrans" cxnId="{359D947A-7A2C-40B6-B20A-E24DB1E13671}">
      <dgm:prSet/>
      <dgm:spPr/>
      <dgm:t>
        <a:bodyPr/>
        <a:lstStyle/>
        <a:p>
          <a:endParaRPr lang="en-US"/>
        </a:p>
      </dgm:t>
    </dgm:pt>
    <dgm:pt modelId="{A95E66D8-1AE8-4217-91BB-1B7D9A4BCE02}" type="pres">
      <dgm:prSet presAssocID="{016CA63C-EF89-4C92-814F-3B0EF5F23478}" presName="Name0" presStyleCnt="0">
        <dgm:presLayoutVars>
          <dgm:chMax val="1"/>
          <dgm:dir/>
          <dgm:animLvl val="ctr"/>
          <dgm:resizeHandles val="exact"/>
        </dgm:presLayoutVars>
      </dgm:prSet>
      <dgm:spPr/>
    </dgm:pt>
    <dgm:pt modelId="{A5DE322D-B9BA-443B-A9EC-D8FC213B2543}" type="pres">
      <dgm:prSet presAssocID="{B778C24E-473D-43EA-91B1-59DAB36D2A0F}" presName="centerShape" presStyleLbl="node0" presStyleIdx="0" presStyleCnt="1"/>
      <dgm:spPr/>
    </dgm:pt>
    <dgm:pt modelId="{E776A108-5144-4E03-A646-357667821BE3}" type="pres">
      <dgm:prSet presAssocID="{FBC98256-96D5-4B3D-ACAC-4A02A649C033}" presName="node" presStyleLbl="node1" presStyleIdx="0" presStyleCnt="5">
        <dgm:presLayoutVars>
          <dgm:bulletEnabled val="1"/>
        </dgm:presLayoutVars>
      </dgm:prSet>
      <dgm:spPr/>
    </dgm:pt>
    <dgm:pt modelId="{A0C6E669-5004-4E69-801F-A47A28DDE9CD}" type="pres">
      <dgm:prSet presAssocID="{FBC98256-96D5-4B3D-ACAC-4A02A649C033}" presName="dummy" presStyleCnt="0"/>
      <dgm:spPr/>
    </dgm:pt>
    <dgm:pt modelId="{F3D70074-0F42-4388-9A7C-D827B7DB7BF7}" type="pres">
      <dgm:prSet presAssocID="{CE0081F3-2CD5-47F8-9E99-5929834019E4}" presName="sibTrans" presStyleLbl="sibTrans2D1" presStyleIdx="0" presStyleCnt="5"/>
      <dgm:spPr/>
    </dgm:pt>
    <dgm:pt modelId="{5A801E17-4406-40C6-9499-75680E58E90E}" type="pres">
      <dgm:prSet presAssocID="{A3F32546-3D36-453B-826B-58DFC71C46CA}" presName="node" presStyleLbl="node1" presStyleIdx="1" presStyleCnt="5">
        <dgm:presLayoutVars>
          <dgm:bulletEnabled val="1"/>
        </dgm:presLayoutVars>
      </dgm:prSet>
      <dgm:spPr/>
    </dgm:pt>
    <dgm:pt modelId="{F0F3E16B-1EFC-41AE-B7AA-18D202F94691}" type="pres">
      <dgm:prSet presAssocID="{A3F32546-3D36-453B-826B-58DFC71C46CA}" presName="dummy" presStyleCnt="0"/>
      <dgm:spPr/>
    </dgm:pt>
    <dgm:pt modelId="{131E70D2-8D2A-4780-A1C7-DF2FE68B7A94}" type="pres">
      <dgm:prSet presAssocID="{59358F07-4385-4174-9B4D-A80E52330F02}" presName="sibTrans" presStyleLbl="sibTrans2D1" presStyleIdx="1" presStyleCnt="5"/>
      <dgm:spPr/>
    </dgm:pt>
    <dgm:pt modelId="{FFEAEF4E-D712-47A6-8C92-103F24D69BF8}" type="pres">
      <dgm:prSet presAssocID="{6009ED71-79EF-46AC-93F2-EE86977286C9}" presName="node" presStyleLbl="node1" presStyleIdx="2" presStyleCnt="5">
        <dgm:presLayoutVars>
          <dgm:bulletEnabled val="1"/>
        </dgm:presLayoutVars>
      </dgm:prSet>
      <dgm:spPr/>
    </dgm:pt>
    <dgm:pt modelId="{BEAECFB3-4A42-4BD6-B4A6-A58E7636D5E7}" type="pres">
      <dgm:prSet presAssocID="{6009ED71-79EF-46AC-93F2-EE86977286C9}" presName="dummy" presStyleCnt="0"/>
      <dgm:spPr/>
    </dgm:pt>
    <dgm:pt modelId="{1B6166FB-C0FE-4C3D-937B-9EA6731FCC7E}" type="pres">
      <dgm:prSet presAssocID="{3919DE32-D584-4953-93F0-690425F0E125}" presName="sibTrans" presStyleLbl="sibTrans2D1" presStyleIdx="2" presStyleCnt="5"/>
      <dgm:spPr/>
    </dgm:pt>
    <dgm:pt modelId="{50392224-09FC-4AAD-BB2D-58687936D1C5}" type="pres">
      <dgm:prSet presAssocID="{70C60950-2AA6-4DA3-8E7E-D9767030229A}" presName="node" presStyleLbl="node1" presStyleIdx="3" presStyleCnt="5">
        <dgm:presLayoutVars>
          <dgm:bulletEnabled val="1"/>
        </dgm:presLayoutVars>
      </dgm:prSet>
      <dgm:spPr/>
    </dgm:pt>
    <dgm:pt modelId="{059EA97A-40B0-4A6A-858F-FD78DD09D956}" type="pres">
      <dgm:prSet presAssocID="{70C60950-2AA6-4DA3-8E7E-D9767030229A}" presName="dummy" presStyleCnt="0"/>
      <dgm:spPr/>
    </dgm:pt>
    <dgm:pt modelId="{EC6EFB95-F0B7-4B5F-A46F-59E0E16FD8E1}" type="pres">
      <dgm:prSet presAssocID="{D407A400-91C0-4810-BEEB-E3BA96E5CDEB}" presName="sibTrans" presStyleLbl="sibTrans2D1" presStyleIdx="3" presStyleCnt="5"/>
      <dgm:spPr/>
    </dgm:pt>
    <dgm:pt modelId="{CC82167D-0E26-48FB-A94C-19224DB6BF52}" type="pres">
      <dgm:prSet presAssocID="{65DE9F15-3E76-4307-A48C-8758DC5AE557}" presName="node" presStyleLbl="node1" presStyleIdx="4" presStyleCnt="5">
        <dgm:presLayoutVars>
          <dgm:bulletEnabled val="1"/>
        </dgm:presLayoutVars>
      </dgm:prSet>
      <dgm:spPr/>
    </dgm:pt>
    <dgm:pt modelId="{74E87E33-BCC2-4A67-AA4C-D4CE62384E96}" type="pres">
      <dgm:prSet presAssocID="{65DE9F15-3E76-4307-A48C-8758DC5AE557}" presName="dummy" presStyleCnt="0"/>
      <dgm:spPr/>
    </dgm:pt>
    <dgm:pt modelId="{3FB78E0A-91D7-471E-A9C9-36EA370F52CC}" type="pres">
      <dgm:prSet presAssocID="{88B6871C-BA0B-4A96-B7EA-F704C8A6043B}" presName="sibTrans" presStyleLbl="sibTrans2D1" presStyleIdx="4" presStyleCnt="5"/>
      <dgm:spPr/>
    </dgm:pt>
  </dgm:ptLst>
  <dgm:cxnLst>
    <dgm:cxn modelId="{A3BF5A01-32F7-4AE6-B7E3-03DE2CFBC53B}" type="presOf" srcId="{88B6871C-BA0B-4A96-B7EA-F704C8A6043B}" destId="{3FB78E0A-91D7-471E-A9C9-36EA370F52CC}" srcOrd="0" destOrd="0" presId="urn:microsoft.com/office/officeart/2005/8/layout/radial6"/>
    <dgm:cxn modelId="{B8935A03-A4C9-428D-8643-88C04319DE41}" srcId="{B778C24E-473D-43EA-91B1-59DAB36D2A0F}" destId="{65DE9F15-3E76-4307-A48C-8758DC5AE557}" srcOrd="4" destOrd="0" parTransId="{C1210986-0B4D-44BC-B564-730D47C2FF13}" sibTransId="{88B6871C-BA0B-4A96-B7EA-F704C8A6043B}"/>
    <dgm:cxn modelId="{41C3D404-009E-4208-B744-7F506ED0DDF3}" type="presOf" srcId="{6009ED71-79EF-46AC-93F2-EE86977286C9}" destId="{FFEAEF4E-D712-47A6-8C92-103F24D69BF8}" srcOrd="0" destOrd="0" presId="urn:microsoft.com/office/officeart/2005/8/layout/radial6"/>
    <dgm:cxn modelId="{92B1A928-90E2-43BC-8245-145E9DCA7F7E}" type="presOf" srcId="{CE0081F3-2CD5-47F8-9E99-5929834019E4}" destId="{F3D70074-0F42-4388-9A7C-D827B7DB7BF7}" srcOrd="0" destOrd="0" presId="urn:microsoft.com/office/officeart/2005/8/layout/radial6"/>
    <dgm:cxn modelId="{D8DD6E3D-52FC-4827-AC31-C42870FD608F}" srcId="{B778C24E-473D-43EA-91B1-59DAB36D2A0F}" destId="{A3F32546-3D36-453B-826B-58DFC71C46CA}" srcOrd="1" destOrd="0" parTransId="{CAEA5AF3-F9D9-4FC6-8CA6-421DE0963646}" sibTransId="{59358F07-4385-4174-9B4D-A80E52330F02}"/>
    <dgm:cxn modelId="{B1A0773D-2794-4CAB-BF07-5DB511348378}" type="presOf" srcId="{70C60950-2AA6-4DA3-8E7E-D9767030229A}" destId="{50392224-09FC-4AAD-BB2D-58687936D1C5}" srcOrd="0" destOrd="0" presId="urn:microsoft.com/office/officeart/2005/8/layout/radial6"/>
    <dgm:cxn modelId="{05317C66-9082-473A-9246-6CCEC559BEE9}" type="presOf" srcId="{59358F07-4385-4174-9B4D-A80E52330F02}" destId="{131E70D2-8D2A-4780-A1C7-DF2FE68B7A94}" srcOrd="0" destOrd="0" presId="urn:microsoft.com/office/officeart/2005/8/layout/radial6"/>
    <dgm:cxn modelId="{C083D846-758E-49F2-8F46-0D232122F4E1}" type="presOf" srcId="{3919DE32-D584-4953-93F0-690425F0E125}" destId="{1B6166FB-C0FE-4C3D-937B-9EA6731FCC7E}" srcOrd="0" destOrd="0" presId="urn:microsoft.com/office/officeart/2005/8/layout/radial6"/>
    <dgm:cxn modelId="{ED343467-93CD-4BDD-B862-DC84E7035CFE}" srcId="{B778C24E-473D-43EA-91B1-59DAB36D2A0F}" destId="{70C60950-2AA6-4DA3-8E7E-D9767030229A}" srcOrd="3" destOrd="0" parTransId="{7C15DF9D-BD7B-4F54-B19B-A7AAEB202020}" sibTransId="{D407A400-91C0-4810-BEEB-E3BA96E5CDEB}"/>
    <dgm:cxn modelId="{E7B18751-4CD3-4EFB-9A63-5003E6AE4F48}" type="presOf" srcId="{D407A400-91C0-4810-BEEB-E3BA96E5CDEB}" destId="{EC6EFB95-F0B7-4B5F-A46F-59E0E16FD8E1}" srcOrd="0" destOrd="0" presId="urn:microsoft.com/office/officeart/2005/8/layout/radial6"/>
    <dgm:cxn modelId="{359D947A-7A2C-40B6-B20A-E24DB1E13671}" srcId="{B778C24E-473D-43EA-91B1-59DAB36D2A0F}" destId="{6009ED71-79EF-46AC-93F2-EE86977286C9}" srcOrd="2" destOrd="0" parTransId="{3F8A8EC3-3D79-4191-AF4A-141466B2B054}" sibTransId="{3919DE32-D584-4953-93F0-690425F0E125}"/>
    <dgm:cxn modelId="{9C931283-CE9E-4CDE-B4A6-51470AD2E843}" srcId="{016CA63C-EF89-4C92-814F-3B0EF5F23478}" destId="{B778C24E-473D-43EA-91B1-59DAB36D2A0F}" srcOrd="0" destOrd="0" parTransId="{687E8BCD-21B5-4C20-87A1-0A0149CC0FF7}" sibTransId="{55CD2069-ECC6-4663-9820-BA9DF397AC23}"/>
    <dgm:cxn modelId="{857CB18D-D187-40F3-BC4D-B30B89AA86B5}" type="presOf" srcId="{65DE9F15-3E76-4307-A48C-8758DC5AE557}" destId="{CC82167D-0E26-48FB-A94C-19224DB6BF52}" srcOrd="0" destOrd="0" presId="urn:microsoft.com/office/officeart/2005/8/layout/radial6"/>
    <dgm:cxn modelId="{74241C9F-6E2C-47EB-9411-D022FD1DBF1D}" srcId="{B778C24E-473D-43EA-91B1-59DAB36D2A0F}" destId="{FBC98256-96D5-4B3D-ACAC-4A02A649C033}" srcOrd="0" destOrd="0" parTransId="{3951E79F-98CD-4ADC-838A-19A99CE8DDA6}" sibTransId="{CE0081F3-2CD5-47F8-9E99-5929834019E4}"/>
    <dgm:cxn modelId="{496298DB-7B10-4064-A71D-AFF49FBC53CF}" type="presOf" srcId="{016CA63C-EF89-4C92-814F-3B0EF5F23478}" destId="{A95E66D8-1AE8-4217-91BB-1B7D9A4BCE02}" srcOrd="0" destOrd="0" presId="urn:microsoft.com/office/officeart/2005/8/layout/radial6"/>
    <dgm:cxn modelId="{6DCF58E2-9FEF-44F9-8454-E3B48FA89EFD}" type="presOf" srcId="{A3F32546-3D36-453B-826B-58DFC71C46CA}" destId="{5A801E17-4406-40C6-9499-75680E58E90E}" srcOrd="0" destOrd="0" presId="urn:microsoft.com/office/officeart/2005/8/layout/radial6"/>
    <dgm:cxn modelId="{DE652CE9-CA27-42DD-BE27-C37F69959E24}" type="presOf" srcId="{B778C24E-473D-43EA-91B1-59DAB36D2A0F}" destId="{A5DE322D-B9BA-443B-A9EC-D8FC213B2543}" srcOrd="0" destOrd="0" presId="urn:microsoft.com/office/officeart/2005/8/layout/radial6"/>
    <dgm:cxn modelId="{705ED5F4-5397-4CAB-A60B-62CF9A60D161}" type="presOf" srcId="{FBC98256-96D5-4B3D-ACAC-4A02A649C033}" destId="{E776A108-5144-4E03-A646-357667821BE3}" srcOrd="0" destOrd="0" presId="urn:microsoft.com/office/officeart/2005/8/layout/radial6"/>
    <dgm:cxn modelId="{8C36B68C-2732-4F31-B063-33F90581502D}" type="presParOf" srcId="{A95E66D8-1AE8-4217-91BB-1B7D9A4BCE02}" destId="{A5DE322D-B9BA-443B-A9EC-D8FC213B2543}" srcOrd="0" destOrd="0" presId="urn:microsoft.com/office/officeart/2005/8/layout/radial6"/>
    <dgm:cxn modelId="{7EADCCF5-2383-4215-B9BC-DB75653D9BDE}" type="presParOf" srcId="{A95E66D8-1AE8-4217-91BB-1B7D9A4BCE02}" destId="{E776A108-5144-4E03-A646-357667821BE3}" srcOrd="1" destOrd="0" presId="urn:microsoft.com/office/officeart/2005/8/layout/radial6"/>
    <dgm:cxn modelId="{33E0B91D-26E1-41E4-93A7-556ADABEC0D4}" type="presParOf" srcId="{A95E66D8-1AE8-4217-91BB-1B7D9A4BCE02}" destId="{A0C6E669-5004-4E69-801F-A47A28DDE9CD}" srcOrd="2" destOrd="0" presId="urn:microsoft.com/office/officeart/2005/8/layout/radial6"/>
    <dgm:cxn modelId="{056CACB9-0D47-42BC-AC9E-ABB0D64D2184}" type="presParOf" srcId="{A95E66D8-1AE8-4217-91BB-1B7D9A4BCE02}" destId="{F3D70074-0F42-4388-9A7C-D827B7DB7BF7}" srcOrd="3" destOrd="0" presId="urn:microsoft.com/office/officeart/2005/8/layout/radial6"/>
    <dgm:cxn modelId="{631447F4-3D6E-49BF-8049-49D0B2F28E71}" type="presParOf" srcId="{A95E66D8-1AE8-4217-91BB-1B7D9A4BCE02}" destId="{5A801E17-4406-40C6-9499-75680E58E90E}" srcOrd="4" destOrd="0" presId="urn:microsoft.com/office/officeart/2005/8/layout/radial6"/>
    <dgm:cxn modelId="{874319B5-5F2C-4A20-8DAD-99BEBBB7C1E0}" type="presParOf" srcId="{A95E66D8-1AE8-4217-91BB-1B7D9A4BCE02}" destId="{F0F3E16B-1EFC-41AE-B7AA-18D202F94691}" srcOrd="5" destOrd="0" presId="urn:microsoft.com/office/officeart/2005/8/layout/radial6"/>
    <dgm:cxn modelId="{9F216F52-2455-477B-BB8C-30D9D7C7548C}" type="presParOf" srcId="{A95E66D8-1AE8-4217-91BB-1B7D9A4BCE02}" destId="{131E70D2-8D2A-4780-A1C7-DF2FE68B7A94}" srcOrd="6" destOrd="0" presId="urn:microsoft.com/office/officeart/2005/8/layout/radial6"/>
    <dgm:cxn modelId="{C8CAF532-DBF8-4EDE-BC94-928B870AED24}" type="presParOf" srcId="{A95E66D8-1AE8-4217-91BB-1B7D9A4BCE02}" destId="{FFEAEF4E-D712-47A6-8C92-103F24D69BF8}" srcOrd="7" destOrd="0" presId="urn:microsoft.com/office/officeart/2005/8/layout/radial6"/>
    <dgm:cxn modelId="{FE66F8BB-FCD2-4C6E-A491-835FD3068968}" type="presParOf" srcId="{A95E66D8-1AE8-4217-91BB-1B7D9A4BCE02}" destId="{BEAECFB3-4A42-4BD6-B4A6-A58E7636D5E7}" srcOrd="8" destOrd="0" presId="urn:microsoft.com/office/officeart/2005/8/layout/radial6"/>
    <dgm:cxn modelId="{85113588-3E6D-4B97-A251-44907EAB45A8}" type="presParOf" srcId="{A95E66D8-1AE8-4217-91BB-1B7D9A4BCE02}" destId="{1B6166FB-C0FE-4C3D-937B-9EA6731FCC7E}" srcOrd="9" destOrd="0" presId="urn:microsoft.com/office/officeart/2005/8/layout/radial6"/>
    <dgm:cxn modelId="{36C0167B-58AE-42F7-8CB6-3711384E113C}" type="presParOf" srcId="{A95E66D8-1AE8-4217-91BB-1B7D9A4BCE02}" destId="{50392224-09FC-4AAD-BB2D-58687936D1C5}" srcOrd="10" destOrd="0" presId="urn:microsoft.com/office/officeart/2005/8/layout/radial6"/>
    <dgm:cxn modelId="{FCE178A2-52EC-4A4A-BB40-2BDF255E6657}" type="presParOf" srcId="{A95E66D8-1AE8-4217-91BB-1B7D9A4BCE02}" destId="{059EA97A-40B0-4A6A-858F-FD78DD09D956}" srcOrd="11" destOrd="0" presId="urn:microsoft.com/office/officeart/2005/8/layout/radial6"/>
    <dgm:cxn modelId="{356A5C98-9313-406F-8A10-5C847626B8E0}" type="presParOf" srcId="{A95E66D8-1AE8-4217-91BB-1B7D9A4BCE02}" destId="{EC6EFB95-F0B7-4B5F-A46F-59E0E16FD8E1}" srcOrd="12" destOrd="0" presId="urn:microsoft.com/office/officeart/2005/8/layout/radial6"/>
    <dgm:cxn modelId="{EEDE6DC2-15CE-46C3-9CC7-D7A61CCE7624}" type="presParOf" srcId="{A95E66D8-1AE8-4217-91BB-1B7D9A4BCE02}" destId="{CC82167D-0E26-48FB-A94C-19224DB6BF52}" srcOrd="13" destOrd="0" presId="urn:microsoft.com/office/officeart/2005/8/layout/radial6"/>
    <dgm:cxn modelId="{13C6B923-4577-419A-8A41-6E43768C2C80}" type="presParOf" srcId="{A95E66D8-1AE8-4217-91BB-1B7D9A4BCE02}" destId="{74E87E33-BCC2-4A67-AA4C-D4CE62384E96}" srcOrd="14" destOrd="0" presId="urn:microsoft.com/office/officeart/2005/8/layout/radial6"/>
    <dgm:cxn modelId="{4D103F86-6358-41F8-A8C2-D909A1BCB389}" type="presParOf" srcId="{A95E66D8-1AE8-4217-91BB-1B7D9A4BCE02}" destId="{3FB78E0A-91D7-471E-A9C9-36EA370F52C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E0A-91D7-471E-A9C9-36EA370F52CC}">
      <dsp:nvSpPr>
        <dsp:cNvPr id="0" name=""/>
        <dsp:cNvSpPr/>
      </dsp:nvSpPr>
      <dsp:spPr>
        <a:xfrm>
          <a:off x="1158067" y="551017"/>
          <a:ext cx="3683612" cy="3683612"/>
        </a:xfrm>
        <a:prstGeom prst="blockArc">
          <a:avLst>
            <a:gd name="adj1" fmla="val 1188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6EFB95-F0B7-4B5F-A46F-59E0E16FD8E1}">
      <dsp:nvSpPr>
        <dsp:cNvPr id="0" name=""/>
        <dsp:cNvSpPr/>
      </dsp:nvSpPr>
      <dsp:spPr>
        <a:xfrm>
          <a:off x="1158067" y="551017"/>
          <a:ext cx="3683612" cy="3683612"/>
        </a:xfrm>
        <a:prstGeom prst="blockArc">
          <a:avLst>
            <a:gd name="adj1" fmla="val 7560000"/>
            <a:gd name="adj2" fmla="val 1188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6166FB-C0FE-4C3D-937B-9EA6731FCC7E}">
      <dsp:nvSpPr>
        <dsp:cNvPr id="0" name=""/>
        <dsp:cNvSpPr/>
      </dsp:nvSpPr>
      <dsp:spPr>
        <a:xfrm>
          <a:off x="1158067" y="551017"/>
          <a:ext cx="3683612" cy="3683612"/>
        </a:xfrm>
        <a:prstGeom prst="blockArc">
          <a:avLst>
            <a:gd name="adj1" fmla="val 3240000"/>
            <a:gd name="adj2" fmla="val 756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1E70D2-8D2A-4780-A1C7-DF2FE68B7A94}">
      <dsp:nvSpPr>
        <dsp:cNvPr id="0" name=""/>
        <dsp:cNvSpPr/>
      </dsp:nvSpPr>
      <dsp:spPr>
        <a:xfrm>
          <a:off x="1158067" y="551017"/>
          <a:ext cx="3683612" cy="3683612"/>
        </a:xfrm>
        <a:prstGeom prst="blockArc">
          <a:avLst>
            <a:gd name="adj1" fmla="val 20520000"/>
            <a:gd name="adj2" fmla="val 324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D70074-0F42-4388-9A7C-D827B7DB7BF7}">
      <dsp:nvSpPr>
        <dsp:cNvPr id="0" name=""/>
        <dsp:cNvSpPr/>
      </dsp:nvSpPr>
      <dsp:spPr>
        <a:xfrm>
          <a:off x="1158067" y="551017"/>
          <a:ext cx="3683612" cy="3683612"/>
        </a:xfrm>
        <a:prstGeom prst="blockArc">
          <a:avLst>
            <a:gd name="adj1" fmla="val 16200000"/>
            <a:gd name="adj2" fmla="val 2052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DE322D-B9BA-443B-A9EC-D8FC213B2543}">
      <dsp:nvSpPr>
        <dsp:cNvPr id="0" name=""/>
        <dsp:cNvSpPr/>
      </dsp:nvSpPr>
      <dsp:spPr>
        <a:xfrm>
          <a:off x="2153229" y="1546179"/>
          <a:ext cx="1693287" cy="1693287"/>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Client</a:t>
          </a:r>
        </a:p>
      </dsp:txBody>
      <dsp:txXfrm>
        <a:off x="2401205" y="1794155"/>
        <a:ext cx="1197335" cy="1197335"/>
      </dsp:txXfrm>
    </dsp:sp>
    <dsp:sp modelId="{E776A108-5144-4E03-A646-357667821BE3}">
      <dsp:nvSpPr>
        <dsp:cNvPr id="0" name=""/>
        <dsp:cNvSpPr/>
      </dsp:nvSpPr>
      <dsp:spPr>
        <a:xfrm>
          <a:off x="2407222" y="1037"/>
          <a:ext cx="1185301" cy="1185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Medication/ Primary Care </a:t>
          </a:r>
        </a:p>
      </dsp:txBody>
      <dsp:txXfrm>
        <a:off x="2580805" y="174620"/>
        <a:ext cx="838135" cy="838135"/>
      </dsp:txXfrm>
    </dsp:sp>
    <dsp:sp modelId="{5A801E17-4406-40C6-9499-75680E58E90E}">
      <dsp:nvSpPr>
        <dsp:cNvPr id="0" name=""/>
        <dsp:cNvSpPr/>
      </dsp:nvSpPr>
      <dsp:spPr>
        <a:xfrm>
          <a:off x="4118302" y="1244209"/>
          <a:ext cx="1185301" cy="1185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  Psychotherapy</a:t>
          </a:r>
        </a:p>
      </dsp:txBody>
      <dsp:txXfrm>
        <a:off x="4291885" y="1417792"/>
        <a:ext cx="838135" cy="838135"/>
      </dsp:txXfrm>
    </dsp:sp>
    <dsp:sp modelId="{FFEAEF4E-D712-47A6-8C92-103F24D69BF8}">
      <dsp:nvSpPr>
        <dsp:cNvPr id="0" name=""/>
        <dsp:cNvSpPr/>
      </dsp:nvSpPr>
      <dsp:spPr>
        <a:xfrm>
          <a:off x="3464728" y="3255704"/>
          <a:ext cx="1185301" cy="1185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Family Education and Support</a:t>
          </a:r>
        </a:p>
      </dsp:txBody>
      <dsp:txXfrm>
        <a:off x="3638311" y="3429287"/>
        <a:ext cx="838135" cy="838135"/>
      </dsp:txXfrm>
    </dsp:sp>
    <dsp:sp modelId="{50392224-09FC-4AAD-BB2D-58687936D1C5}">
      <dsp:nvSpPr>
        <dsp:cNvPr id="0" name=""/>
        <dsp:cNvSpPr/>
      </dsp:nvSpPr>
      <dsp:spPr>
        <a:xfrm>
          <a:off x="1349717" y="3255704"/>
          <a:ext cx="1185301" cy="1185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Supported Employment and Education</a:t>
          </a:r>
        </a:p>
      </dsp:txBody>
      <dsp:txXfrm>
        <a:off x="1523300" y="3429287"/>
        <a:ext cx="838135" cy="838135"/>
      </dsp:txXfrm>
    </dsp:sp>
    <dsp:sp modelId="{CC82167D-0E26-48FB-A94C-19224DB6BF52}">
      <dsp:nvSpPr>
        <dsp:cNvPr id="0" name=""/>
        <dsp:cNvSpPr/>
      </dsp:nvSpPr>
      <dsp:spPr>
        <a:xfrm>
          <a:off x="696143" y="1244209"/>
          <a:ext cx="1185301" cy="1185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Case Management</a:t>
          </a:r>
        </a:p>
      </dsp:txBody>
      <dsp:txXfrm>
        <a:off x="869726" y="1417792"/>
        <a:ext cx="838135" cy="83813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21" tIns="46561" rIns="93121" bIns="46561" numCol="1" anchor="t" anchorCtr="0" compatLnSpc="1">
            <a:prstTxWarp prst="textNoShape">
              <a:avLst/>
            </a:prstTxWarp>
          </a:bodyPr>
          <a:lstStyle>
            <a:lvl1pPr algn="l" defTabSz="931579" eaLnBrk="1" hangingPunct="1">
              <a:defRPr sz="1200">
                <a:latin typeface="Times New Roman" charset="0"/>
                <a:ea typeface="ＭＳ Ｐゴシック" charset="0"/>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5" y="0"/>
            <a:ext cx="3038475" cy="465138"/>
          </a:xfrm>
          <a:prstGeom prst="rect">
            <a:avLst/>
          </a:prstGeom>
          <a:noFill/>
          <a:ln>
            <a:noFill/>
          </a:ln>
          <a:effectLst/>
          <a:extLst/>
        </p:spPr>
        <p:txBody>
          <a:bodyPr vert="horz" wrap="square" lIns="93121" tIns="46561" rIns="93121" bIns="46561" numCol="1" anchor="t" anchorCtr="0" compatLnSpc="1">
            <a:prstTxWarp prst="textNoShape">
              <a:avLst/>
            </a:prstTxWarp>
          </a:bodyPr>
          <a:lstStyle>
            <a:lvl1pPr algn="r" defTabSz="931579" eaLnBrk="1" hangingPunct="1">
              <a:defRPr sz="1200">
                <a:latin typeface="Times New Roman" charset="0"/>
                <a:ea typeface="ＭＳ Ｐゴシック" charset="0"/>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0" y="8831263"/>
            <a:ext cx="3038475" cy="465137"/>
          </a:xfrm>
          <a:prstGeom prst="rect">
            <a:avLst/>
          </a:prstGeom>
          <a:noFill/>
          <a:ln>
            <a:noFill/>
          </a:ln>
          <a:effectLst/>
          <a:extLst/>
        </p:spPr>
        <p:txBody>
          <a:bodyPr vert="horz" wrap="square" lIns="93121" tIns="46561" rIns="93121" bIns="46561" numCol="1" anchor="b" anchorCtr="0" compatLnSpc="1">
            <a:prstTxWarp prst="textNoShape">
              <a:avLst/>
            </a:prstTxWarp>
          </a:bodyPr>
          <a:lstStyle>
            <a:lvl1pPr algn="l" defTabSz="931579" eaLnBrk="1" hangingPunct="1">
              <a:defRPr sz="1200">
                <a:latin typeface="Times New Roman" charset="0"/>
                <a:ea typeface="ＭＳ Ｐゴシック" charset="0"/>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5" y="8831263"/>
            <a:ext cx="3038475" cy="465137"/>
          </a:xfrm>
          <a:prstGeom prst="rect">
            <a:avLst/>
          </a:prstGeom>
          <a:noFill/>
          <a:ln>
            <a:noFill/>
          </a:ln>
          <a:effectLst/>
          <a:extLst/>
        </p:spPr>
        <p:txBody>
          <a:bodyPr vert="horz" wrap="square" lIns="93121" tIns="46561" rIns="93121" bIns="46561" numCol="1" anchor="b" anchorCtr="0" compatLnSpc="1">
            <a:prstTxWarp prst="textNoShape">
              <a:avLst/>
            </a:prstTxWarp>
          </a:bodyPr>
          <a:lstStyle>
            <a:lvl1pPr algn="r" defTabSz="931579" eaLnBrk="1" hangingPunct="1">
              <a:defRPr sz="1200">
                <a:latin typeface="Times New Roman" panose="02020603050405020304" pitchFamily="18" charset="0"/>
                <a:ea typeface="ＭＳ Ｐゴシック" panose="020B0600070205080204" pitchFamily="34" charset="-128"/>
              </a:defRPr>
            </a:lvl1pPr>
          </a:lstStyle>
          <a:p>
            <a:pPr>
              <a:defRPr/>
            </a:pPr>
            <a:fld id="{5B8625B7-C920-534A-9551-891AFCA0508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21" tIns="46561" rIns="93121" bIns="46561" numCol="1" anchor="t" anchorCtr="0" compatLnSpc="1">
            <a:prstTxWarp prst="textNoShape">
              <a:avLst/>
            </a:prstTxWarp>
          </a:bodyPr>
          <a:lstStyle>
            <a:lvl1pPr algn="l" defTabSz="931579" eaLnBrk="1" hangingPunct="1">
              <a:defRPr sz="1200">
                <a:latin typeface="Times New Roman" charset="0"/>
                <a:ea typeface="ＭＳ Ｐゴシック"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5138"/>
          </a:xfrm>
          <a:prstGeom prst="rect">
            <a:avLst/>
          </a:prstGeom>
          <a:noFill/>
          <a:ln>
            <a:noFill/>
          </a:ln>
          <a:effectLst/>
          <a:extLst/>
        </p:spPr>
        <p:txBody>
          <a:bodyPr vert="horz" wrap="square" lIns="93121" tIns="46561" rIns="93121" bIns="46561" numCol="1" anchor="t" anchorCtr="0" compatLnSpc="1">
            <a:prstTxWarp prst="textNoShape">
              <a:avLst/>
            </a:prstTxWarp>
          </a:bodyPr>
          <a:lstStyle>
            <a:lvl1pPr algn="r" defTabSz="931579" eaLnBrk="1" hangingPunct="1">
              <a:defRPr sz="1200">
                <a:latin typeface="Times New Roman" charset="0"/>
                <a:ea typeface="ＭＳ Ｐゴシック" charset="0"/>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2688" y="696913"/>
            <a:ext cx="4643437"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33450" y="4416425"/>
            <a:ext cx="5143500" cy="4183063"/>
          </a:xfrm>
          <a:prstGeom prst="rect">
            <a:avLst/>
          </a:prstGeom>
          <a:noFill/>
          <a:ln>
            <a:noFill/>
          </a:ln>
          <a:effectLst/>
          <a:extLst/>
        </p:spPr>
        <p:txBody>
          <a:bodyPr vert="horz" wrap="square" lIns="93121" tIns="46561" rIns="93121" bIns="465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1263"/>
            <a:ext cx="3038475" cy="465137"/>
          </a:xfrm>
          <a:prstGeom prst="rect">
            <a:avLst/>
          </a:prstGeom>
          <a:noFill/>
          <a:ln>
            <a:noFill/>
          </a:ln>
          <a:effectLst/>
          <a:extLst/>
        </p:spPr>
        <p:txBody>
          <a:bodyPr vert="horz" wrap="square" lIns="93121" tIns="46561" rIns="93121" bIns="46561" numCol="1" anchor="b" anchorCtr="0" compatLnSpc="1">
            <a:prstTxWarp prst="textNoShape">
              <a:avLst/>
            </a:prstTxWarp>
          </a:bodyPr>
          <a:lstStyle>
            <a:lvl1pPr algn="l" defTabSz="931579" eaLnBrk="1" hangingPunct="1">
              <a:defRPr sz="1200">
                <a:latin typeface="Times New Roman" charset="0"/>
                <a:ea typeface="ＭＳ Ｐゴシック"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971925" y="8831263"/>
            <a:ext cx="3038475" cy="465137"/>
          </a:xfrm>
          <a:prstGeom prst="rect">
            <a:avLst/>
          </a:prstGeom>
          <a:noFill/>
          <a:ln>
            <a:noFill/>
          </a:ln>
          <a:effectLst/>
          <a:extLst/>
        </p:spPr>
        <p:txBody>
          <a:bodyPr vert="horz" wrap="square" lIns="93121" tIns="46561" rIns="93121" bIns="46561" numCol="1" anchor="b" anchorCtr="0" compatLnSpc="1">
            <a:prstTxWarp prst="textNoShape">
              <a:avLst/>
            </a:prstTxWarp>
          </a:bodyPr>
          <a:lstStyle>
            <a:lvl1pPr algn="r" defTabSz="931579" eaLnBrk="1" hangingPunct="1">
              <a:defRPr sz="1200">
                <a:latin typeface="Times New Roman" panose="02020603050405020304" pitchFamily="18" charset="0"/>
                <a:ea typeface="ＭＳ Ｐゴシック" panose="020B0600070205080204" pitchFamily="34" charset="-128"/>
              </a:defRPr>
            </a:lvl1pPr>
          </a:lstStyle>
          <a:p>
            <a:pPr>
              <a:defRPr/>
            </a:pPr>
            <a:fld id="{004CB579-BCCE-D447-9B1D-E006A4AD5D6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jamanetwork.com/journals/jamapsychiatry/fullarticle/262315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jamanetwork.com/journals/jamapsychiatry/fullarticle/262315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ea typeface="MS PGothic" charset="-128"/>
            </a:endParaRPr>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30250" indent="-280988" defTabSz="930275">
              <a:defRPr sz="2400">
                <a:solidFill>
                  <a:schemeClr val="tx1"/>
                </a:solidFill>
                <a:latin typeface="Arial" charset="0"/>
                <a:ea typeface="MS PGothic" charset="-128"/>
              </a:defRPr>
            </a:lvl2pPr>
            <a:lvl3pPr marL="1123950" indent="-223838" defTabSz="930275">
              <a:defRPr sz="2400">
                <a:solidFill>
                  <a:schemeClr val="tx1"/>
                </a:solidFill>
                <a:latin typeface="Arial" charset="0"/>
                <a:ea typeface="MS PGothic" charset="-128"/>
              </a:defRPr>
            </a:lvl3pPr>
            <a:lvl4pPr marL="1574800" indent="-223838" defTabSz="930275">
              <a:defRPr sz="2400">
                <a:solidFill>
                  <a:schemeClr val="tx1"/>
                </a:solidFill>
                <a:latin typeface="Arial" charset="0"/>
                <a:ea typeface="MS PGothic" charset="-128"/>
              </a:defRPr>
            </a:lvl4pPr>
            <a:lvl5pPr marL="2025650" indent="-223838" defTabSz="930275">
              <a:defRPr sz="2400">
                <a:solidFill>
                  <a:schemeClr val="tx1"/>
                </a:solidFill>
                <a:latin typeface="Arial" charset="0"/>
                <a:ea typeface="MS PGothic" charset="-128"/>
              </a:defRPr>
            </a:lvl5pPr>
            <a:lvl6pPr marL="2482850" indent="-223838" defTabSz="930275" eaLnBrk="0" fontAlgn="base" hangingPunct="0">
              <a:spcBef>
                <a:spcPct val="0"/>
              </a:spcBef>
              <a:spcAft>
                <a:spcPct val="0"/>
              </a:spcAft>
              <a:defRPr sz="2400">
                <a:solidFill>
                  <a:schemeClr val="tx1"/>
                </a:solidFill>
                <a:latin typeface="Arial" charset="0"/>
                <a:ea typeface="MS PGothic" charset="-128"/>
              </a:defRPr>
            </a:lvl6pPr>
            <a:lvl7pPr marL="2940050" indent="-223838" defTabSz="930275" eaLnBrk="0" fontAlgn="base" hangingPunct="0">
              <a:spcBef>
                <a:spcPct val="0"/>
              </a:spcBef>
              <a:spcAft>
                <a:spcPct val="0"/>
              </a:spcAft>
              <a:defRPr sz="2400">
                <a:solidFill>
                  <a:schemeClr val="tx1"/>
                </a:solidFill>
                <a:latin typeface="Arial" charset="0"/>
                <a:ea typeface="MS PGothic" charset="-128"/>
              </a:defRPr>
            </a:lvl7pPr>
            <a:lvl8pPr marL="3397250" indent="-223838" defTabSz="930275" eaLnBrk="0" fontAlgn="base" hangingPunct="0">
              <a:spcBef>
                <a:spcPct val="0"/>
              </a:spcBef>
              <a:spcAft>
                <a:spcPct val="0"/>
              </a:spcAft>
              <a:defRPr sz="2400">
                <a:solidFill>
                  <a:schemeClr val="tx1"/>
                </a:solidFill>
                <a:latin typeface="Arial" charset="0"/>
                <a:ea typeface="MS PGothic" charset="-128"/>
              </a:defRPr>
            </a:lvl8pPr>
            <a:lvl9pPr marL="3854450" indent="-223838" defTabSz="930275" eaLnBrk="0" fontAlgn="base" hangingPunct="0">
              <a:spcBef>
                <a:spcPct val="0"/>
              </a:spcBef>
              <a:spcAft>
                <a:spcPct val="0"/>
              </a:spcAft>
              <a:defRPr sz="2400">
                <a:solidFill>
                  <a:schemeClr val="tx1"/>
                </a:solidFill>
                <a:latin typeface="Arial" charset="0"/>
                <a:ea typeface="MS PGothic" charset="-128"/>
              </a:defRPr>
            </a:lvl9pPr>
          </a:lstStyle>
          <a:p>
            <a:fld id="{81136441-1A3C-284F-ACE7-8E319C964EAA}" type="slidenum">
              <a:rPr lang="en-US" altLang="en-US" sz="1200">
                <a:latin typeface="Times New Roman" charset="0"/>
              </a:rPr>
              <a:pPr/>
              <a:t>1</a:t>
            </a:fld>
            <a:endParaRPr lang="en-US" altLang="en-US" sz="1200" dirty="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Char char="•"/>
            </a:pPr>
            <a:r>
              <a:rPr lang="en-US" altLang="en-US" sz="1400" dirty="0">
                <a:ea typeface="ＭＳ Ｐゴシック" charset="-128"/>
              </a:rPr>
              <a:t>This figure shows the number of applications received and the number of awards made through the 25</a:t>
            </a:r>
            <a:r>
              <a:rPr lang="en-US" altLang="en-US" sz="1400" baseline="30000" dirty="0">
                <a:ea typeface="ＭＳ Ｐゴシック" charset="-128"/>
              </a:rPr>
              <a:t>th</a:t>
            </a:r>
            <a:r>
              <a:rPr lang="en-US" altLang="en-US" sz="1400" dirty="0">
                <a:ea typeface="ＭＳ Ｐゴシック" charset="-128"/>
              </a:rPr>
              <a:t> percentile “that come out of the review boards "for RPGs. </a:t>
            </a:r>
          </a:p>
          <a:p>
            <a:pPr marL="285750" indent="-285750">
              <a:buFontTx/>
              <a:buChar char="•"/>
            </a:pPr>
            <a:endParaRPr lang="en-US" altLang="en-US" sz="1400" dirty="0">
              <a:ea typeface="ＭＳ Ｐゴシック" charset="-128"/>
            </a:endParaRPr>
          </a:p>
          <a:p>
            <a:pPr marL="285750" indent="-285750">
              <a:buFontTx/>
              <a:buChar char="•"/>
            </a:pPr>
            <a:r>
              <a:rPr lang="en-US" altLang="en-US" sz="1400" dirty="0">
                <a:ea typeface="ＭＳ Ｐゴシック" charset="-128"/>
              </a:rPr>
              <a:t>Not included are applications/awards higher than the 25</a:t>
            </a:r>
            <a:r>
              <a:rPr lang="en-US" altLang="en-US" sz="1400" baseline="30000" dirty="0">
                <a:ea typeface="ＭＳ Ｐゴシック" charset="-128"/>
              </a:rPr>
              <a:t>th</a:t>
            </a:r>
            <a:r>
              <a:rPr lang="en-US" altLang="en-US" sz="1400" dirty="0">
                <a:ea typeface="ＭＳ Ｐゴシック" charset="-128"/>
              </a:rPr>
              <a:t> percentile. Note that in Figure 2, the total number of funded grants does not add up to 587, as not all grants are percentiled.</a:t>
            </a:r>
          </a:p>
          <a:p>
            <a:pPr marL="285750" indent="-285750">
              <a:buFontTx/>
              <a:buChar char="•"/>
            </a:pPr>
            <a:endParaRPr lang="en-US" altLang="en-US" sz="1400" dirty="0">
              <a:ea typeface="ＭＳ Ｐゴシック" charset="-128"/>
            </a:endParaRPr>
          </a:p>
          <a:p>
            <a:pPr marL="0" indent="0">
              <a:buFontTx/>
              <a:buNone/>
            </a:pPr>
            <a:r>
              <a:rPr lang="en-US" altLang="en-US" sz="1400" dirty="0">
                <a:ea typeface="ＭＳ Ｐゴシック" charset="-128"/>
              </a:rPr>
              <a:t>Note:</a:t>
            </a:r>
            <a:r>
              <a:rPr lang="en-US" altLang="en-US" sz="1400" baseline="0" dirty="0">
                <a:ea typeface="ＭＳ Ｐゴシック" charset="-128"/>
              </a:rPr>
              <a:t> NIH/Office of Extramural Research (NIH/OER) has a new method for showing success rates – we will be using this in the future.</a:t>
            </a:r>
            <a:endParaRPr lang="en-US" altLang="en-US" sz="1400" dirty="0">
              <a:ea typeface="ＭＳ Ｐゴシック"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30250" indent="-280988" defTabSz="930275">
              <a:defRPr sz="2400">
                <a:solidFill>
                  <a:schemeClr val="tx1"/>
                </a:solidFill>
                <a:latin typeface="Arial" charset="0"/>
                <a:ea typeface="ＭＳ Ｐゴシック" charset="-128"/>
              </a:defRPr>
            </a:lvl2pPr>
            <a:lvl3pPr marL="1123950" indent="-223838" defTabSz="930275">
              <a:defRPr sz="2400">
                <a:solidFill>
                  <a:schemeClr val="tx1"/>
                </a:solidFill>
                <a:latin typeface="Arial" charset="0"/>
                <a:ea typeface="ＭＳ Ｐゴシック" charset="-128"/>
              </a:defRPr>
            </a:lvl3pPr>
            <a:lvl4pPr marL="1574800" indent="-223838" defTabSz="930275">
              <a:defRPr sz="2400">
                <a:solidFill>
                  <a:schemeClr val="tx1"/>
                </a:solidFill>
                <a:latin typeface="Arial" charset="0"/>
                <a:ea typeface="ＭＳ Ｐゴシック" charset="-128"/>
              </a:defRPr>
            </a:lvl4pPr>
            <a:lvl5pPr marL="2025650" indent="-223838" defTabSz="930275">
              <a:defRPr sz="2400">
                <a:solidFill>
                  <a:schemeClr val="tx1"/>
                </a:solidFill>
                <a:latin typeface="Arial" charset="0"/>
                <a:ea typeface="ＭＳ Ｐゴシック" charset="-128"/>
              </a:defRPr>
            </a:lvl5pPr>
            <a:lvl6pPr marL="2482850" indent="-223838" defTabSz="930275" eaLnBrk="0" fontAlgn="base" hangingPunct="0">
              <a:spcBef>
                <a:spcPct val="0"/>
              </a:spcBef>
              <a:spcAft>
                <a:spcPct val="0"/>
              </a:spcAft>
              <a:defRPr sz="2400">
                <a:solidFill>
                  <a:schemeClr val="tx1"/>
                </a:solidFill>
                <a:latin typeface="Arial" charset="0"/>
                <a:ea typeface="ＭＳ Ｐゴシック" charset="-128"/>
              </a:defRPr>
            </a:lvl6pPr>
            <a:lvl7pPr marL="2940050" indent="-223838" defTabSz="930275" eaLnBrk="0" fontAlgn="base" hangingPunct="0">
              <a:spcBef>
                <a:spcPct val="0"/>
              </a:spcBef>
              <a:spcAft>
                <a:spcPct val="0"/>
              </a:spcAft>
              <a:defRPr sz="2400">
                <a:solidFill>
                  <a:schemeClr val="tx1"/>
                </a:solidFill>
                <a:latin typeface="Arial" charset="0"/>
                <a:ea typeface="ＭＳ Ｐゴシック" charset="-128"/>
              </a:defRPr>
            </a:lvl7pPr>
            <a:lvl8pPr marL="3397250" indent="-223838" defTabSz="930275" eaLnBrk="0" fontAlgn="base" hangingPunct="0">
              <a:spcBef>
                <a:spcPct val="0"/>
              </a:spcBef>
              <a:spcAft>
                <a:spcPct val="0"/>
              </a:spcAft>
              <a:defRPr sz="2400">
                <a:solidFill>
                  <a:schemeClr val="tx1"/>
                </a:solidFill>
                <a:latin typeface="Arial" charset="0"/>
                <a:ea typeface="ＭＳ Ｐゴシック" charset="-128"/>
              </a:defRPr>
            </a:lvl8pPr>
            <a:lvl9pPr marL="3854450" indent="-223838" defTabSz="930275" eaLnBrk="0" fontAlgn="base" hangingPunct="0">
              <a:spcBef>
                <a:spcPct val="0"/>
              </a:spcBef>
              <a:spcAft>
                <a:spcPct val="0"/>
              </a:spcAft>
              <a:defRPr sz="2400">
                <a:solidFill>
                  <a:schemeClr val="tx1"/>
                </a:solidFill>
                <a:latin typeface="Arial" charset="0"/>
                <a:ea typeface="ＭＳ Ｐゴシック" charset="-128"/>
              </a:defRPr>
            </a:lvl9pPr>
          </a:lstStyle>
          <a:p>
            <a:fld id="{0EB4A022-168A-F345-9E08-BD912F5AE10C}" type="slidenum">
              <a:rPr lang="en-US" altLang="en-US" sz="1200">
                <a:solidFill>
                  <a:srgbClr val="000000"/>
                </a:solidFill>
                <a:latin typeface="Times New Roman" charset="0"/>
              </a:rPr>
              <a:pPr/>
              <a:t>11</a:t>
            </a:fld>
            <a:endParaRPr lang="en-US" altLang="en-US" sz="1200" dirty="0">
              <a:solidFill>
                <a:srgbClr val="000000"/>
              </a:solidFill>
              <a:latin typeface="Times New Roman" charset="0"/>
            </a:endParaRPr>
          </a:p>
        </p:txBody>
      </p:sp>
    </p:spTree>
    <p:extLst>
      <p:ext uri="{BB962C8B-B14F-4D97-AF65-F5344CB8AC3E}">
        <p14:creationId xmlns:p14="http://schemas.microsoft.com/office/powerpoint/2010/main" val="354958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z="1400" b="1" dirty="0">
                <a:latin typeface="Times New Roman" panose="02020603050405020304" pitchFamily="18" charset="0"/>
                <a:ea typeface="ＭＳ Ｐゴシック" panose="020B0600070205080204" pitchFamily="34" charset="-128"/>
                <a:cs typeface="Times New Roman" panose="02020603050405020304" pitchFamily="18" charset="0"/>
              </a:rPr>
              <a:t>Increases inter-Departmental collaboration and consultation </a:t>
            </a:r>
            <a:r>
              <a:rPr lang="en-US" altLang="en-US" sz="1400" dirty="0">
                <a:latin typeface="Times New Roman" panose="02020603050405020304" pitchFamily="18" charset="0"/>
                <a:ea typeface="ＭＳ Ｐゴシック" panose="020B0600070205080204" pitchFamily="34" charset="-128"/>
                <a:cs typeface="Times New Roman" panose="02020603050405020304" pitchFamily="18" charset="0"/>
              </a:rPr>
              <a:t>between federal agencies. SAMHSA will receive guidance from NIMH, NIDA, and NIAAA concerning the scientific evidence-base of prevention, treatment, and recovery programs.</a:t>
            </a:r>
          </a:p>
          <a:p>
            <a:pPr marL="171450" indent="-171450">
              <a:buFontTx/>
              <a:buChar char="•"/>
            </a:pPr>
            <a:endParaRPr lang="en-US" altLang="en-US" sz="14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171450" indent="-171450">
              <a:buFontTx/>
              <a:buChar char="•"/>
            </a:pPr>
            <a:r>
              <a:rPr lang="en-US" altLang="en-US" sz="1400" b="1" dirty="0">
                <a:latin typeface="Times New Roman" panose="02020603050405020304" pitchFamily="18" charset="0"/>
                <a:ea typeface="ＭＳ Ｐゴシック" panose="020B0600070205080204" pitchFamily="34" charset="-128"/>
                <a:cs typeface="Times New Roman" panose="02020603050405020304" pitchFamily="18" charset="0"/>
              </a:rPr>
              <a:t>Continued support of SAMHSA’s mental health block grants</a:t>
            </a:r>
            <a:r>
              <a:rPr lang="en-US" altLang="en-US" sz="1400" dirty="0">
                <a:latin typeface="Times New Roman" panose="02020603050405020304" pitchFamily="18" charset="0"/>
                <a:ea typeface="ＭＳ Ｐゴシック" panose="020B0600070205080204" pitchFamily="34" charset="-128"/>
                <a:cs typeface="Times New Roman" panose="02020603050405020304" pitchFamily="18" charset="0"/>
              </a:rPr>
              <a:t> – The bill generally requires states to use </a:t>
            </a:r>
            <a:r>
              <a:rPr lang="en-US" altLang="en-US" sz="1400" b="1" dirty="0">
                <a:latin typeface="Times New Roman" panose="02020603050405020304" pitchFamily="18" charset="0"/>
                <a:ea typeface="ＭＳ Ｐゴシック" panose="020B0600070205080204" pitchFamily="34" charset="-128"/>
                <a:cs typeface="Times New Roman" panose="02020603050405020304" pitchFamily="18" charset="0"/>
              </a:rPr>
              <a:t>at least 10% </a:t>
            </a:r>
            <a:r>
              <a:rPr lang="en-US" altLang="en-US" sz="1400" dirty="0">
                <a:latin typeface="Times New Roman" panose="02020603050405020304" pitchFamily="18" charset="0"/>
                <a:ea typeface="ＭＳ Ｐゴシック" panose="020B0600070205080204" pitchFamily="34" charset="-128"/>
                <a:cs typeface="Times New Roman" panose="02020603050405020304" pitchFamily="18" charset="0"/>
              </a:rPr>
              <a:t>of their mental health block grants on early intervention for psychosis.</a:t>
            </a:r>
          </a:p>
          <a:p>
            <a:pPr marL="171450" indent="-171450">
              <a:buFontTx/>
              <a:buChar char="•"/>
            </a:pPr>
            <a:endParaRPr lang="en-US" altLang="en-US" sz="14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30250" indent="-280988" defTabSz="930275">
              <a:defRPr sz="2400">
                <a:solidFill>
                  <a:schemeClr val="tx1"/>
                </a:solidFill>
                <a:latin typeface="Arial" panose="020B0604020202020204" pitchFamily="34" charset="0"/>
                <a:ea typeface="ＭＳ Ｐゴシック" panose="020B0600070205080204" pitchFamily="34" charset="-128"/>
              </a:defRPr>
            </a:lvl2pPr>
            <a:lvl3pPr marL="1123950" indent="-223838" defTabSz="930275">
              <a:defRPr sz="2400">
                <a:solidFill>
                  <a:schemeClr val="tx1"/>
                </a:solidFill>
                <a:latin typeface="Arial" panose="020B0604020202020204" pitchFamily="34" charset="0"/>
                <a:ea typeface="ＭＳ Ｐゴシック" panose="020B0600070205080204" pitchFamily="34" charset="-128"/>
              </a:defRPr>
            </a:lvl3pPr>
            <a:lvl4pPr marL="1574800" indent="-223838" defTabSz="930275">
              <a:defRPr sz="2400">
                <a:solidFill>
                  <a:schemeClr val="tx1"/>
                </a:solidFill>
                <a:latin typeface="Arial" panose="020B0604020202020204" pitchFamily="34" charset="0"/>
                <a:ea typeface="ＭＳ Ｐゴシック" panose="020B0600070205080204" pitchFamily="34" charset="-128"/>
              </a:defRPr>
            </a:lvl4pPr>
            <a:lvl5pPr marL="2025650" indent="-223838" defTabSz="930275">
              <a:defRPr sz="2400">
                <a:solidFill>
                  <a:schemeClr val="tx1"/>
                </a:solidFill>
                <a:latin typeface="Arial" panose="020B0604020202020204" pitchFamily="34" charset="0"/>
                <a:ea typeface="ＭＳ Ｐゴシック" panose="020B0600070205080204" pitchFamily="34" charset="-128"/>
              </a:defRPr>
            </a:lvl5pPr>
            <a:lvl6pPr marL="2482850" indent="-223838"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40050" indent="-223838"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97250" indent="-223838"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54450" indent="-223838"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30275" eaLnBrk="1" fontAlgn="auto" latinLnBrk="0" hangingPunct="1">
              <a:lnSpc>
                <a:spcPct val="100000"/>
              </a:lnSpc>
              <a:spcBef>
                <a:spcPts val="0"/>
              </a:spcBef>
              <a:spcAft>
                <a:spcPts val="0"/>
              </a:spcAft>
              <a:buClrTx/>
              <a:buSzTx/>
              <a:buFontTx/>
              <a:buNone/>
              <a:tabLst/>
              <a:defRPr/>
            </a:pPr>
            <a:fld id="{E4ECE1F1-C22B-415D-91E2-156C680988F9}"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rPr>
              <a:pPr marL="0" marR="0" lvl="0" indent="0" defTabSz="930275"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5709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04900" y="696913"/>
            <a:ext cx="4648200" cy="3486150"/>
          </a:xfrm>
          <a:ln/>
        </p:spPr>
      </p:sp>
      <p:sp>
        <p:nvSpPr>
          <p:cNvPr id="665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defRPr/>
            </a:pPr>
            <a:r>
              <a:rPr lang="en-US" altLang="en-US" dirty="0">
                <a:latin typeface="Times New Roman" panose="02020603050405020304" pitchFamily="18" charset="0"/>
              </a:rPr>
              <a:t>In 2008, the NIMH launched the </a:t>
            </a:r>
            <a:r>
              <a:rPr lang="en-US" altLang="en-US" i="1" dirty="0">
                <a:latin typeface="Times New Roman" panose="02020603050405020304" pitchFamily="18" charset="0"/>
              </a:rPr>
              <a:t>Recovery After an Initial Schizophrenia Episode (RAISE)</a:t>
            </a:r>
            <a:r>
              <a:rPr lang="en-US" altLang="en-US" dirty="0">
                <a:latin typeface="Times New Roman" panose="02020603050405020304" pitchFamily="18" charset="0"/>
              </a:rPr>
              <a:t> project. </a:t>
            </a:r>
          </a:p>
          <a:p>
            <a:pPr marL="171450" indent="-171450">
              <a:buFontTx/>
              <a:buChar char="•"/>
              <a:defRPr/>
            </a:pPr>
            <a:r>
              <a:rPr lang="en-US" altLang="en-US" dirty="0">
                <a:latin typeface="Times New Roman" panose="02020603050405020304" pitchFamily="18" charset="0"/>
              </a:rPr>
              <a:t>RAISE is a large-scale research initiative that began with two studies examining different aspects of coordinated specialty care (CSC) treatments for people who were experiencing first episode psychosis. </a:t>
            </a:r>
          </a:p>
          <a:p>
            <a:pPr marL="171450" indent="-171450">
              <a:buFontTx/>
              <a:buChar char="•"/>
              <a:defRPr/>
            </a:pPr>
            <a:r>
              <a:rPr lang="en-US" altLang="en-US" dirty="0">
                <a:latin typeface="Times New Roman" panose="02020603050405020304" pitchFamily="18" charset="0"/>
              </a:rPr>
              <a:t>One study focused on whether or not the treatment worked better than care typically available in community settings. </a:t>
            </a:r>
          </a:p>
          <a:p>
            <a:pPr marL="171450" indent="-171450">
              <a:buFontTx/>
              <a:buChar char="•"/>
              <a:defRPr/>
            </a:pPr>
            <a:r>
              <a:rPr lang="en-US" altLang="en-US" dirty="0">
                <a:latin typeface="Times New Roman" panose="02020603050405020304" pitchFamily="18" charset="0"/>
              </a:rPr>
              <a:t>The other project studied the best way for clinics to start using the treatment program. </a:t>
            </a:r>
          </a:p>
          <a:p>
            <a:pPr>
              <a:defRPr/>
            </a:pPr>
            <a:endParaRPr lang="en-US" dirty="0"/>
          </a:p>
          <a:p>
            <a:pPr>
              <a:defRPr/>
            </a:pPr>
            <a:r>
              <a:rPr lang="en-US" dirty="0"/>
              <a:t>- - - - -  </a:t>
            </a:r>
          </a:p>
          <a:p>
            <a:pPr>
              <a:defRPr/>
            </a:pPr>
            <a:r>
              <a:rPr lang="en-US" dirty="0"/>
              <a:t>Slide provided by Bob Heinssen on 3/6/17. </a:t>
            </a:r>
            <a:endParaRPr lang="en-US" altLang="en-US" dirty="0">
              <a:latin typeface="Times New Roman" panose="02020603050405020304" pitchFamily="18" charset="0"/>
            </a:endParaRPr>
          </a:p>
          <a:p>
            <a:pPr marL="171450" indent="-171450">
              <a:buFontTx/>
              <a:buChar char="•"/>
              <a:defRPr/>
            </a:pPr>
            <a:endParaRPr lang="en-US" altLang="en-US" dirty="0">
              <a:latin typeface="Times New Roman" panose="02020603050405020304" pitchFamily="18" charset="0"/>
            </a:endParaRPr>
          </a:p>
        </p:txBody>
      </p:sp>
      <p:sp>
        <p:nvSpPr>
          <p:cNvPr id="215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170" eaLnBrk="0" hangingPunct="0">
              <a:spcBef>
                <a:spcPct val="30000"/>
              </a:spcBef>
              <a:defRPr sz="1200">
                <a:solidFill>
                  <a:schemeClr val="tx1"/>
                </a:solidFill>
                <a:latin typeface="Times New Roman" pitchFamily="18" charset="0"/>
                <a:ea typeface="ＭＳ Ｐゴシック" pitchFamily="34" charset="-128"/>
              </a:defRPr>
            </a:lvl1pPr>
            <a:lvl2pPr marL="717838" indent="-276092" algn="l" defTabSz="914170" eaLnBrk="0" hangingPunct="0">
              <a:spcBef>
                <a:spcPct val="30000"/>
              </a:spcBef>
              <a:defRPr sz="1200">
                <a:solidFill>
                  <a:schemeClr val="tx1"/>
                </a:solidFill>
                <a:latin typeface="Times New Roman" pitchFamily="18" charset="0"/>
                <a:ea typeface="ＭＳ Ｐゴシック" pitchFamily="34" charset="-128"/>
              </a:defRPr>
            </a:lvl2pPr>
            <a:lvl3pPr marL="1104367" indent="-220873" algn="l" defTabSz="914170" eaLnBrk="0" hangingPunct="0">
              <a:spcBef>
                <a:spcPct val="30000"/>
              </a:spcBef>
              <a:defRPr sz="1200">
                <a:solidFill>
                  <a:schemeClr val="tx1"/>
                </a:solidFill>
                <a:latin typeface="Times New Roman" pitchFamily="18" charset="0"/>
                <a:ea typeface="ＭＳ Ｐゴシック" pitchFamily="34" charset="-128"/>
              </a:defRPr>
            </a:lvl3pPr>
            <a:lvl4pPr marL="1546113" indent="-220873" algn="l" defTabSz="914170" eaLnBrk="0" hangingPunct="0">
              <a:spcBef>
                <a:spcPct val="30000"/>
              </a:spcBef>
              <a:defRPr sz="1200">
                <a:solidFill>
                  <a:schemeClr val="tx1"/>
                </a:solidFill>
                <a:latin typeface="Times New Roman" pitchFamily="18" charset="0"/>
                <a:ea typeface="ＭＳ Ｐゴシック" pitchFamily="34" charset="-128"/>
              </a:defRPr>
            </a:lvl4pPr>
            <a:lvl5pPr marL="1987860" indent="-220873" algn="l" defTabSz="914170" eaLnBrk="0" hangingPunct="0">
              <a:spcBef>
                <a:spcPct val="30000"/>
              </a:spcBef>
              <a:defRPr sz="1200">
                <a:solidFill>
                  <a:schemeClr val="tx1"/>
                </a:solidFill>
                <a:latin typeface="Times New Roman" pitchFamily="18" charset="0"/>
                <a:ea typeface="ＭＳ Ｐゴシック" pitchFamily="34" charset="-128"/>
              </a:defRPr>
            </a:lvl5pPr>
            <a:lvl6pPr marL="2429607" indent="-220873" defTabSz="91417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871353" indent="-220873" defTabSz="91417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13100" indent="-220873" defTabSz="91417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754846" indent="-220873" defTabSz="91417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marL="0" marR="0" lvl="0" indent="0" algn="r" defTabSz="914170" eaLnBrk="1" fontAlgn="auto" latinLnBrk="0" hangingPunct="1">
              <a:lnSpc>
                <a:spcPct val="100000"/>
              </a:lnSpc>
              <a:spcBef>
                <a:spcPct val="0"/>
              </a:spcBef>
              <a:spcAft>
                <a:spcPts val="0"/>
              </a:spcAft>
              <a:buClrTx/>
              <a:buSzTx/>
              <a:buFontTx/>
              <a:buNone/>
              <a:tabLst/>
              <a:defRPr/>
            </a:pPr>
            <a:fld id="{E3FB9F64-2B90-7746-969D-7B9B83E48DE4}" type="slidenum">
              <a:rPr kumimoji="0" lang="en-US" altLang="en-US" sz="1200" b="0" i="0" u="none" strike="noStrike" kern="0" cap="none" spc="0" normalizeH="0" baseline="0" noProof="0">
                <a:ln>
                  <a:noFill/>
                </a:ln>
                <a:solidFill>
                  <a:srgbClr val="000000"/>
                </a:solidFill>
                <a:effectLst/>
                <a:uLnTx/>
                <a:uFillTx/>
                <a:latin typeface="Times New Roman" pitchFamily="18" charset="0"/>
                <a:ea typeface="ＭＳ Ｐゴシック" pitchFamily="34" charset="-128"/>
              </a:rPr>
              <a:pPr marL="0" marR="0" lvl="0" indent="0" algn="r" defTabSz="91417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0" cap="none" spc="0" normalizeH="0" baseline="0" noProof="0" dirty="0">
              <a:ln>
                <a:noFill/>
              </a:ln>
              <a:solidFill>
                <a:srgbClr val="000000"/>
              </a:solidFill>
              <a:effectLst/>
              <a:uLnTx/>
              <a:uFillTx/>
              <a:latin typeface="Times New Roman" pitchFamily="18" charset="0"/>
              <a:ea typeface="ＭＳ Ｐゴシック" pitchFamily="34" charset="-128"/>
            </a:endParaRPr>
          </a:p>
        </p:txBody>
      </p:sp>
    </p:spTree>
    <p:extLst>
      <p:ext uri="{BB962C8B-B14F-4D97-AF65-F5344CB8AC3E}">
        <p14:creationId xmlns:p14="http://schemas.microsoft.com/office/powerpoint/2010/main" val="181865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RAISE = Recovery After and Initial</a:t>
            </a:r>
            <a:r>
              <a:rPr lang="en-US" baseline="0" dirty="0"/>
              <a:t> Schizophrenia Episode. </a:t>
            </a:r>
            <a:endParaRPr lang="en-US" dirty="0"/>
          </a:p>
          <a:p>
            <a:endParaRPr lang="en-US" dirty="0"/>
          </a:p>
          <a:p>
            <a:r>
              <a:rPr lang="en-US" dirty="0"/>
              <a:t>States’ status is</a:t>
            </a:r>
            <a:r>
              <a:rPr lang="en-US" baseline="0" dirty="0"/>
              <a:t> b</a:t>
            </a:r>
            <a:r>
              <a:rPr lang="en-US" dirty="0"/>
              <a:t>ased on:</a:t>
            </a:r>
            <a:r>
              <a:rPr lang="en-US" baseline="0" dirty="0"/>
              <a:t> </a:t>
            </a:r>
          </a:p>
          <a:p>
            <a:pPr marL="228600" indent="-228600">
              <a:buAutoNum type="arabicParenBoth"/>
            </a:pPr>
            <a:r>
              <a:rPr lang="en-US" baseline="0" dirty="0"/>
              <a:t>November 2014 review of states’ revised FY14 CMHBG program plans submitted in response to the 5% set-aside for FEP treatment programs.</a:t>
            </a:r>
          </a:p>
          <a:p>
            <a:pPr marL="228600" indent="-228600">
              <a:buAutoNum type="arabicParenBoth"/>
            </a:pPr>
            <a:r>
              <a:rPr lang="en-US" baseline="0" dirty="0"/>
              <a:t>2015 updates to state plans from GA, ME, and MN about new FEP initiatives related to the set-aside initiative. </a:t>
            </a:r>
          </a:p>
          <a:p>
            <a:pPr marL="228600" indent="-228600">
              <a:buAutoNum type="arabicParenBoth"/>
            </a:pPr>
            <a:r>
              <a:rPr lang="en-US" baseline="0" dirty="0"/>
              <a:t>Plans submitted to SAMHSA in 2015 for the FY2016-FY2017 set-aside initiative.</a:t>
            </a:r>
          </a:p>
          <a:p>
            <a:pPr marL="228600" indent="-228600">
              <a:buAutoNum type="arabicParenBoth"/>
            </a:pPr>
            <a:r>
              <a:rPr lang="en-US" baseline="0" dirty="0"/>
              <a:t>Plans downloaded from https://bgas.samhsa.gov/</a:t>
            </a:r>
          </a:p>
          <a:p>
            <a:pPr marL="228600" indent="-228600">
              <a:buAutoNum type="arabicParenBoth"/>
            </a:pPr>
            <a:endParaRPr lang="en-US" baseline="0" dirty="0"/>
          </a:p>
          <a:p>
            <a:pPr marL="228600" indent="-228600">
              <a:buAutoNum type="arabicParenBoth"/>
            </a:pPr>
            <a:endParaRPr lang="en-US" baseline="0" dirty="0"/>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4CC6536-A816-4B37-A046-99B373C63348}" type="slidenum">
              <a:rPr kumimoji="0" lang="en-US" alt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5588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04900" y="696913"/>
            <a:ext cx="4648200" cy="3486150"/>
          </a:xfrm>
          <a:ln/>
        </p:spPr>
      </p:sp>
      <p:sp>
        <p:nvSpPr>
          <p:cNvPr id="8601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a:solidFill>
                  <a:srgbClr val="FFFFFF"/>
                </a:solidFill>
              </a:rPr>
              <a:t>RAISE findings influenced States’ adoption of evidence-based care programs for first episode psychosis. </a:t>
            </a:r>
          </a:p>
          <a:p>
            <a:pPr marL="171450" indent="-171450">
              <a:buFont typeface="Arial" panose="020B0604020202020204" pitchFamily="34" charset="0"/>
              <a:buChar char="•"/>
              <a:defRPr/>
            </a:pPr>
            <a:r>
              <a:rPr lang="en-US" dirty="0">
                <a:solidFill>
                  <a:srgbClr val="FFFFFF"/>
                </a:solidFill>
              </a:rPr>
              <a:t>New Federal funding has accelerated implementation of those programs. </a:t>
            </a:r>
            <a:endParaRPr lang="en-US" dirty="0"/>
          </a:p>
          <a:p>
            <a:pPr marL="171450" indent="-171450">
              <a:buFont typeface="Arial" panose="020B0604020202020204" pitchFamily="34" charset="0"/>
              <a:buChar char="•"/>
              <a:defRPr/>
            </a:pPr>
            <a:r>
              <a:rPr lang="en-US" altLang="en-US" dirty="0">
                <a:latin typeface="Times New Roman" panose="02020603050405020304" pitchFamily="18" charset="0"/>
              </a:rPr>
              <a:t>The number of operational CSC programs increased 15-fold over the 10 year period of 2008-2018.</a:t>
            </a:r>
          </a:p>
          <a:p>
            <a:pPr>
              <a:defRPr/>
            </a:pPr>
            <a:endParaRPr lang="en-US" dirty="0"/>
          </a:p>
          <a:p>
            <a:pPr>
              <a:defRPr/>
            </a:pPr>
            <a:r>
              <a:rPr lang="en-US" dirty="0"/>
              <a:t>- - - - -  </a:t>
            </a:r>
          </a:p>
          <a:p>
            <a:pPr>
              <a:defRPr/>
            </a:pPr>
            <a:r>
              <a:rPr lang="en-US" dirty="0"/>
              <a:t>Slide provided by Bob Heinssen on 3/6/17. </a:t>
            </a:r>
            <a:endParaRPr lang="en-US" altLang="en-US" dirty="0">
              <a:latin typeface="Times New Roman" panose="02020603050405020304" pitchFamily="18" charset="0"/>
            </a:endParaRPr>
          </a:p>
          <a:p>
            <a:pPr>
              <a:defRPr/>
            </a:pPr>
            <a:endParaRPr lang="en-US" altLang="en-US" dirty="0">
              <a:latin typeface="Times New Roman" panose="02020603050405020304" pitchFamily="18" charset="0"/>
            </a:endParaRPr>
          </a:p>
        </p:txBody>
      </p:sp>
      <p:sp>
        <p:nvSpPr>
          <p:cNvPr id="204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170" eaLnBrk="0" hangingPunct="0">
              <a:spcBef>
                <a:spcPct val="30000"/>
              </a:spcBef>
              <a:defRPr sz="1200">
                <a:solidFill>
                  <a:schemeClr val="tx1"/>
                </a:solidFill>
                <a:latin typeface="Times New Roman" pitchFamily="18" charset="0"/>
                <a:ea typeface="ＭＳ Ｐゴシック" pitchFamily="34" charset="-128"/>
              </a:defRPr>
            </a:lvl1pPr>
            <a:lvl2pPr marL="717838" indent="-276092" algn="l" defTabSz="914170" eaLnBrk="0" hangingPunct="0">
              <a:spcBef>
                <a:spcPct val="30000"/>
              </a:spcBef>
              <a:defRPr sz="1200">
                <a:solidFill>
                  <a:schemeClr val="tx1"/>
                </a:solidFill>
                <a:latin typeface="Times New Roman" pitchFamily="18" charset="0"/>
                <a:ea typeface="ＭＳ Ｐゴシック" pitchFamily="34" charset="-128"/>
              </a:defRPr>
            </a:lvl2pPr>
            <a:lvl3pPr marL="1104367" indent="-220873" algn="l" defTabSz="914170" eaLnBrk="0" hangingPunct="0">
              <a:spcBef>
                <a:spcPct val="30000"/>
              </a:spcBef>
              <a:defRPr sz="1200">
                <a:solidFill>
                  <a:schemeClr val="tx1"/>
                </a:solidFill>
                <a:latin typeface="Times New Roman" pitchFamily="18" charset="0"/>
                <a:ea typeface="ＭＳ Ｐゴシック" pitchFamily="34" charset="-128"/>
              </a:defRPr>
            </a:lvl3pPr>
            <a:lvl4pPr marL="1546113" indent="-220873" algn="l" defTabSz="914170" eaLnBrk="0" hangingPunct="0">
              <a:spcBef>
                <a:spcPct val="30000"/>
              </a:spcBef>
              <a:defRPr sz="1200">
                <a:solidFill>
                  <a:schemeClr val="tx1"/>
                </a:solidFill>
                <a:latin typeface="Times New Roman" pitchFamily="18" charset="0"/>
                <a:ea typeface="ＭＳ Ｐゴシック" pitchFamily="34" charset="-128"/>
              </a:defRPr>
            </a:lvl4pPr>
            <a:lvl5pPr marL="1987860" indent="-220873" algn="l" defTabSz="914170" eaLnBrk="0" hangingPunct="0">
              <a:spcBef>
                <a:spcPct val="30000"/>
              </a:spcBef>
              <a:defRPr sz="1200">
                <a:solidFill>
                  <a:schemeClr val="tx1"/>
                </a:solidFill>
                <a:latin typeface="Times New Roman" pitchFamily="18" charset="0"/>
                <a:ea typeface="ＭＳ Ｐゴシック" pitchFamily="34" charset="-128"/>
              </a:defRPr>
            </a:lvl5pPr>
            <a:lvl6pPr marL="2429607" indent="-220873" defTabSz="91417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871353" indent="-220873" defTabSz="91417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13100" indent="-220873" defTabSz="91417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754846" indent="-220873" defTabSz="91417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marL="0" marR="0" lvl="0" indent="0" algn="r" defTabSz="914170" eaLnBrk="1" fontAlgn="auto" latinLnBrk="0" hangingPunct="1">
              <a:lnSpc>
                <a:spcPct val="100000"/>
              </a:lnSpc>
              <a:spcBef>
                <a:spcPct val="0"/>
              </a:spcBef>
              <a:spcAft>
                <a:spcPts val="0"/>
              </a:spcAft>
              <a:buClrTx/>
              <a:buSzTx/>
              <a:buFontTx/>
              <a:buNone/>
              <a:tabLst/>
              <a:defRPr/>
            </a:pPr>
            <a:fld id="{0FD1AEF5-A0BC-F045-9B9F-A36ADA09FF10}" type="slidenum">
              <a:rPr kumimoji="0" lang="en-US" altLang="en-US" sz="1200" b="0" i="0" u="none" strike="noStrike" kern="0" cap="none" spc="0" normalizeH="0" baseline="0" noProof="0">
                <a:ln>
                  <a:noFill/>
                </a:ln>
                <a:solidFill>
                  <a:srgbClr val="000000"/>
                </a:solidFill>
                <a:effectLst/>
                <a:uLnTx/>
                <a:uFillTx/>
                <a:latin typeface="Times New Roman" pitchFamily="18" charset="0"/>
                <a:ea typeface="ＭＳ Ｐゴシック" pitchFamily="34" charset="-128"/>
              </a:rPr>
              <a:pPr marL="0" marR="0" lvl="0" indent="0" algn="r" defTabSz="91417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0" cap="none" spc="0" normalizeH="0" baseline="0" noProof="0" dirty="0">
              <a:ln>
                <a:noFill/>
              </a:ln>
              <a:solidFill>
                <a:srgbClr val="000000"/>
              </a:solidFill>
              <a:effectLst/>
              <a:uLnTx/>
              <a:uFillTx/>
              <a:latin typeface="Times New Roman" pitchFamily="18" charset="0"/>
              <a:ea typeface="ＭＳ Ｐゴシック" pitchFamily="34" charset="-128"/>
            </a:endParaRPr>
          </a:p>
        </p:txBody>
      </p:sp>
    </p:spTree>
    <p:extLst>
      <p:ext uri="{BB962C8B-B14F-4D97-AF65-F5344CB8AC3E}">
        <p14:creationId xmlns:p14="http://schemas.microsoft.com/office/powerpoint/2010/main" val="59492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MS PGothic" charset="-128"/>
              </a:rPr>
              <a:t>Note: this slide</a:t>
            </a:r>
            <a:r>
              <a:rPr lang="en-US" altLang="en-US" baseline="0" dirty="0">
                <a:ea typeface="MS PGothic" charset="-128"/>
              </a:rPr>
              <a:t> needs to be updated when final</a:t>
            </a:r>
            <a:endParaRPr lang="en-US" altLang="en-US" dirty="0">
              <a:ea typeface="MS PGothic" charset="-128"/>
            </a:endParaRPr>
          </a:p>
          <a:p>
            <a:endParaRPr lang="en-US" altLang="en-US" dirty="0">
              <a:ea typeface="MS PGothic"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fld id="{7231F792-3C3B-4947-846C-CCAED815393B}" type="slidenum">
              <a:rPr lang="en-US" altLang="en-US" sz="1200">
                <a:latin typeface="Times New Roman" charset="0"/>
              </a:rPr>
              <a:pPr/>
              <a:t>16</a:t>
            </a:fld>
            <a:endParaRPr lang="en-US" altLang="en-US" sz="1200" dirty="0">
              <a:latin typeface="Times New Roman" charset="0"/>
            </a:endParaRPr>
          </a:p>
        </p:txBody>
      </p:sp>
    </p:spTree>
    <p:extLst>
      <p:ext uri="{BB962C8B-B14F-4D97-AF65-F5344CB8AC3E}">
        <p14:creationId xmlns:p14="http://schemas.microsoft.com/office/powerpoint/2010/main" val="113095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charset="-128"/>
              </a:rPr>
              <a:t>Turning to recent exciting advances from NIMH-funded research, NIMH funds a lot of great research.  I like to talk about some highlights that I found interesting and hopefully you will as well….</a:t>
            </a:r>
          </a:p>
          <a:p>
            <a:endParaRPr lang="en-US" altLang="en-US" dirty="0">
              <a:ea typeface="ＭＳ Ｐゴシック" charset="-128"/>
            </a:endParaRPr>
          </a:p>
          <a:p>
            <a:r>
              <a:rPr lang="en-US" altLang="en-US" dirty="0">
                <a:ea typeface="ＭＳ Ｐゴシック" charset="-128"/>
              </a:rPr>
              <a:t>Copy variants and overall risk for schizophrenia</a:t>
            </a: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fld id="{4D72E2B3-510E-734C-94C9-CD72891A01BC}" type="slidenum">
              <a:rPr lang="en-US" altLang="en-US" sz="1200">
                <a:latin typeface="Times New Roman" charset="0"/>
              </a:rPr>
              <a:pPr/>
              <a:t>17</a:t>
            </a:fld>
            <a:endParaRPr lang="en-US" altLang="en-US" sz="1200" dirty="0">
              <a:latin typeface="Times New Roman" charset="0"/>
            </a:endParaRPr>
          </a:p>
        </p:txBody>
      </p:sp>
    </p:spTree>
    <p:extLst>
      <p:ext uri="{BB962C8B-B14F-4D97-AF65-F5344CB8AC3E}">
        <p14:creationId xmlns:p14="http://schemas.microsoft.com/office/powerpoint/2010/main" val="247467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MS PGothic" charset="-128"/>
            </a:endParaRPr>
          </a:p>
          <a:p>
            <a:endParaRPr lang="en-US" altLang="en-US">
              <a:ea typeface="MS PGothic" charset="-128"/>
            </a:endParaRPr>
          </a:p>
          <a:p>
            <a:r>
              <a:rPr lang="en-US" altLang="en-US">
                <a:ea typeface="MS PGothic" charset="-128"/>
              </a:rPr>
              <a:t>- - - - -  </a:t>
            </a:r>
          </a:p>
          <a:p>
            <a:r>
              <a:rPr lang="en-US" altLang="en-US">
                <a:ea typeface="MS PGothic" charset="-128"/>
              </a:rPr>
              <a:t>Slide adapted from Josh's talk called "Form gene to behavior in a mouse model of schizophrenia predisposition" for the Federation of European Neuroscience Societies (FENS) Brain Conference, September 2016.</a:t>
            </a:r>
          </a:p>
          <a:p>
            <a:endParaRPr lang="en-US" altLang="en-US">
              <a:ea typeface="MS PGothic"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fld id="{6AEA145B-209F-DE41-B8AD-B5E2523B7A05}" type="slidenum">
              <a:rPr lang="en-US" altLang="en-US" sz="1200">
                <a:latin typeface="Times New Roman" charset="0"/>
              </a:rPr>
              <a:pPr/>
              <a:t>18</a:t>
            </a:fld>
            <a:endParaRPr lang="en-US" altLang="en-US" sz="1200">
              <a:latin typeface="Times New Roman" charset="0"/>
            </a:endParaRPr>
          </a:p>
        </p:txBody>
      </p:sp>
    </p:spTree>
    <p:extLst>
      <p:ext uri="{BB962C8B-B14F-4D97-AF65-F5344CB8AC3E}">
        <p14:creationId xmlns:p14="http://schemas.microsoft.com/office/powerpoint/2010/main" val="1025126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sz="1400" dirty="0">
                <a:ea typeface="ＭＳ Ｐゴシック" charset="-128"/>
              </a:rPr>
              <a:t>22q11 De5-2% of Schz.  </a:t>
            </a:r>
          </a:p>
          <a:p>
            <a:pPr marL="171450" indent="-171450">
              <a:buFont typeface="Arial" panose="020B0604020202020204" pitchFamily="34" charset="0"/>
              <a:buChar char="•"/>
            </a:pPr>
            <a:r>
              <a:rPr lang="en-US" altLang="en-US" sz="1400" dirty="0">
                <a:ea typeface="ＭＳ Ｐゴシック" charset="-128"/>
              </a:rPr>
              <a:t>Most Schz is idiopathic.  </a:t>
            </a:r>
          </a:p>
          <a:p>
            <a:pPr marL="171450" indent="-171450">
              <a:buFont typeface="Arial" panose="020B0604020202020204" pitchFamily="34" charset="0"/>
              <a:buChar char="•"/>
            </a:pPr>
            <a:r>
              <a:rPr lang="en-US" altLang="en-US" sz="1400" dirty="0">
                <a:ea typeface="ＭＳ Ｐゴシック" charset="-128"/>
              </a:rPr>
              <a:t>Although this accts for small portion of schz, it is important</a:t>
            </a: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fld id="{A36CBF30-66FB-C246-8A77-DFC86E68F770}" type="slidenum">
              <a:rPr lang="en-US" altLang="en-US" sz="1200">
                <a:latin typeface="Times New Roman" charset="0"/>
              </a:rPr>
              <a:pPr/>
              <a:t>19</a:t>
            </a:fld>
            <a:endParaRPr lang="en-US" altLang="en-US" sz="1200" dirty="0">
              <a:latin typeface="Times New Roman" charset="0"/>
            </a:endParaRPr>
          </a:p>
        </p:txBody>
      </p:sp>
    </p:spTree>
    <p:extLst>
      <p:ext uri="{BB962C8B-B14F-4D97-AF65-F5344CB8AC3E}">
        <p14:creationId xmlns:p14="http://schemas.microsoft.com/office/powerpoint/2010/main" val="1691154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charset="0"/>
                <a:ea typeface="ＭＳ Ｐゴシック" charset="-128"/>
              </a:defRPr>
            </a:lvl1pPr>
            <a:lvl2pPr marL="742950" indent="-285750" defTabSz="930275">
              <a:spcBef>
                <a:spcPct val="30000"/>
              </a:spcBef>
              <a:defRPr sz="1200">
                <a:solidFill>
                  <a:schemeClr val="tx1"/>
                </a:solidFill>
                <a:latin typeface="Times New Roman" charset="0"/>
                <a:ea typeface="ＭＳ Ｐゴシック" charset="-128"/>
              </a:defRPr>
            </a:lvl2pPr>
            <a:lvl3pPr marL="1143000" indent="-228600" defTabSz="930275">
              <a:spcBef>
                <a:spcPct val="30000"/>
              </a:spcBef>
              <a:defRPr sz="1200">
                <a:solidFill>
                  <a:schemeClr val="tx1"/>
                </a:solidFill>
                <a:latin typeface="Times New Roman" charset="0"/>
                <a:ea typeface="ＭＳ Ｐゴシック" charset="-128"/>
              </a:defRPr>
            </a:lvl3pPr>
            <a:lvl4pPr marL="1600200" indent="-228600" defTabSz="930275">
              <a:spcBef>
                <a:spcPct val="30000"/>
              </a:spcBef>
              <a:defRPr sz="1200">
                <a:solidFill>
                  <a:schemeClr val="tx1"/>
                </a:solidFill>
                <a:latin typeface="Times New Roman" charset="0"/>
                <a:ea typeface="ＭＳ Ｐゴシック" charset="-128"/>
              </a:defRPr>
            </a:lvl4pPr>
            <a:lvl5pPr marL="2057400" indent="-228600" defTabSz="930275">
              <a:spcBef>
                <a:spcPct val="30000"/>
              </a:spcBef>
              <a:defRPr sz="1200">
                <a:solidFill>
                  <a:schemeClr val="tx1"/>
                </a:solidFill>
                <a:latin typeface="Times New Roman" charset="0"/>
                <a:ea typeface="ＭＳ Ｐゴシック" charset="-128"/>
              </a:defRPr>
            </a:lvl5pPr>
            <a:lvl6pPr marL="2514600" indent="-228600" defTabSz="930275"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0275"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0275"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0275" eaLnBrk="0" fontAlgn="base" hangingPunct="0">
              <a:spcBef>
                <a:spcPct val="30000"/>
              </a:spcBef>
              <a:spcAft>
                <a:spcPct val="0"/>
              </a:spcAft>
              <a:defRPr sz="1200">
                <a:solidFill>
                  <a:schemeClr val="tx1"/>
                </a:solidFill>
                <a:latin typeface="Times New Roman" charset="0"/>
                <a:ea typeface="ＭＳ Ｐゴシック" charset="-128"/>
              </a:defRPr>
            </a:lvl9pPr>
          </a:lstStyle>
          <a:p>
            <a:pPr eaLnBrk="0" hangingPunct="0">
              <a:spcBef>
                <a:spcPct val="0"/>
              </a:spcBef>
            </a:pPr>
            <a:fld id="{91C6C52C-7EED-E342-B3EC-31747E93E52A}" type="slidenum">
              <a:rPr lang="en-US" altLang="en-US">
                <a:solidFill>
                  <a:srgbClr val="000000"/>
                </a:solidFill>
                <a:latin typeface="Arial" charset="0"/>
              </a:rPr>
              <a:pPr eaLnBrk="0" hangingPunct="0">
                <a:spcBef>
                  <a:spcPct val="0"/>
                </a:spcBef>
              </a:pPr>
              <a:t>20</a:t>
            </a:fld>
            <a:endParaRPr lang="en-US" altLang="en-US" dirty="0">
              <a:solidFill>
                <a:srgbClr val="000000"/>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Arial" charset="0"/>
              <a:ea typeface="ＭＳ Ｐゴシック" charset="-128"/>
            </a:endParaRPr>
          </a:p>
        </p:txBody>
      </p:sp>
    </p:spTree>
    <p:extLst>
      <p:ext uri="{BB962C8B-B14F-4D97-AF65-F5344CB8AC3E}">
        <p14:creationId xmlns:p14="http://schemas.microsoft.com/office/powerpoint/2010/main" val="70575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MS PGothic" charset="-128"/>
              </a:rPr>
              <a:t>Note: this slide</a:t>
            </a:r>
            <a:r>
              <a:rPr lang="en-US" altLang="en-US" baseline="0" dirty="0">
                <a:ea typeface="MS PGothic" charset="-128"/>
              </a:rPr>
              <a:t> needs to be updated when final</a:t>
            </a:r>
            <a:endParaRPr lang="en-US" altLang="en-US" dirty="0">
              <a:ea typeface="MS PGothic"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fld id="{7231F792-3C3B-4947-846C-CCAED815393B}" type="slidenum">
              <a:rPr lang="en-US" altLang="en-US" sz="1200">
                <a:latin typeface="Times New Roman" charset="0"/>
              </a:rPr>
              <a:pPr/>
              <a:t>2</a:t>
            </a:fld>
            <a:endParaRPr lang="en-US" altLang="en-US" sz="1200"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sz="1400" dirty="0">
                <a:ea typeface="ＭＳ Ｐゴシック" charset="-128"/>
              </a:rPr>
              <a:t>It is known that this can be reversed by haloperidol – this study demonstrates that it can also be reversed with MicroRNS 338 (inhibit D2 receptors)</a:t>
            </a: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fld id="{1A57D26F-D799-334D-9D7F-1D0FF9A6D97D}" type="slidenum">
              <a:rPr lang="en-US" altLang="en-US" sz="1200">
                <a:latin typeface="Times New Roman" charset="0"/>
              </a:rPr>
              <a:pPr/>
              <a:t>21</a:t>
            </a:fld>
            <a:endParaRPr lang="en-US" altLang="en-US" sz="1200" dirty="0">
              <a:latin typeface="Times New Roman" charset="0"/>
            </a:endParaRPr>
          </a:p>
        </p:txBody>
      </p:sp>
    </p:spTree>
    <p:extLst>
      <p:ext uri="{BB962C8B-B14F-4D97-AF65-F5344CB8AC3E}">
        <p14:creationId xmlns:p14="http://schemas.microsoft.com/office/powerpoint/2010/main" val="404246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ea typeface="ＭＳ Ｐゴシック" charset="-128"/>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fld id="{7BFEC5F0-6F60-CD45-8295-47CA77B5740F}" type="slidenum">
              <a:rPr lang="en-US" altLang="en-US" sz="1200">
                <a:latin typeface="Times New Roman" charset="0"/>
              </a:rPr>
              <a:pPr/>
              <a:t>22</a:t>
            </a:fld>
            <a:endParaRPr lang="en-US" altLang="en-US" sz="1200" dirty="0">
              <a:latin typeface="Times New Roman" charset="0"/>
            </a:endParaRPr>
          </a:p>
        </p:txBody>
      </p:sp>
    </p:spTree>
    <p:extLst>
      <p:ext uri="{BB962C8B-B14F-4D97-AF65-F5344CB8AC3E}">
        <p14:creationId xmlns:p14="http://schemas.microsoft.com/office/powerpoint/2010/main" val="247865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charset="0"/>
                <a:ea typeface="ＭＳ Ｐゴシック" charset="-128"/>
              </a:defRPr>
            </a:lvl1pPr>
            <a:lvl2pPr marL="742950" indent="-285750" defTabSz="930275">
              <a:spcBef>
                <a:spcPct val="30000"/>
              </a:spcBef>
              <a:defRPr sz="1200">
                <a:solidFill>
                  <a:schemeClr val="tx1"/>
                </a:solidFill>
                <a:latin typeface="Times New Roman" charset="0"/>
                <a:ea typeface="ＭＳ Ｐゴシック" charset="-128"/>
              </a:defRPr>
            </a:lvl2pPr>
            <a:lvl3pPr marL="1143000" indent="-228600" defTabSz="930275">
              <a:spcBef>
                <a:spcPct val="30000"/>
              </a:spcBef>
              <a:defRPr sz="1200">
                <a:solidFill>
                  <a:schemeClr val="tx1"/>
                </a:solidFill>
                <a:latin typeface="Times New Roman" charset="0"/>
                <a:ea typeface="ＭＳ Ｐゴシック" charset="-128"/>
              </a:defRPr>
            </a:lvl3pPr>
            <a:lvl4pPr marL="1600200" indent="-228600" defTabSz="930275">
              <a:spcBef>
                <a:spcPct val="30000"/>
              </a:spcBef>
              <a:defRPr sz="1200">
                <a:solidFill>
                  <a:schemeClr val="tx1"/>
                </a:solidFill>
                <a:latin typeface="Times New Roman" charset="0"/>
                <a:ea typeface="ＭＳ Ｐゴシック" charset="-128"/>
              </a:defRPr>
            </a:lvl4pPr>
            <a:lvl5pPr marL="2057400" indent="-228600" defTabSz="930275">
              <a:spcBef>
                <a:spcPct val="30000"/>
              </a:spcBef>
              <a:defRPr sz="1200">
                <a:solidFill>
                  <a:schemeClr val="tx1"/>
                </a:solidFill>
                <a:latin typeface="Times New Roman" charset="0"/>
                <a:ea typeface="ＭＳ Ｐゴシック" charset="-128"/>
              </a:defRPr>
            </a:lvl5pPr>
            <a:lvl6pPr marL="2514600" indent="-228600" defTabSz="930275"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0275"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0275"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0275" eaLnBrk="0" fontAlgn="base" hangingPunct="0">
              <a:spcBef>
                <a:spcPct val="30000"/>
              </a:spcBef>
              <a:spcAft>
                <a:spcPct val="0"/>
              </a:spcAft>
              <a:defRPr sz="1200">
                <a:solidFill>
                  <a:schemeClr val="tx1"/>
                </a:solidFill>
                <a:latin typeface="Times New Roman" charset="0"/>
                <a:ea typeface="ＭＳ Ｐゴシック" charset="-128"/>
              </a:defRPr>
            </a:lvl9pPr>
          </a:lstStyle>
          <a:p>
            <a:pPr eaLnBrk="0" hangingPunct="0">
              <a:spcBef>
                <a:spcPct val="0"/>
              </a:spcBef>
            </a:pPr>
            <a:fld id="{6D8D70D4-5E25-D346-9DD1-6EA0CD302D0B}" type="slidenum">
              <a:rPr lang="en-US" altLang="en-US">
                <a:latin typeface="Arial" charset="0"/>
              </a:rPr>
              <a:pPr eaLnBrk="0" hangingPunct="0">
                <a:spcBef>
                  <a:spcPct val="0"/>
                </a:spcBef>
              </a:pPr>
              <a:t>23</a:t>
            </a:fld>
            <a:endParaRPr lang="en-US" altLang="en-US" dirty="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sz="1400" dirty="0">
                <a:latin typeface="Times New Roman" panose="02020603050405020304" pitchFamily="18" charset="0"/>
                <a:ea typeface="ＭＳ Ｐゴシック" charset="-128"/>
                <a:cs typeface="Times New Roman" panose="02020603050405020304" pitchFamily="18" charset="0"/>
              </a:rPr>
              <a:t>One of a handful of papers linking genes with behavior with steps along the way that suggest mediators.</a:t>
            </a:r>
          </a:p>
        </p:txBody>
      </p:sp>
    </p:spTree>
    <p:extLst>
      <p:ext uri="{BB962C8B-B14F-4D97-AF65-F5344CB8AC3E}">
        <p14:creationId xmlns:p14="http://schemas.microsoft.com/office/powerpoint/2010/main" val="433892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ea typeface="ＭＳ Ｐゴシック" charset="-128"/>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fld id="{8F95C33D-8ABF-0B4E-9CCC-39854C88370D}" type="slidenum">
              <a:rPr lang="en-US" altLang="en-US" sz="1200">
                <a:latin typeface="Times New Roman" charset="0"/>
              </a:rPr>
              <a:pPr/>
              <a:t>24</a:t>
            </a:fld>
            <a:endParaRPr lang="en-US" altLang="en-US" sz="1200" dirty="0">
              <a:latin typeface="Times New Roman" charset="0"/>
            </a:endParaRPr>
          </a:p>
        </p:txBody>
      </p:sp>
    </p:spTree>
    <p:extLst>
      <p:ext uri="{BB962C8B-B14F-4D97-AF65-F5344CB8AC3E}">
        <p14:creationId xmlns:p14="http://schemas.microsoft.com/office/powerpoint/2010/main" val="174321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hlinkClick r:id="rId3"/>
              </a:rPr>
              <a:t>http://jamanetwork.com/journals/jamapsychiatry/fullarticle/2623157</a:t>
            </a:r>
            <a:endParaRPr lang="en-US" sz="1200" dirty="0"/>
          </a:p>
          <a:p>
            <a:endParaRPr lang="en-US" altLang="en-US" dirty="0">
              <a:ea typeface="ＭＳ Ｐゴシック" charset="-128"/>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defTabSz="930275" eaLnBrk="1" fontAlgn="auto" latinLnBrk="0" hangingPunct="1">
              <a:lnSpc>
                <a:spcPct val="100000"/>
              </a:lnSpc>
              <a:spcBef>
                <a:spcPts val="0"/>
              </a:spcBef>
              <a:spcAft>
                <a:spcPts val="0"/>
              </a:spcAft>
              <a:buClrTx/>
              <a:buSzTx/>
              <a:buFontTx/>
              <a:buNone/>
              <a:tabLst/>
              <a:defRPr/>
            </a:pPr>
            <a:fld id="{8F95C33D-8ABF-0B4E-9CCC-39854C88370D}" type="slidenum">
              <a:rPr kumimoji="0" lang="en-US" altLang="en-US" sz="1200" b="0" i="0" u="none" strike="noStrike" kern="0" cap="none" spc="0" normalizeH="0" baseline="0" noProof="0">
                <a:ln>
                  <a:noFill/>
                </a:ln>
                <a:solidFill>
                  <a:schemeClr val="tx1"/>
                </a:solidFill>
                <a:effectLst/>
                <a:uLnTx/>
                <a:uFillTx/>
                <a:latin typeface="Times New Roman" charset="0"/>
                <a:ea typeface="ＭＳ Ｐゴシック" charset="-128"/>
              </a:rPr>
              <a:pPr marL="0" marR="0" lvl="0" indent="0" defTabSz="930275"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0" cap="none" spc="0" normalizeH="0" baseline="0" noProof="0" dirty="0">
              <a:ln>
                <a:noFill/>
              </a:ln>
              <a:solidFill>
                <a:schemeClr val="tx1"/>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227495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dirty="0">
                <a:solidFill>
                  <a:srgbClr val="000000"/>
                </a:solidFill>
                <a:hlinkClick r:id="rId3"/>
              </a:rPr>
              <a:t>http://jamanetwork.com/journals/jamapsychiatry/fullarticle/2623157</a:t>
            </a:r>
            <a:endParaRPr lang="en-US" sz="1100" dirty="0">
              <a:solidFill>
                <a:srgbClr val="000000"/>
              </a:solidFill>
            </a:endParaRP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pPr>
              <a:defRPr/>
            </a:pPr>
            <a:fld id="{004CB579-BCCE-D447-9B1D-E006A4AD5D66}" type="slidenum">
              <a:rPr lang="en-US" altLang="en-US" smtClean="0"/>
              <a:pPr>
                <a:defRPr/>
              </a:pPr>
              <a:t>26</a:t>
            </a:fld>
            <a:endParaRPr lang="en-US" altLang="en-US" dirty="0"/>
          </a:p>
        </p:txBody>
      </p:sp>
    </p:spTree>
    <p:extLst>
      <p:ext uri="{BB962C8B-B14F-4D97-AF65-F5344CB8AC3E}">
        <p14:creationId xmlns:p14="http://schemas.microsoft.com/office/powerpoint/2010/main" val="1443461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ea typeface="ＭＳ Ｐゴシック" charset="-128"/>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fld id="{33575261-E75B-B34B-A048-32BEFB8647E9}" type="slidenum">
              <a:rPr lang="en-US" altLang="en-US" sz="1200">
                <a:latin typeface="Times New Roman" charset="0"/>
              </a:rPr>
              <a:pPr/>
              <a:t>27</a:t>
            </a:fld>
            <a:endParaRPr lang="en-US" altLang="en-US" sz="1200" dirty="0">
              <a:latin typeface="Times New Roman" charset="0"/>
            </a:endParaRPr>
          </a:p>
        </p:txBody>
      </p:sp>
    </p:spTree>
    <p:extLst>
      <p:ext uri="{BB962C8B-B14F-4D97-AF65-F5344CB8AC3E}">
        <p14:creationId xmlns:p14="http://schemas.microsoft.com/office/powerpoint/2010/main" val="2570065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sz="1400" dirty="0">
                <a:ea typeface="ＭＳ Ｐゴシック" charset="-128"/>
              </a:rPr>
              <a:t>It is </a:t>
            </a:r>
            <a:r>
              <a:rPr lang="en-US" altLang="en-US" sz="1400" dirty="0" err="1">
                <a:ea typeface="ＭＳ Ｐゴシック" charset="-128"/>
              </a:rPr>
              <a:t>estimat.ed</a:t>
            </a:r>
            <a:r>
              <a:rPr lang="en-US" altLang="en-US" sz="1400" dirty="0">
                <a:ea typeface="ＭＳ Ｐゴシック" charset="-128"/>
              </a:rPr>
              <a:t> that an additional 3M at-risk individuals could be identified nationwide with ED screening alone.</a:t>
            </a: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fld id="{7049875E-F6B5-EA49-A135-4BEDD8ECEE50}" type="slidenum">
              <a:rPr lang="en-US" altLang="en-US" sz="1200">
                <a:latin typeface="Times New Roman" charset="0"/>
              </a:rPr>
              <a:pPr/>
              <a:t>28</a:t>
            </a:fld>
            <a:endParaRPr lang="en-US" altLang="en-US" sz="1200" dirty="0">
              <a:latin typeface="Times New Roman" charset="0"/>
            </a:endParaRPr>
          </a:p>
        </p:txBody>
      </p:sp>
    </p:spTree>
    <p:extLst>
      <p:ext uri="{BB962C8B-B14F-4D97-AF65-F5344CB8AC3E}">
        <p14:creationId xmlns:p14="http://schemas.microsoft.com/office/powerpoint/2010/main" val="2470312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004CB579-BCCE-D447-9B1D-E006A4AD5D66}" type="slidenum">
              <a:rPr lang="en-US" altLang="en-US" smtClean="0"/>
              <a:pPr>
                <a:defRPr/>
              </a:pPr>
              <a:t>29</a:t>
            </a:fld>
            <a:endParaRPr lang="en-US" altLang="en-US" dirty="0"/>
          </a:p>
        </p:txBody>
      </p:sp>
    </p:spTree>
    <p:extLst>
      <p:ext uri="{BB962C8B-B14F-4D97-AF65-F5344CB8AC3E}">
        <p14:creationId xmlns:p14="http://schemas.microsoft.com/office/powerpoint/2010/main" val="363940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56E0D8-62CB-4D00-8E2E-7F433DDC0F8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3698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MS PGothic" charset="-128"/>
              </a:rPr>
              <a:t>Note: this slide</a:t>
            </a:r>
            <a:r>
              <a:rPr lang="en-US" altLang="en-US" baseline="0" dirty="0">
                <a:ea typeface="MS PGothic" charset="-128"/>
              </a:rPr>
              <a:t> needs to be updated when final</a:t>
            </a:r>
            <a:endParaRPr lang="en-US" altLang="en-US" dirty="0">
              <a:ea typeface="MS PGothic"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fld id="{7231F792-3C3B-4947-846C-CCAED815393B}" type="slidenum">
              <a:rPr lang="en-US" altLang="en-US" sz="1200">
                <a:latin typeface="Times New Roman" charset="0"/>
              </a:rPr>
              <a:pPr/>
              <a:t>3</a:t>
            </a:fld>
            <a:endParaRPr lang="en-US" altLang="en-US" sz="1200" dirty="0">
              <a:latin typeface="Times New Roman" charset="0"/>
            </a:endParaRPr>
          </a:p>
        </p:txBody>
      </p:sp>
    </p:spTree>
    <p:extLst>
      <p:ext uri="{BB962C8B-B14F-4D97-AF65-F5344CB8AC3E}">
        <p14:creationId xmlns:p14="http://schemas.microsoft.com/office/powerpoint/2010/main" val="3181353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The MHRN is</a:t>
            </a:r>
            <a:r>
              <a:rPr lang="en-US" sz="1400" baseline="0" dirty="0"/>
              <a:t> …</a:t>
            </a:r>
          </a:p>
          <a:p>
            <a:pPr marL="171450" indent="-171450">
              <a:buFont typeface="Arial" panose="020B0604020202020204" pitchFamily="34" charset="0"/>
              <a:buChar char="•"/>
            </a:pPr>
            <a:endParaRPr lang="en-US" sz="1400" baseline="0" dirty="0"/>
          </a:p>
          <a:p>
            <a:pPr marL="171450" indent="-171450">
              <a:buFont typeface="Arial" panose="020B0604020202020204" pitchFamily="34" charset="0"/>
              <a:buChar char="•"/>
            </a:pPr>
            <a:r>
              <a:rPr lang="en-US" sz="1400" dirty="0"/>
              <a:t>Administrative, clinical, and claims data are translated to a common set of data standards at each site. </a:t>
            </a:r>
          </a:p>
          <a:p>
            <a:pPr marL="171450" indent="-171450">
              <a:buFont typeface="Arial" panose="020B0604020202020204" pitchFamily="34" charset="0"/>
              <a:buChar char="•"/>
            </a:pPr>
            <a:endParaRPr lang="en-US" sz="1400" kern="1200" dirty="0">
              <a:solidFill>
                <a:schemeClr val="tx1"/>
              </a:solidFill>
              <a:effectLst/>
              <a:latin typeface="Times New Roman" charset="0"/>
              <a:ea typeface="MS PGothic" panose="020B0600070205080204" pitchFamily="34" charset="-128"/>
              <a:cs typeface="ＭＳ Ｐゴシック" charset="0"/>
            </a:endParaRPr>
          </a:p>
          <a:p>
            <a:pPr marL="171450" indent="-171450">
              <a:buFont typeface="Arial" panose="020B0604020202020204" pitchFamily="34" charset="0"/>
              <a:buChar char="•"/>
            </a:pPr>
            <a:r>
              <a:rPr lang="en-US" sz="1400" kern="1200" dirty="0">
                <a:solidFill>
                  <a:schemeClr val="tx1"/>
                </a:solidFill>
                <a:effectLst/>
                <a:latin typeface="Times New Roman" charset="0"/>
                <a:ea typeface="MS PGothic" panose="020B0600070205080204" pitchFamily="34" charset="-128"/>
                <a:cs typeface="ＭＳ Ｐゴシック" charset="0"/>
              </a:rPr>
              <a:t>This data resource dramatically </a:t>
            </a:r>
            <a:r>
              <a:rPr lang="en-US" sz="1400" b="1" kern="1200" dirty="0">
                <a:solidFill>
                  <a:schemeClr val="tx1"/>
                </a:solidFill>
                <a:effectLst/>
                <a:latin typeface="Times New Roman" charset="0"/>
                <a:ea typeface="MS PGothic" panose="020B0600070205080204" pitchFamily="34" charset="-128"/>
                <a:cs typeface="ＭＳ Ｐゴシック" charset="0"/>
              </a:rPr>
              <a:t>increases the efficiency </a:t>
            </a:r>
            <a:r>
              <a:rPr lang="en-US" sz="1400" kern="1200" dirty="0">
                <a:solidFill>
                  <a:schemeClr val="tx1"/>
                </a:solidFill>
                <a:effectLst/>
                <a:latin typeface="Times New Roman" charset="0"/>
                <a:ea typeface="MS PGothic" panose="020B0600070205080204" pitchFamily="34" charset="-128"/>
                <a:cs typeface="ＭＳ Ｐゴシック" charset="0"/>
              </a:rPr>
              <a:t>of ongoing and future research while </a:t>
            </a:r>
            <a:r>
              <a:rPr lang="en-US" sz="1400" b="1" kern="1200" dirty="0">
                <a:solidFill>
                  <a:schemeClr val="tx1"/>
                </a:solidFill>
                <a:effectLst/>
                <a:latin typeface="Times New Roman" charset="0"/>
                <a:ea typeface="MS PGothic" panose="020B0600070205080204" pitchFamily="34" charset="-128"/>
                <a:cs typeface="ＭＳ Ｐゴシック" charset="0"/>
              </a:rPr>
              <a:t>protecting patient privacy</a:t>
            </a:r>
            <a:r>
              <a:rPr lang="en-US" sz="1400" kern="1200" dirty="0">
                <a:solidFill>
                  <a:schemeClr val="tx1"/>
                </a:solidFill>
                <a:effectLst/>
                <a:latin typeface="Times New Roman" charset="0"/>
                <a:ea typeface="MS PGothic" panose="020B0600070205080204" pitchFamily="34" charset="-128"/>
                <a:cs typeface="ＭＳ Ｐゴシック" charset="0"/>
              </a:rPr>
              <a:t>. </a:t>
            </a:r>
            <a:endParaRPr lang="en-US" sz="14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BD96E4-BC7E-1E42-9EE7-52919FEE398A}"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03570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This</a:t>
            </a:r>
            <a:r>
              <a:rPr lang="en-US" sz="1400" baseline="0" dirty="0"/>
              <a:t> study looked at data from 7.5 million adults at 11 health care systems to answer the question “Are</a:t>
            </a:r>
            <a:r>
              <a:rPr lang="en-US" sz="1400" dirty="0"/>
              <a:t> Racial-Ethnic Differences in Psychiatric Diagnosis and Treatment Present in Health Care Systems Across the US?”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They found that</a:t>
            </a:r>
            <a:r>
              <a:rPr lang="en-US" sz="1400" baseline="0" dirty="0"/>
              <a:t> …</a:t>
            </a:r>
            <a:endParaRPr lang="en-US" sz="1400" dirty="0"/>
          </a:p>
          <a:p>
            <a:endParaRPr lang="en-US" sz="1400" baseline="0" dirty="0"/>
          </a:p>
          <a:p>
            <a:endParaRPr lang="en-US" sz="1400" baseline="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BD96E4-BC7E-1E42-9EE7-52919FEE398A}"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09130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http://jamanetwork.com/journals/jamapsychiatry/fullarticle/2618261</a:t>
            </a:r>
          </a:p>
          <a:p>
            <a:endParaRPr lang="en-US" altLang="en-US" dirty="0">
              <a:ea typeface="ＭＳ Ｐゴシック" charset="-128"/>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42950" indent="-285750" defTabSz="930275">
              <a:defRPr sz="2400">
                <a:solidFill>
                  <a:schemeClr val="tx1"/>
                </a:solidFill>
                <a:latin typeface="Arial" charset="0"/>
                <a:ea typeface="ＭＳ Ｐゴシック" charset="-128"/>
              </a:defRPr>
            </a:lvl2pPr>
            <a:lvl3pPr marL="1143000" indent="-228600" defTabSz="930275">
              <a:defRPr sz="2400">
                <a:solidFill>
                  <a:schemeClr val="tx1"/>
                </a:solidFill>
                <a:latin typeface="Arial" charset="0"/>
                <a:ea typeface="ＭＳ Ｐゴシック" charset="-128"/>
              </a:defRPr>
            </a:lvl3pPr>
            <a:lvl4pPr marL="1600200" indent="-228600" defTabSz="930275">
              <a:defRPr sz="2400">
                <a:solidFill>
                  <a:schemeClr val="tx1"/>
                </a:solidFill>
                <a:latin typeface="Arial" charset="0"/>
                <a:ea typeface="ＭＳ Ｐゴシック" charset="-128"/>
              </a:defRPr>
            </a:lvl4pPr>
            <a:lvl5pPr marL="2057400" indent="-228600" defTabSz="930275">
              <a:defRPr sz="2400">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128"/>
              </a:defRPr>
            </a:lvl9pPr>
          </a:lstStyle>
          <a:p>
            <a:fld id="{8F95C33D-8ABF-0B4E-9CCC-39854C88370D}" type="slidenum">
              <a:rPr lang="en-US" altLang="en-US" sz="1200">
                <a:latin typeface="Times New Roman" charset="0"/>
              </a:rPr>
              <a:pPr/>
              <a:t>33</a:t>
            </a:fld>
            <a:endParaRPr lang="en-US" altLang="en-US" sz="1200" dirty="0">
              <a:latin typeface="Times New Roman" charset="0"/>
            </a:endParaRPr>
          </a:p>
        </p:txBody>
      </p:sp>
    </p:spTree>
    <p:extLst>
      <p:ext uri="{BB962C8B-B14F-4D97-AF65-F5344CB8AC3E}">
        <p14:creationId xmlns:p14="http://schemas.microsoft.com/office/powerpoint/2010/main" val="3495670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  </a:t>
            </a:r>
            <a:endParaRPr lang="en-US" dirty="0"/>
          </a:p>
        </p:txBody>
      </p:sp>
      <p:sp>
        <p:nvSpPr>
          <p:cNvPr id="4" name="Slide Number Placeholder 3"/>
          <p:cNvSpPr>
            <a:spLocks noGrp="1"/>
          </p:cNvSpPr>
          <p:nvPr>
            <p:ph type="sldNum" sz="quarter" idx="10"/>
          </p:nvPr>
        </p:nvSpPr>
        <p:spPr/>
        <p:txBody>
          <a:bodyPr/>
          <a:lstStyle/>
          <a:p>
            <a:pPr>
              <a:defRPr/>
            </a:pPr>
            <a:fld id="{004CB579-BCCE-D447-9B1D-E006A4AD5D66}" type="slidenum">
              <a:rPr lang="en-US" altLang="en-US" smtClean="0"/>
              <a:pPr>
                <a:defRPr/>
              </a:pPr>
              <a:t>35</a:t>
            </a:fld>
            <a:endParaRPr lang="en-US" altLang="en-US" dirty="0"/>
          </a:p>
        </p:txBody>
      </p:sp>
    </p:spTree>
    <p:extLst>
      <p:ext uri="{BB962C8B-B14F-4D97-AF65-F5344CB8AC3E}">
        <p14:creationId xmlns:p14="http://schemas.microsoft.com/office/powerpoint/2010/main" val="463915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MS PGothic" charset="-128"/>
              </a:rPr>
              <a:t>Note: this slide</a:t>
            </a:r>
            <a:r>
              <a:rPr lang="en-US" altLang="en-US" baseline="0" dirty="0">
                <a:ea typeface="MS PGothic" charset="-128"/>
              </a:rPr>
              <a:t> needs to be updated when final</a:t>
            </a:r>
            <a:endParaRPr lang="en-US" altLang="en-US" dirty="0">
              <a:ea typeface="MS PGothic"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fld id="{7231F792-3C3B-4947-846C-CCAED815393B}" type="slidenum">
              <a:rPr lang="en-US" altLang="en-US" sz="1200">
                <a:latin typeface="Times New Roman" charset="0"/>
              </a:rPr>
              <a:pPr/>
              <a:t>36</a:t>
            </a:fld>
            <a:endParaRPr lang="en-US" altLang="en-US" sz="1200" dirty="0">
              <a:latin typeface="Times New Roman" charset="0"/>
            </a:endParaRPr>
          </a:p>
        </p:txBody>
      </p:sp>
    </p:spTree>
    <p:extLst>
      <p:ext uri="{BB962C8B-B14F-4D97-AF65-F5344CB8AC3E}">
        <p14:creationId xmlns:p14="http://schemas.microsoft.com/office/powerpoint/2010/main" val="2572792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sz="1400" dirty="0">
                <a:latin typeface="Times New Roman" panose="02020603050405020304" pitchFamily="18" charset="0"/>
                <a:ea typeface="ＭＳ Ｐゴシック" panose="020B0600070205080204" pitchFamily="34" charset="-128"/>
              </a:rPr>
              <a:t>Emphasis big datasets, high tech</a:t>
            </a: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30275" eaLnBrk="1" fontAlgn="auto" latinLnBrk="0" hangingPunct="1">
              <a:lnSpc>
                <a:spcPct val="100000"/>
              </a:lnSpc>
              <a:spcBef>
                <a:spcPts val="0"/>
              </a:spcBef>
              <a:spcAft>
                <a:spcPts val="0"/>
              </a:spcAft>
              <a:buClrTx/>
              <a:buSzTx/>
              <a:buFontTx/>
              <a:buNone/>
              <a:tabLst/>
              <a:defRPr/>
            </a:pPr>
            <a:fld id="{ADD5A2F1-93D7-4B17-A0AF-263AFBF53328}"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ＭＳ Ｐゴシック" panose="020B0600070205080204" pitchFamily="34" charset="-128"/>
              </a:rPr>
              <a:pPr marL="0" marR="0" lvl="0" indent="0" defTabSz="930275"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57830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Imaging and clinical data – patients and controls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This is one possible clustering mechanism</a:t>
            </a: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30275" eaLnBrk="1" fontAlgn="auto" latinLnBrk="0" hangingPunct="1">
              <a:lnSpc>
                <a:spcPct val="100000"/>
              </a:lnSpc>
              <a:spcBef>
                <a:spcPts val="0"/>
              </a:spcBef>
              <a:spcAft>
                <a:spcPts val="0"/>
              </a:spcAft>
              <a:buClrTx/>
              <a:buSzTx/>
              <a:buFontTx/>
              <a:buNone/>
              <a:tabLst/>
              <a:defRPr/>
            </a:pPr>
            <a:fld id="{E4363F84-BCB0-4256-B518-9846B1BD306A}"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ＭＳ Ｐゴシック" panose="020B0600070205080204" pitchFamily="34" charset="-128"/>
              </a:rPr>
              <a:pPr marL="0" marR="0" lvl="0" indent="0" defTabSz="930275"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23754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30275" eaLnBrk="1" fontAlgn="auto" latinLnBrk="0" hangingPunct="1">
              <a:lnSpc>
                <a:spcPct val="100000"/>
              </a:lnSpc>
              <a:spcBef>
                <a:spcPts val="0"/>
              </a:spcBef>
              <a:spcAft>
                <a:spcPts val="0"/>
              </a:spcAft>
              <a:buClrTx/>
              <a:buSzTx/>
              <a:buFontTx/>
              <a:buNone/>
              <a:tabLst/>
              <a:defRPr/>
            </a:pPr>
            <a:fld id="{031C0732-E827-4EF9-878E-0B85D07DDA46}"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ＭＳ Ｐゴシック" panose="020B0600070205080204" pitchFamily="34" charset="-128"/>
              </a:rPr>
              <a:pPr marL="0" marR="0" lvl="0" indent="0" defTabSz="930275"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05762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sz="1400" dirty="0">
                <a:latin typeface="Times New Roman" panose="02020603050405020304" pitchFamily="18" charset="0"/>
                <a:ea typeface="ＭＳ Ｐゴシック" panose="020B0600070205080204" pitchFamily="34" charset="-128"/>
              </a:rPr>
              <a:t>Model constructed on other patients and then applied here (Bayesian methods)</a:t>
            </a: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30275" eaLnBrk="1" fontAlgn="auto" latinLnBrk="0" hangingPunct="1">
              <a:lnSpc>
                <a:spcPct val="100000"/>
              </a:lnSpc>
              <a:spcBef>
                <a:spcPts val="0"/>
              </a:spcBef>
              <a:spcAft>
                <a:spcPts val="0"/>
              </a:spcAft>
              <a:buClrTx/>
              <a:buSzTx/>
              <a:buFontTx/>
              <a:buNone/>
              <a:tabLst/>
              <a:defRPr/>
            </a:pPr>
            <a:fld id="{E1E0BDDE-7909-4F8E-A24C-D3BFA6FD319F}"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ＭＳ Ｐゴシック" panose="020B0600070205080204" pitchFamily="34" charset="-128"/>
              </a:rPr>
              <a:pPr marL="0" marR="0" lvl="0" indent="0" defTabSz="930275"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56926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Big data approaches </a:t>
            </a:r>
            <a:r>
              <a:rPr lang="en-US" baseline="0" dirty="0"/>
              <a:t>will pave the way toward precision medicine</a:t>
            </a:r>
          </a:p>
          <a:p>
            <a:pPr marL="171450" indent="-171450">
              <a:buFont typeface="Arial" panose="020B0604020202020204" pitchFamily="34" charset="0"/>
              <a:buChar char="•"/>
            </a:pPr>
            <a:r>
              <a:rPr lang="en-US" baseline="0" dirty="0"/>
              <a:t>Large sample sizes are required, highlighting the importance of broad, active participation in research</a:t>
            </a:r>
            <a:endParaRPr lang="en-US" dirty="0"/>
          </a:p>
        </p:txBody>
      </p:sp>
      <p:sp>
        <p:nvSpPr>
          <p:cNvPr id="4" name="Slide Number Placeholder 3"/>
          <p:cNvSpPr>
            <a:spLocks noGrp="1"/>
          </p:cNvSpPr>
          <p:nvPr>
            <p:ph type="sldNum" sz="quarter" idx="10"/>
          </p:nvPr>
        </p:nvSpPr>
        <p:spPr/>
        <p:txBody>
          <a:bodyPr/>
          <a:lstStyle/>
          <a:p>
            <a:pPr>
              <a:defRPr/>
            </a:pPr>
            <a:fld id="{004CB579-BCCE-D447-9B1D-E006A4AD5D66}" type="slidenum">
              <a:rPr lang="en-US" altLang="en-US" smtClean="0"/>
              <a:pPr>
                <a:defRPr/>
              </a:pPr>
              <a:t>42</a:t>
            </a:fld>
            <a:endParaRPr lang="en-US" altLang="en-US" dirty="0"/>
          </a:p>
        </p:txBody>
      </p:sp>
    </p:spTree>
    <p:extLst>
      <p:ext uri="{BB962C8B-B14F-4D97-AF65-F5344CB8AC3E}">
        <p14:creationId xmlns:p14="http://schemas.microsoft.com/office/powerpoint/2010/main" val="228902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MS PGothic" charset="-128"/>
              </a:rPr>
              <a:t>Note: this slide</a:t>
            </a:r>
            <a:r>
              <a:rPr lang="en-US" altLang="en-US" baseline="0" dirty="0">
                <a:ea typeface="MS PGothic" charset="-128"/>
              </a:rPr>
              <a:t> needs to be updated when final</a:t>
            </a:r>
            <a:endParaRPr lang="en-US" altLang="en-US" dirty="0">
              <a:ea typeface="MS PGothic"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fld id="{7231F792-3C3B-4947-846C-CCAED815393B}" type="slidenum">
              <a:rPr lang="en-US" altLang="en-US" sz="1200">
                <a:latin typeface="Times New Roman" charset="0"/>
              </a:rPr>
              <a:pPr/>
              <a:t>5</a:t>
            </a:fld>
            <a:endParaRPr lang="en-US" altLang="en-US" sz="1200" dirty="0">
              <a:latin typeface="Times New Roman" charset="0"/>
            </a:endParaRPr>
          </a:p>
        </p:txBody>
      </p:sp>
    </p:spTree>
    <p:extLst>
      <p:ext uri="{BB962C8B-B14F-4D97-AF65-F5344CB8AC3E}">
        <p14:creationId xmlns:p14="http://schemas.microsoft.com/office/powerpoint/2010/main" val="1156133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MS PGothic" charset="-128"/>
              </a:rPr>
              <a:t>Note: this slide</a:t>
            </a:r>
            <a:r>
              <a:rPr lang="en-US" altLang="en-US" baseline="0" dirty="0">
                <a:ea typeface="MS PGothic" charset="-128"/>
              </a:rPr>
              <a:t> needs to be updated when final</a:t>
            </a:r>
            <a:endParaRPr lang="en-US" altLang="en-US" dirty="0">
              <a:ea typeface="MS PGothic" charset="-128"/>
            </a:endParaRPr>
          </a:p>
          <a:p>
            <a:endParaRPr lang="en-US" altLang="en-US" dirty="0">
              <a:ea typeface="MS PGothic"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pPr marL="0" marR="0" lvl="0" indent="0" defTabSz="930275" eaLnBrk="1" fontAlgn="auto" latinLnBrk="0" hangingPunct="1">
              <a:lnSpc>
                <a:spcPct val="100000"/>
              </a:lnSpc>
              <a:spcBef>
                <a:spcPts val="0"/>
              </a:spcBef>
              <a:spcAft>
                <a:spcPts val="0"/>
              </a:spcAft>
              <a:buClrTx/>
              <a:buSzTx/>
              <a:buFontTx/>
              <a:buNone/>
              <a:tabLst/>
              <a:defRPr/>
            </a:pPr>
            <a:fld id="{7231F792-3C3B-4947-846C-CCAED815393B}" type="slidenum">
              <a:rPr kumimoji="0" lang="en-US" altLang="en-US" sz="1200" b="0" i="0" u="none" strike="noStrike" kern="0" cap="none" spc="0" normalizeH="0" baseline="0" noProof="0">
                <a:ln>
                  <a:noFill/>
                </a:ln>
                <a:solidFill>
                  <a:schemeClr val="tx1"/>
                </a:solidFill>
                <a:effectLst/>
                <a:uLnTx/>
                <a:uFillTx/>
                <a:latin typeface="Times New Roman" charset="0"/>
                <a:ea typeface="MS PGothic" charset="-128"/>
              </a:rPr>
              <a:pPr marL="0" marR="0" lvl="0" indent="0" defTabSz="930275"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0" cap="none" spc="0" normalizeH="0" baseline="0" noProof="0" dirty="0">
              <a:ln>
                <a:noFill/>
              </a:ln>
              <a:solidFill>
                <a:schemeClr val="tx1"/>
              </a:solidFill>
              <a:effectLst/>
              <a:uLnTx/>
              <a:uFillTx/>
              <a:latin typeface="Times New Roman" charset="0"/>
              <a:ea typeface="MS PGothic" charset="-128"/>
            </a:endParaRPr>
          </a:p>
        </p:txBody>
      </p:sp>
    </p:spTree>
    <p:extLst>
      <p:ext uri="{BB962C8B-B14F-4D97-AF65-F5344CB8AC3E}">
        <p14:creationId xmlns:p14="http://schemas.microsoft.com/office/powerpoint/2010/main" val="1920237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t>These are my priorities: excellent science, and within the realm of excellent science, diversity.</a:t>
            </a:r>
          </a:p>
          <a:p>
            <a:pPr eaLnBrk="1" fontAlgn="auto" hangingPunct="1">
              <a:spcBef>
                <a:spcPts val="0"/>
              </a:spcBef>
              <a:spcAft>
                <a:spcPts val="0"/>
              </a:spcAft>
              <a:buFont typeface="Arial" panose="020B0604020202020204" pitchFamily="34" charset="0"/>
              <a:buNone/>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This position at NIMH gives me an exciting opportunity to think more broadly about neuroscience, psychiatry, and public health; and to help build momentum towards treatments that can change the lives of individuals, families, and communities affected by mental disorders.  </a:t>
            </a:r>
          </a:p>
          <a:p>
            <a:pPr>
              <a:defRPr/>
            </a:pPr>
            <a:endParaRPr lang="en-US" dirty="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400">
                <a:solidFill>
                  <a:schemeClr val="tx1"/>
                </a:solidFill>
                <a:latin typeface="Arial" charset="0"/>
                <a:ea typeface="ＭＳ Ｐゴシック" charset="-128"/>
              </a:defRPr>
            </a:lvl1pPr>
            <a:lvl2pPr marL="742950" indent="-285750" defTabSz="946150">
              <a:defRPr sz="2400">
                <a:solidFill>
                  <a:schemeClr val="tx1"/>
                </a:solidFill>
                <a:latin typeface="Arial" charset="0"/>
                <a:ea typeface="ＭＳ Ｐゴシック" charset="-128"/>
              </a:defRPr>
            </a:lvl2pPr>
            <a:lvl3pPr marL="1143000" indent="-228600" defTabSz="946150">
              <a:defRPr sz="2400">
                <a:solidFill>
                  <a:schemeClr val="tx1"/>
                </a:solidFill>
                <a:latin typeface="Arial" charset="0"/>
                <a:ea typeface="ＭＳ Ｐゴシック" charset="-128"/>
              </a:defRPr>
            </a:lvl3pPr>
            <a:lvl4pPr marL="1600200" indent="-228600" defTabSz="946150">
              <a:defRPr sz="2400">
                <a:solidFill>
                  <a:schemeClr val="tx1"/>
                </a:solidFill>
                <a:latin typeface="Arial" charset="0"/>
                <a:ea typeface="ＭＳ Ｐゴシック" charset="-128"/>
              </a:defRPr>
            </a:lvl4pPr>
            <a:lvl5pPr marL="2057400" indent="-228600" defTabSz="946150">
              <a:defRPr sz="2400">
                <a:solidFill>
                  <a:schemeClr val="tx1"/>
                </a:solidFill>
                <a:latin typeface="Arial" charset="0"/>
                <a:ea typeface="ＭＳ Ｐゴシック" charset="-128"/>
              </a:defRPr>
            </a:lvl5pPr>
            <a:lvl6pPr marL="2514600" indent="-228600" defTabSz="94615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4615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4615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46150" eaLnBrk="0" fontAlgn="base" hangingPunct="0">
              <a:spcBef>
                <a:spcPct val="0"/>
              </a:spcBef>
              <a:spcAft>
                <a:spcPct val="0"/>
              </a:spcAft>
              <a:defRPr sz="2400">
                <a:solidFill>
                  <a:schemeClr val="tx1"/>
                </a:solidFill>
                <a:latin typeface="Arial" charset="0"/>
                <a:ea typeface="ＭＳ Ｐゴシック" charset="-128"/>
              </a:defRPr>
            </a:lvl9pPr>
          </a:lstStyle>
          <a:p>
            <a:fld id="{DF5C44E8-2746-5647-A676-30F9843C9247}" type="slidenum">
              <a:rPr lang="en-US" altLang="en-US" sz="1200">
                <a:latin typeface="Times New Roman" charset="0"/>
              </a:rPr>
              <a:pPr/>
              <a:t>44</a:t>
            </a:fld>
            <a:endParaRPr lang="en-US" altLang="en-US" sz="1200" dirty="0">
              <a:latin typeface="Times New Roman" charset="0"/>
            </a:endParaRPr>
          </a:p>
        </p:txBody>
      </p:sp>
    </p:spTree>
    <p:extLst>
      <p:ext uri="{BB962C8B-B14F-4D97-AF65-F5344CB8AC3E}">
        <p14:creationId xmlns:p14="http://schemas.microsoft.com/office/powerpoint/2010/main" val="3852157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z="1400" dirty="0">
                <a:ea typeface="MS PGothic" charset="-128"/>
              </a:rPr>
              <a:t>Thank you.  </a:t>
            </a: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fld id="{0E88BF70-3AA7-DD4E-86AF-FAAF9CDF2613}" type="slidenum">
              <a:rPr lang="en-US" altLang="en-US" sz="1200">
                <a:latin typeface="Times New Roman" charset="0"/>
              </a:rPr>
              <a:pPr/>
              <a:t>45</a:t>
            </a:fld>
            <a:endParaRPr lang="en-US" altLang="en-US" sz="1200"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910004"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z="1400" dirty="0">
                <a:ea typeface="MS PGothic" charset="-128"/>
              </a:rPr>
              <a:t>My</a:t>
            </a:r>
            <a:r>
              <a:rPr lang="en-US" altLang="en-US" sz="1400" baseline="0" dirty="0">
                <a:ea typeface="MS PGothic" charset="-128"/>
              </a:rPr>
              <a:t> </a:t>
            </a:r>
            <a:r>
              <a:rPr lang="en-US" altLang="en-US" sz="1400" dirty="0">
                <a:ea typeface="MS PGothic" charset="-128"/>
              </a:rPr>
              <a:t>number one priority is to support excellent science - funding decisions are based on proposed study design, adherence to the highest standards of rigor, and potential impact on the field.</a:t>
            </a:r>
          </a:p>
          <a:p>
            <a:pPr marL="171450" indent="-171450">
              <a:buFontTx/>
              <a:buChar char="•"/>
            </a:pPr>
            <a:endParaRPr lang="en-US" altLang="en-US" sz="1400" dirty="0">
              <a:ea typeface="MS PGothic" charset="-128"/>
            </a:endParaRPr>
          </a:p>
          <a:p>
            <a:pPr marL="171450" indent="-171450">
              <a:buFontTx/>
              <a:buChar char="•"/>
            </a:pPr>
            <a:r>
              <a:rPr lang="en-US" altLang="en-US" sz="1400" dirty="0">
                <a:ea typeface="MS PGothic" charset="-128"/>
              </a:rPr>
              <a:t>Excellent science requires diversity in subject matter, workforce, research participants, and timeframes.</a:t>
            </a:r>
          </a:p>
          <a:p>
            <a:pPr marL="171450" indent="-171450">
              <a:buFontTx/>
              <a:buChar char="•"/>
            </a:pPr>
            <a:endParaRPr lang="en-US" altLang="en-US" sz="1400" dirty="0">
              <a:ea typeface="MS PGothic" charset="-128"/>
            </a:endParaRPr>
          </a:p>
          <a:p>
            <a:pPr marL="171450" indent="-171450">
              <a:buFontTx/>
              <a:buChar char="•"/>
            </a:pPr>
            <a:r>
              <a:rPr lang="en-US" altLang="en-US" sz="1400" dirty="0">
                <a:ea typeface="MS PGothic" charset="-128"/>
              </a:rPr>
              <a:t>Such diversity is the cornerstone of a strong and </a:t>
            </a:r>
            <a:r>
              <a:rPr lang="en-US" altLang="en-US" sz="1400" b="1" dirty="0">
                <a:ea typeface="MS PGothic" charset="-128"/>
              </a:rPr>
              <a:t>balanced research portfolio.</a:t>
            </a:r>
          </a:p>
        </p:txBody>
      </p:sp>
      <p:sp>
        <p:nvSpPr>
          <p:cNvPr id="215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400">
                <a:solidFill>
                  <a:schemeClr val="tx1"/>
                </a:solidFill>
                <a:latin typeface="Arial" panose="020B0604020202020204" pitchFamily="34" charset="0"/>
                <a:ea typeface="ＭＳ Ｐゴシック" panose="020B0600070205080204" pitchFamily="34" charset="-128"/>
              </a:defRPr>
            </a:lvl1pPr>
            <a:lvl2pPr marL="742950" indent="-285750" defTabSz="946150">
              <a:defRPr sz="2400">
                <a:solidFill>
                  <a:schemeClr val="tx1"/>
                </a:solidFill>
                <a:latin typeface="Arial" panose="020B0604020202020204" pitchFamily="34" charset="0"/>
                <a:ea typeface="ＭＳ Ｐゴシック" panose="020B0600070205080204" pitchFamily="34" charset="-128"/>
              </a:defRPr>
            </a:lvl2pPr>
            <a:lvl3pPr marL="1143000" indent="-228600" defTabSz="946150">
              <a:defRPr sz="2400">
                <a:solidFill>
                  <a:schemeClr val="tx1"/>
                </a:solidFill>
                <a:latin typeface="Arial" panose="020B0604020202020204" pitchFamily="34" charset="0"/>
                <a:ea typeface="ＭＳ Ｐゴシック" panose="020B0600070205080204" pitchFamily="34" charset="-128"/>
              </a:defRPr>
            </a:lvl3pPr>
            <a:lvl4pPr marL="1600200" indent="-228600" defTabSz="946150">
              <a:defRPr sz="2400">
                <a:solidFill>
                  <a:schemeClr val="tx1"/>
                </a:solidFill>
                <a:latin typeface="Arial" panose="020B0604020202020204" pitchFamily="34" charset="0"/>
                <a:ea typeface="ＭＳ Ｐゴシック" panose="020B0600070205080204" pitchFamily="34" charset="-128"/>
              </a:defRPr>
            </a:lvl4pPr>
            <a:lvl5pPr marL="2057400" indent="-228600" defTabSz="946150">
              <a:defRPr sz="2400">
                <a:solidFill>
                  <a:schemeClr val="tx1"/>
                </a:solidFill>
                <a:latin typeface="Arial" panose="020B0604020202020204" pitchFamily="34" charset="0"/>
                <a:ea typeface="ＭＳ Ｐゴシック" panose="020B0600070205080204" pitchFamily="34" charset="-128"/>
              </a:defRPr>
            </a:lvl5pPr>
            <a:lvl6pPr marL="2514600" indent="-228600" defTabSz="9461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61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61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61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46150" eaLnBrk="1" fontAlgn="auto" latinLnBrk="0" hangingPunct="1">
              <a:lnSpc>
                <a:spcPct val="100000"/>
              </a:lnSpc>
              <a:spcBef>
                <a:spcPts val="0"/>
              </a:spcBef>
              <a:spcAft>
                <a:spcPts val="0"/>
              </a:spcAft>
              <a:buClrTx/>
              <a:buSzTx/>
              <a:buFontTx/>
              <a:buNone/>
              <a:tabLst/>
              <a:defRPr/>
            </a:pPr>
            <a:fld id="{1BCA2312-9222-334D-832B-838F6862C894}"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ＭＳ Ｐゴシック" panose="020B0600070205080204" pitchFamily="34" charset="-128"/>
              </a:rPr>
              <a:pPr marL="0" marR="0" lvl="0" indent="0" defTabSz="94615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8774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MS PGothic" charset="-128"/>
              </a:rPr>
              <a:t>It is important to invest in research across diverse timeframes; research that has the potential to yield results or improve clinical care over the short, medium, and long-term. </a:t>
            </a:r>
          </a:p>
          <a:p>
            <a:pPr marL="171450" indent="-171450">
              <a:buFontTx/>
              <a:buChar char="•"/>
            </a:pPr>
            <a:endParaRPr lang="en-US" altLang="en-US" dirty="0">
              <a:ea typeface="MS PGothic" charset="-128"/>
            </a:endParaRPr>
          </a:p>
          <a:p>
            <a:pPr marL="171450" indent="-171450">
              <a:buFontTx/>
              <a:buChar char="•"/>
            </a:pPr>
            <a:r>
              <a:rPr lang="en-US" altLang="en-US" dirty="0">
                <a:ea typeface="MS PGothic" charset="-128"/>
              </a:rPr>
              <a:t>I came in with scientific priorities, and am beginning to explore how to accomplish them.</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400">
                <a:solidFill>
                  <a:schemeClr val="tx1"/>
                </a:solidFill>
                <a:latin typeface="Arial" charset="0"/>
                <a:ea typeface="MS PGothic" charset="-128"/>
              </a:defRPr>
            </a:lvl1pPr>
            <a:lvl2pPr marL="742950" indent="-285750" defTabSz="946150">
              <a:defRPr sz="2400">
                <a:solidFill>
                  <a:schemeClr val="tx1"/>
                </a:solidFill>
                <a:latin typeface="Arial" charset="0"/>
                <a:ea typeface="MS PGothic" charset="-128"/>
              </a:defRPr>
            </a:lvl2pPr>
            <a:lvl3pPr marL="1143000" indent="-228600" defTabSz="946150">
              <a:defRPr sz="2400">
                <a:solidFill>
                  <a:schemeClr val="tx1"/>
                </a:solidFill>
                <a:latin typeface="Arial" charset="0"/>
                <a:ea typeface="MS PGothic" charset="-128"/>
              </a:defRPr>
            </a:lvl3pPr>
            <a:lvl4pPr marL="1600200" indent="-228600" defTabSz="946150">
              <a:defRPr sz="2400">
                <a:solidFill>
                  <a:schemeClr val="tx1"/>
                </a:solidFill>
                <a:latin typeface="Arial" charset="0"/>
                <a:ea typeface="MS PGothic" charset="-128"/>
              </a:defRPr>
            </a:lvl4pPr>
            <a:lvl5pPr marL="2057400" indent="-228600" defTabSz="946150">
              <a:defRPr sz="2400">
                <a:solidFill>
                  <a:schemeClr val="tx1"/>
                </a:solidFill>
                <a:latin typeface="Arial" charset="0"/>
                <a:ea typeface="MS PGothic" charset="-128"/>
              </a:defRPr>
            </a:lvl5pPr>
            <a:lvl6pPr marL="2514600" indent="-228600" defTabSz="946150" eaLnBrk="0" fontAlgn="base" hangingPunct="0">
              <a:spcBef>
                <a:spcPct val="0"/>
              </a:spcBef>
              <a:spcAft>
                <a:spcPct val="0"/>
              </a:spcAft>
              <a:defRPr sz="2400">
                <a:solidFill>
                  <a:schemeClr val="tx1"/>
                </a:solidFill>
                <a:latin typeface="Arial" charset="0"/>
                <a:ea typeface="MS PGothic" charset="-128"/>
              </a:defRPr>
            </a:lvl6pPr>
            <a:lvl7pPr marL="2971800" indent="-228600" defTabSz="946150" eaLnBrk="0" fontAlgn="base" hangingPunct="0">
              <a:spcBef>
                <a:spcPct val="0"/>
              </a:spcBef>
              <a:spcAft>
                <a:spcPct val="0"/>
              </a:spcAft>
              <a:defRPr sz="2400">
                <a:solidFill>
                  <a:schemeClr val="tx1"/>
                </a:solidFill>
                <a:latin typeface="Arial" charset="0"/>
                <a:ea typeface="MS PGothic" charset="-128"/>
              </a:defRPr>
            </a:lvl7pPr>
            <a:lvl8pPr marL="3429000" indent="-228600" defTabSz="946150" eaLnBrk="0" fontAlgn="base" hangingPunct="0">
              <a:spcBef>
                <a:spcPct val="0"/>
              </a:spcBef>
              <a:spcAft>
                <a:spcPct val="0"/>
              </a:spcAft>
              <a:defRPr sz="2400">
                <a:solidFill>
                  <a:schemeClr val="tx1"/>
                </a:solidFill>
                <a:latin typeface="Arial" charset="0"/>
                <a:ea typeface="MS PGothic" charset="-128"/>
              </a:defRPr>
            </a:lvl8pPr>
            <a:lvl9pPr marL="3886200" indent="-228600" defTabSz="946150" eaLnBrk="0" fontAlgn="base" hangingPunct="0">
              <a:spcBef>
                <a:spcPct val="0"/>
              </a:spcBef>
              <a:spcAft>
                <a:spcPct val="0"/>
              </a:spcAft>
              <a:defRPr sz="2400">
                <a:solidFill>
                  <a:schemeClr val="tx1"/>
                </a:solidFill>
                <a:latin typeface="Arial" charset="0"/>
                <a:ea typeface="MS PGothic" charset="-128"/>
              </a:defRPr>
            </a:lvl9pPr>
          </a:lstStyle>
          <a:p>
            <a:pPr marL="0" marR="0" lvl="0" indent="0" defTabSz="946150" eaLnBrk="1" fontAlgn="auto" latinLnBrk="0" hangingPunct="1">
              <a:lnSpc>
                <a:spcPct val="100000"/>
              </a:lnSpc>
              <a:spcBef>
                <a:spcPts val="0"/>
              </a:spcBef>
              <a:spcAft>
                <a:spcPts val="0"/>
              </a:spcAft>
              <a:buClrTx/>
              <a:buSzTx/>
              <a:buFontTx/>
              <a:buNone/>
              <a:tabLst/>
              <a:defRPr/>
            </a:pPr>
            <a:fld id="{1A4C2D88-3A21-5543-B78B-44A81669B8A5}" type="slidenum">
              <a:rPr kumimoji="0" lang="en-US" altLang="en-US" sz="1200" b="0" i="0" u="none" strike="noStrike" kern="0" cap="none" spc="0" normalizeH="0" baseline="0" noProof="0">
                <a:ln>
                  <a:noFill/>
                </a:ln>
                <a:solidFill>
                  <a:schemeClr val="tx1"/>
                </a:solidFill>
                <a:effectLst/>
                <a:uLnTx/>
                <a:uFillTx/>
                <a:latin typeface="Times New Roman" charset="0"/>
                <a:ea typeface="MS PGothic" charset="-128"/>
              </a:rPr>
              <a:pPr marL="0" marR="0" lvl="0" indent="0" defTabSz="94615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0" cap="none" spc="0" normalizeH="0" baseline="0" noProof="0" dirty="0">
              <a:ln>
                <a:noFill/>
              </a:ln>
              <a:solidFill>
                <a:schemeClr val="tx1"/>
              </a:solidFill>
              <a:effectLst/>
              <a:uLnTx/>
              <a:uFillTx/>
              <a:latin typeface="Times New Roman" charset="0"/>
              <a:ea typeface="MS PGothic" charset="-128"/>
            </a:endParaRPr>
          </a:p>
        </p:txBody>
      </p:sp>
    </p:spTree>
    <p:extLst>
      <p:ext uri="{BB962C8B-B14F-4D97-AF65-F5344CB8AC3E}">
        <p14:creationId xmlns:p14="http://schemas.microsoft.com/office/powerpoint/2010/main" val="153876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MS PGothic" charset="-128"/>
              </a:rPr>
              <a:t>Note: this slides</a:t>
            </a:r>
            <a:r>
              <a:rPr lang="en-US" altLang="en-US" baseline="0" dirty="0">
                <a:ea typeface="MS PGothic" charset="-128"/>
              </a:rPr>
              <a:t> needs to be updated when final</a:t>
            </a:r>
            <a:endParaRPr lang="en-US" altLang="en-US" dirty="0">
              <a:ea typeface="MS PGothic"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MS PGothic" charset="-128"/>
              </a:defRPr>
            </a:lvl1pPr>
            <a:lvl2pPr marL="742950" indent="-285750" defTabSz="930275">
              <a:defRPr sz="2400">
                <a:solidFill>
                  <a:schemeClr val="tx1"/>
                </a:solidFill>
                <a:latin typeface="Arial" charset="0"/>
                <a:ea typeface="MS PGothic" charset="-128"/>
              </a:defRPr>
            </a:lvl2pPr>
            <a:lvl3pPr marL="1143000" indent="-228600" defTabSz="930275">
              <a:defRPr sz="2400">
                <a:solidFill>
                  <a:schemeClr val="tx1"/>
                </a:solidFill>
                <a:latin typeface="Arial" charset="0"/>
                <a:ea typeface="MS PGothic" charset="-128"/>
              </a:defRPr>
            </a:lvl3pPr>
            <a:lvl4pPr marL="1600200" indent="-228600" defTabSz="930275">
              <a:defRPr sz="2400">
                <a:solidFill>
                  <a:schemeClr val="tx1"/>
                </a:solidFill>
                <a:latin typeface="Arial" charset="0"/>
                <a:ea typeface="MS PGothic" charset="-128"/>
              </a:defRPr>
            </a:lvl4pPr>
            <a:lvl5pPr marL="2057400" indent="-228600" defTabSz="930275">
              <a:defRPr sz="2400">
                <a:solidFill>
                  <a:schemeClr val="tx1"/>
                </a:solidFill>
                <a:latin typeface="Arial" charset="0"/>
                <a:ea typeface="MS PGothic" charset="-128"/>
              </a:defRPr>
            </a:lvl5pPr>
            <a:lvl6pPr marL="2514600" indent="-228600" defTabSz="930275" eaLnBrk="0" fontAlgn="base" hangingPunct="0">
              <a:spcBef>
                <a:spcPct val="0"/>
              </a:spcBef>
              <a:spcAft>
                <a:spcPct val="0"/>
              </a:spcAft>
              <a:defRPr sz="2400">
                <a:solidFill>
                  <a:schemeClr val="tx1"/>
                </a:solidFill>
                <a:latin typeface="Arial" charset="0"/>
                <a:ea typeface="MS PGothic" charset="-128"/>
              </a:defRPr>
            </a:lvl6pPr>
            <a:lvl7pPr marL="2971800" indent="-228600" defTabSz="930275" eaLnBrk="0" fontAlgn="base" hangingPunct="0">
              <a:spcBef>
                <a:spcPct val="0"/>
              </a:spcBef>
              <a:spcAft>
                <a:spcPct val="0"/>
              </a:spcAft>
              <a:defRPr sz="2400">
                <a:solidFill>
                  <a:schemeClr val="tx1"/>
                </a:solidFill>
                <a:latin typeface="Arial" charset="0"/>
                <a:ea typeface="MS PGothic" charset="-128"/>
              </a:defRPr>
            </a:lvl7pPr>
            <a:lvl8pPr marL="3429000" indent="-228600" defTabSz="930275" eaLnBrk="0" fontAlgn="base" hangingPunct="0">
              <a:spcBef>
                <a:spcPct val="0"/>
              </a:spcBef>
              <a:spcAft>
                <a:spcPct val="0"/>
              </a:spcAft>
              <a:defRPr sz="2400">
                <a:solidFill>
                  <a:schemeClr val="tx1"/>
                </a:solidFill>
                <a:latin typeface="Arial" charset="0"/>
                <a:ea typeface="MS PGothic" charset="-128"/>
              </a:defRPr>
            </a:lvl8pPr>
            <a:lvl9pPr marL="3886200" indent="-228600" defTabSz="930275" eaLnBrk="0" fontAlgn="base" hangingPunct="0">
              <a:spcBef>
                <a:spcPct val="0"/>
              </a:spcBef>
              <a:spcAft>
                <a:spcPct val="0"/>
              </a:spcAft>
              <a:defRPr sz="2400">
                <a:solidFill>
                  <a:schemeClr val="tx1"/>
                </a:solidFill>
                <a:latin typeface="Arial" charset="0"/>
                <a:ea typeface="MS PGothic" charset="-128"/>
              </a:defRPr>
            </a:lvl9pPr>
          </a:lstStyle>
          <a:p>
            <a:fld id="{7231F792-3C3B-4947-846C-CCAED815393B}" type="slidenum">
              <a:rPr lang="en-US" altLang="en-US" sz="1200">
                <a:latin typeface="Times New Roman" charset="0"/>
              </a:rPr>
              <a:pPr/>
              <a:t>8</a:t>
            </a:fld>
            <a:endParaRPr lang="en-US" altLang="en-US" sz="1200" dirty="0">
              <a:latin typeface="Times New Roman" charset="0"/>
            </a:endParaRPr>
          </a:p>
        </p:txBody>
      </p:sp>
    </p:spTree>
    <p:extLst>
      <p:ext uri="{BB962C8B-B14F-4D97-AF65-F5344CB8AC3E}">
        <p14:creationId xmlns:p14="http://schemas.microsoft.com/office/powerpoint/2010/main" val="305490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defRPr/>
            </a:pPr>
            <a:r>
              <a:rPr lang="en-US" altLang="en-US" sz="1400" strike="noStrike" dirty="0">
                <a:latin typeface="Times New Roman" panose="02020603050405020304" pitchFamily="18" charset="0"/>
                <a:ea typeface="ＭＳ Ｐゴシック" panose="020B0600070205080204" pitchFamily="34" charset="-128"/>
              </a:rPr>
              <a:t>On May 5, 2017, President Trump signed the Consolidated Appropriations Act of 2017 providing funds through September 30, 2017. </a:t>
            </a:r>
          </a:p>
          <a:p>
            <a:pPr marL="285750" indent="-285750">
              <a:buFont typeface="Arial" panose="020B0604020202020204" pitchFamily="34" charset="0"/>
              <a:buChar char="•"/>
              <a:defRPr/>
            </a:pPr>
            <a:endParaRPr lang="en-US" altLang="en-US" sz="1400" strike="noStrike" dirty="0">
              <a:latin typeface="Times New Roman" panose="02020603050405020304" pitchFamily="18" charset="0"/>
              <a:ea typeface="ＭＳ Ｐゴシック" panose="020B0600070205080204" pitchFamily="34" charset="-128"/>
            </a:endParaRPr>
          </a:p>
          <a:p>
            <a:pPr marL="285750" indent="-285750">
              <a:buFont typeface="Arial" panose="020B0604020202020204" pitchFamily="34" charset="0"/>
              <a:buChar char="•"/>
              <a:defRPr/>
            </a:pPr>
            <a:r>
              <a:rPr lang="en-US" altLang="en-US" sz="1400" b="1" strike="noStrike" dirty="0">
                <a:latin typeface="Times New Roman" panose="02020603050405020304" pitchFamily="18" charset="0"/>
                <a:ea typeface="ＭＳ Ｐゴシック" panose="020B0600070205080204" pitchFamily="34" charset="-128"/>
              </a:rPr>
              <a:t>NIMH</a:t>
            </a:r>
            <a:r>
              <a:rPr lang="en-US" altLang="en-US" sz="1400" b="1" strike="noStrike" baseline="0" dirty="0">
                <a:latin typeface="Times New Roman" panose="02020603050405020304" pitchFamily="18" charset="0"/>
                <a:ea typeface="ＭＳ Ｐゴシック" panose="020B0600070205080204" pitchFamily="34" charset="-128"/>
              </a:rPr>
              <a:t> received</a:t>
            </a:r>
            <a:r>
              <a:rPr lang="en-US" altLang="en-US" sz="1400" b="1" strike="noStrike" dirty="0">
                <a:latin typeface="Times New Roman" panose="02020603050405020304" pitchFamily="18" charset="0"/>
                <a:ea typeface="ＭＳ Ｐゴシック" panose="020B0600070205080204" pitchFamily="34" charset="-128"/>
              </a:rPr>
              <a:t> $1.602 billion</a:t>
            </a:r>
            <a:r>
              <a:rPr lang="en-US" altLang="en-US" sz="1400" strike="noStrike" dirty="0">
                <a:latin typeface="Times New Roman" panose="02020603050405020304" pitchFamily="18" charset="0"/>
                <a:ea typeface="ＭＳ Ｐゴシック" panose="020B0600070205080204" pitchFamily="34" charset="-128"/>
              </a:rPr>
              <a:t>, a 3.5 percent increase over the FY 2016 appropriation. </a:t>
            </a:r>
          </a:p>
          <a:p>
            <a:pPr marL="285750" indent="-285750">
              <a:buFont typeface="Arial" panose="020B0604020202020204" pitchFamily="34" charset="0"/>
              <a:buChar char="•"/>
            </a:pPr>
            <a:endParaRPr lang="en-US" altLang="en-US" sz="1400" dirty="0"/>
          </a:p>
          <a:p>
            <a:pPr marL="285750" indent="-285750">
              <a:buFont typeface="Arial" panose="020B0604020202020204" pitchFamily="34" charset="0"/>
              <a:buChar char="•"/>
            </a:pPr>
            <a:r>
              <a:rPr lang="en-US" altLang="en-US" sz="1400" dirty="0"/>
              <a:t>President’s budget proposal, released on March 16, is proposing major cuts to the NIH. </a:t>
            </a:r>
          </a:p>
          <a:p>
            <a:pPr marL="742950" lvl="1" indent="-285750">
              <a:buFont typeface="Arial" panose="020B0604020202020204" pitchFamily="34" charset="0"/>
              <a:buChar char="•"/>
            </a:pPr>
            <a:r>
              <a:rPr lang="en-US" altLang="en-US" sz="1400" dirty="0"/>
              <a:t>We don</a:t>
            </a:r>
            <a:r>
              <a:rPr lang="mr-IN" altLang="en-US" sz="1400" dirty="0"/>
              <a:t>’</a:t>
            </a:r>
            <a:r>
              <a:rPr lang="en-US" altLang="en-US" sz="1400" dirty="0"/>
              <a:t>t know yet how this will</a:t>
            </a:r>
            <a:r>
              <a:rPr lang="en-US" altLang="en-US" sz="1400" baseline="0" dirty="0"/>
              <a:t> affect NIMH.</a:t>
            </a:r>
            <a:endParaRPr lang="en-US" altLang="en-US" sz="1400" dirty="0"/>
          </a:p>
          <a:p>
            <a:pPr marL="742950" lvl="1" indent="-285750">
              <a:buFont typeface="Arial" panose="020B0604020202020204" pitchFamily="34" charset="0"/>
              <a:buChar char="•"/>
            </a:pPr>
            <a:r>
              <a:rPr lang="en-US" altLang="en-US" sz="1400" dirty="0"/>
              <a:t>We will know more about FY 18 in the coming months.</a:t>
            </a:r>
            <a:endParaRPr lang="en-US" altLang="en-US" sz="1400" dirty="0">
              <a:latin typeface="Times New Roman" panose="02020603050405020304" pitchFamily="18" charset="0"/>
              <a:ea typeface="ＭＳ Ｐゴシック" panose="020B0600070205080204" pitchFamily="34" charset="-128"/>
            </a:endParaRPr>
          </a:p>
          <a:p>
            <a:pPr marL="168810" indent="-168810">
              <a:buFontTx/>
              <a:buChar char="•"/>
              <a:defRPr/>
            </a:pPr>
            <a:endParaRPr lang="en-US" altLang="en-US" sz="1400" dirty="0">
              <a:latin typeface="Times New Roman" panose="02020603050405020304" pitchFamily="18"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30250" indent="-280988" defTabSz="930275">
              <a:defRPr sz="2400">
                <a:solidFill>
                  <a:schemeClr val="tx1"/>
                </a:solidFill>
                <a:latin typeface="Arial" charset="0"/>
                <a:ea typeface="ＭＳ Ｐゴシック" charset="-128"/>
              </a:defRPr>
            </a:lvl2pPr>
            <a:lvl3pPr marL="1123950" indent="-223838" defTabSz="930275">
              <a:defRPr sz="2400">
                <a:solidFill>
                  <a:schemeClr val="tx1"/>
                </a:solidFill>
                <a:latin typeface="Arial" charset="0"/>
                <a:ea typeface="ＭＳ Ｐゴシック" charset="-128"/>
              </a:defRPr>
            </a:lvl3pPr>
            <a:lvl4pPr marL="1574800" indent="-223838" defTabSz="930275">
              <a:defRPr sz="2400">
                <a:solidFill>
                  <a:schemeClr val="tx1"/>
                </a:solidFill>
                <a:latin typeface="Arial" charset="0"/>
                <a:ea typeface="ＭＳ Ｐゴシック" charset="-128"/>
              </a:defRPr>
            </a:lvl4pPr>
            <a:lvl5pPr marL="2025650" indent="-223838" defTabSz="930275">
              <a:defRPr sz="2400">
                <a:solidFill>
                  <a:schemeClr val="tx1"/>
                </a:solidFill>
                <a:latin typeface="Arial" charset="0"/>
                <a:ea typeface="ＭＳ Ｐゴシック" charset="-128"/>
              </a:defRPr>
            </a:lvl5pPr>
            <a:lvl6pPr marL="2482850" indent="-223838" defTabSz="930275" eaLnBrk="0" fontAlgn="base" hangingPunct="0">
              <a:spcBef>
                <a:spcPct val="0"/>
              </a:spcBef>
              <a:spcAft>
                <a:spcPct val="0"/>
              </a:spcAft>
              <a:defRPr sz="2400">
                <a:solidFill>
                  <a:schemeClr val="tx1"/>
                </a:solidFill>
                <a:latin typeface="Arial" charset="0"/>
                <a:ea typeface="ＭＳ Ｐゴシック" charset="-128"/>
              </a:defRPr>
            </a:lvl6pPr>
            <a:lvl7pPr marL="2940050" indent="-223838" defTabSz="930275" eaLnBrk="0" fontAlgn="base" hangingPunct="0">
              <a:spcBef>
                <a:spcPct val="0"/>
              </a:spcBef>
              <a:spcAft>
                <a:spcPct val="0"/>
              </a:spcAft>
              <a:defRPr sz="2400">
                <a:solidFill>
                  <a:schemeClr val="tx1"/>
                </a:solidFill>
                <a:latin typeface="Arial" charset="0"/>
                <a:ea typeface="ＭＳ Ｐゴシック" charset="-128"/>
              </a:defRPr>
            </a:lvl7pPr>
            <a:lvl8pPr marL="3397250" indent="-223838" defTabSz="930275" eaLnBrk="0" fontAlgn="base" hangingPunct="0">
              <a:spcBef>
                <a:spcPct val="0"/>
              </a:spcBef>
              <a:spcAft>
                <a:spcPct val="0"/>
              </a:spcAft>
              <a:defRPr sz="2400">
                <a:solidFill>
                  <a:schemeClr val="tx1"/>
                </a:solidFill>
                <a:latin typeface="Arial" charset="0"/>
                <a:ea typeface="ＭＳ Ｐゴシック" charset="-128"/>
              </a:defRPr>
            </a:lvl8pPr>
            <a:lvl9pPr marL="3854450" indent="-223838" defTabSz="930275" eaLnBrk="0" fontAlgn="base" hangingPunct="0">
              <a:spcBef>
                <a:spcPct val="0"/>
              </a:spcBef>
              <a:spcAft>
                <a:spcPct val="0"/>
              </a:spcAft>
              <a:defRPr sz="2400">
                <a:solidFill>
                  <a:schemeClr val="tx1"/>
                </a:solidFill>
                <a:latin typeface="Arial" charset="0"/>
                <a:ea typeface="ＭＳ Ｐゴシック" charset="-128"/>
              </a:defRPr>
            </a:lvl9pPr>
          </a:lstStyle>
          <a:p>
            <a:fld id="{9095911F-0839-DD48-AFE5-C77101CC82BE}" type="slidenum">
              <a:rPr lang="en-US" altLang="en-US" sz="1200">
                <a:solidFill>
                  <a:srgbClr val="000000"/>
                </a:solidFill>
                <a:latin typeface="Times New Roman" charset="0"/>
              </a:rPr>
              <a:pPr/>
              <a:t>9</a:t>
            </a:fld>
            <a:endParaRPr lang="en-US" altLang="en-US" sz="1200" dirty="0">
              <a:solidFill>
                <a:srgbClr val="000000"/>
              </a:solidFill>
              <a:latin typeface="Times New Roman" charset="0"/>
            </a:endParaRPr>
          </a:p>
        </p:txBody>
      </p:sp>
    </p:spTree>
    <p:extLst>
      <p:ext uri="{BB962C8B-B14F-4D97-AF65-F5344CB8AC3E}">
        <p14:creationId xmlns:p14="http://schemas.microsoft.com/office/powerpoint/2010/main" val="155552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sz="1400" dirty="0">
                <a:latin typeface="Times New Roman" panose="02020603050405020304" pitchFamily="18" charset="0"/>
                <a:ea typeface="ＭＳ Ｐゴシック" panose="020B0600070205080204" pitchFamily="34" charset="-128"/>
              </a:rPr>
              <a:t>Josh used his own words here (uptick in 2016, # projects holding steady, etc.)</a:t>
            </a:r>
          </a:p>
          <a:p>
            <a:pPr marL="171450" indent="-171450">
              <a:buFont typeface="Arial" panose="020B0604020202020204" pitchFamily="34" charset="0"/>
              <a:buChar char="•"/>
              <a:defRPr/>
            </a:pPr>
            <a:endParaRPr lang="en-US" altLang="en-US" sz="1400" b="1" dirty="0">
              <a:latin typeface="Times New Roman" panose="02020603050405020304" pitchFamily="18" charset="0"/>
              <a:ea typeface="ＭＳ Ｐゴシック" panose="020B0600070205080204" pitchFamily="34" charset="-128"/>
            </a:endParaRPr>
          </a:p>
          <a:p>
            <a:pPr marL="171450" indent="-171450">
              <a:buFont typeface="Arial" panose="020B0604020202020204" pitchFamily="34" charset="0"/>
              <a:buChar char="•"/>
              <a:defRPr/>
            </a:pPr>
            <a:r>
              <a:rPr lang="en-US" altLang="en-US" sz="1400" b="1" dirty="0">
                <a:latin typeface="Times New Roman" panose="02020603050405020304" pitchFamily="18" charset="0"/>
                <a:ea typeface="ＭＳ Ｐゴシック" panose="020B0600070205080204" pitchFamily="34" charset="-128"/>
              </a:rPr>
              <a:t>FY 2016</a:t>
            </a:r>
            <a:r>
              <a:rPr lang="en-US" altLang="en-US" sz="1400" b="1" baseline="0" dirty="0">
                <a:latin typeface="Times New Roman" panose="02020603050405020304" pitchFamily="18" charset="0"/>
                <a:ea typeface="ＭＳ Ｐゴシック" panose="020B0600070205080204" pitchFamily="34" charset="-128"/>
              </a:rPr>
              <a:t> - </a:t>
            </a:r>
            <a:r>
              <a:rPr lang="en-US" altLang="en-US" sz="1400" dirty="0">
                <a:latin typeface="Times New Roman" panose="02020603050405020304" pitchFamily="18" charset="0"/>
                <a:ea typeface="ＭＳ Ｐゴシック" panose="020B0600070205080204" pitchFamily="34" charset="-128"/>
              </a:rPr>
              <a:t>NIMH awarded an estimated 587 new and competing research project grants (RPGs) in 2016, and achieved an overall success rate of approximately 23 percent (defined as number of RPG applications funded divided by the number of applications received.</a:t>
            </a:r>
            <a:r>
              <a:rPr lang="en-US" altLang="en-US" sz="1400" baseline="0" dirty="0">
                <a:latin typeface="Times New Roman" panose="02020603050405020304" pitchFamily="18" charset="0"/>
                <a:ea typeface="ＭＳ Ｐゴシック" panose="020B0600070205080204" pitchFamily="34" charset="-128"/>
              </a:rPr>
              <a:t>  </a:t>
            </a:r>
            <a:r>
              <a:rPr lang="en-US" altLang="en-US" sz="1400" dirty="0">
                <a:latin typeface="Times New Roman" panose="02020603050405020304" pitchFamily="18" charset="0"/>
                <a:ea typeface="ＭＳ Ｐゴシック" panose="020B0600070205080204" pitchFamily="34" charset="-128"/>
              </a:rPr>
              <a:t>NIMH awarded grants to 84 New Investigators, and achieved a success rate of approximately 24 percent for Early Stage Investigators.</a:t>
            </a:r>
          </a:p>
          <a:p>
            <a:pPr marL="628650" lvl="1" indent="-171450">
              <a:buFont typeface="Arial" panose="020B0604020202020204" pitchFamily="34" charset="0"/>
              <a:buChar char="•"/>
              <a:defRPr/>
            </a:pPr>
            <a:endParaRPr lang="en-US" altLang="en-US" sz="1400" dirty="0">
              <a:latin typeface="Times New Roman" panose="02020603050405020304" pitchFamily="18" charset="0"/>
              <a:ea typeface="ＭＳ Ｐゴシック" panose="020B0600070205080204" pitchFamily="34" charset="-128"/>
            </a:endParaRPr>
          </a:p>
          <a:p>
            <a:pPr marL="171450" lvl="0" indent="-171450">
              <a:buFont typeface="Arial" panose="020B0604020202020204" pitchFamily="34" charset="0"/>
              <a:buChar char="•"/>
              <a:defRPr/>
            </a:pPr>
            <a:r>
              <a:rPr lang="en-US" altLang="en-US" sz="1400" b="1" dirty="0">
                <a:latin typeface="Times New Roman" panose="02020603050405020304" pitchFamily="18" charset="0"/>
                <a:ea typeface="ＭＳ Ｐゴシック" panose="020B0600070205080204" pitchFamily="34" charset="-128"/>
              </a:rPr>
              <a:t>FY 2017 - </a:t>
            </a:r>
            <a:r>
              <a:rPr lang="en-US" sz="1200" kern="1200" dirty="0">
                <a:solidFill>
                  <a:schemeClr val="tx1"/>
                </a:solidFill>
                <a:effectLst/>
                <a:latin typeface="Times New Roman" charset="0"/>
                <a:ea typeface="ＭＳ Ｐゴシック" charset="0"/>
                <a:cs typeface="ＭＳ Ｐゴシック" charset="0"/>
              </a:rPr>
              <a:t>NIMH anticipates awarding more than 600 new and competing research project grants (RPGs) in FY 2017, with an estimated success rate of 23 percent, as can be seen in Figure 1 below. FY 2017 will be the first year NIMH will exceed 600 competing RPGs. </a:t>
            </a:r>
            <a:endParaRPr lang="en-US" altLang="en-US" sz="1400" dirty="0">
              <a:latin typeface="Times New Roman" panose="02020603050405020304" pitchFamily="18" charset="0"/>
              <a:ea typeface="ＭＳ Ｐゴシック" panose="020B0600070205080204" pitchFamily="34" charset="-128"/>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128"/>
              </a:defRPr>
            </a:lvl1pPr>
            <a:lvl2pPr marL="730250" indent="-280988" defTabSz="930275">
              <a:defRPr sz="2400">
                <a:solidFill>
                  <a:schemeClr val="tx1"/>
                </a:solidFill>
                <a:latin typeface="Arial" charset="0"/>
                <a:ea typeface="ＭＳ Ｐゴシック" charset="-128"/>
              </a:defRPr>
            </a:lvl2pPr>
            <a:lvl3pPr marL="1123950" indent="-223838" defTabSz="930275">
              <a:defRPr sz="2400">
                <a:solidFill>
                  <a:schemeClr val="tx1"/>
                </a:solidFill>
                <a:latin typeface="Arial" charset="0"/>
                <a:ea typeface="ＭＳ Ｐゴシック" charset="-128"/>
              </a:defRPr>
            </a:lvl3pPr>
            <a:lvl4pPr marL="1574800" indent="-223838" defTabSz="930275">
              <a:defRPr sz="2400">
                <a:solidFill>
                  <a:schemeClr val="tx1"/>
                </a:solidFill>
                <a:latin typeface="Arial" charset="0"/>
                <a:ea typeface="ＭＳ Ｐゴシック" charset="-128"/>
              </a:defRPr>
            </a:lvl4pPr>
            <a:lvl5pPr marL="2025650" indent="-223838" defTabSz="930275">
              <a:defRPr sz="2400">
                <a:solidFill>
                  <a:schemeClr val="tx1"/>
                </a:solidFill>
                <a:latin typeface="Arial" charset="0"/>
                <a:ea typeface="ＭＳ Ｐゴシック" charset="-128"/>
              </a:defRPr>
            </a:lvl5pPr>
            <a:lvl6pPr marL="2482850" indent="-223838" defTabSz="930275" eaLnBrk="0" fontAlgn="base" hangingPunct="0">
              <a:spcBef>
                <a:spcPct val="0"/>
              </a:spcBef>
              <a:spcAft>
                <a:spcPct val="0"/>
              </a:spcAft>
              <a:defRPr sz="2400">
                <a:solidFill>
                  <a:schemeClr val="tx1"/>
                </a:solidFill>
                <a:latin typeface="Arial" charset="0"/>
                <a:ea typeface="ＭＳ Ｐゴシック" charset="-128"/>
              </a:defRPr>
            </a:lvl6pPr>
            <a:lvl7pPr marL="2940050" indent="-223838" defTabSz="930275" eaLnBrk="0" fontAlgn="base" hangingPunct="0">
              <a:spcBef>
                <a:spcPct val="0"/>
              </a:spcBef>
              <a:spcAft>
                <a:spcPct val="0"/>
              </a:spcAft>
              <a:defRPr sz="2400">
                <a:solidFill>
                  <a:schemeClr val="tx1"/>
                </a:solidFill>
                <a:latin typeface="Arial" charset="0"/>
                <a:ea typeface="ＭＳ Ｐゴシック" charset="-128"/>
              </a:defRPr>
            </a:lvl7pPr>
            <a:lvl8pPr marL="3397250" indent="-223838" defTabSz="930275" eaLnBrk="0" fontAlgn="base" hangingPunct="0">
              <a:spcBef>
                <a:spcPct val="0"/>
              </a:spcBef>
              <a:spcAft>
                <a:spcPct val="0"/>
              </a:spcAft>
              <a:defRPr sz="2400">
                <a:solidFill>
                  <a:schemeClr val="tx1"/>
                </a:solidFill>
                <a:latin typeface="Arial" charset="0"/>
                <a:ea typeface="ＭＳ Ｐゴシック" charset="-128"/>
              </a:defRPr>
            </a:lvl8pPr>
            <a:lvl9pPr marL="3854450" indent="-223838" defTabSz="930275" eaLnBrk="0" fontAlgn="base" hangingPunct="0">
              <a:spcBef>
                <a:spcPct val="0"/>
              </a:spcBef>
              <a:spcAft>
                <a:spcPct val="0"/>
              </a:spcAft>
              <a:defRPr sz="2400">
                <a:solidFill>
                  <a:schemeClr val="tx1"/>
                </a:solidFill>
                <a:latin typeface="Arial" charset="0"/>
                <a:ea typeface="ＭＳ Ｐゴシック" charset="-128"/>
              </a:defRPr>
            </a:lvl9pPr>
          </a:lstStyle>
          <a:p>
            <a:fld id="{FF1E1E84-89BF-634D-A75F-C75E5763F3CB}" type="slidenum">
              <a:rPr lang="en-US" altLang="en-US" sz="1200">
                <a:solidFill>
                  <a:srgbClr val="000000"/>
                </a:solidFill>
                <a:latin typeface="Times New Roman" charset="0"/>
              </a:rPr>
              <a:pPr/>
              <a:t>10</a:t>
            </a:fld>
            <a:endParaRPr lang="en-US" altLang="en-US" sz="1200" dirty="0">
              <a:solidFill>
                <a:srgbClr val="000000"/>
              </a:solidFill>
              <a:latin typeface="Times New Roman" charset="0"/>
            </a:endParaRPr>
          </a:p>
        </p:txBody>
      </p:sp>
    </p:spTree>
    <p:extLst>
      <p:ext uri="{BB962C8B-B14F-4D97-AF65-F5344CB8AC3E}">
        <p14:creationId xmlns:p14="http://schemas.microsoft.com/office/powerpoint/2010/main" val="3968147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39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sp>
        <p:nvSpPr>
          <p:cNvPr id="5" name="Rectangle 4"/>
          <p:cNvSpPr/>
          <p:nvPr userDrawn="1"/>
        </p:nvSpPr>
        <p:spPr bwMode="auto">
          <a:xfrm>
            <a:off x="0" y="1925638"/>
            <a:ext cx="9144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a:extLst/>
        </p:spPr>
        <p:txBody>
          <a:bodyPr/>
          <a:lstStyle/>
          <a:p>
            <a:pPr algn="r" eaLnBrk="1" hangingPunct="1">
              <a:defRPr/>
            </a:pPr>
            <a:endParaRPr lang="en-US" dirty="0">
              <a:ea typeface="ＭＳ Ｐゴシック" charset="0"/>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968500"/>
            <a:ext cx="4810126"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NIH_NIMH_Master_Logo_Re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HS Logo-rev.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252663"/>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1213" y="225266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noChangeShapeType="1"/>
          </p:cNvCxnSpPr>
          <p:nvPr userDrawn="1"/>
        </p:nvCxnSpPr>
        <p:spPr bwMode="auto">
          <a:xfrm>
            <a:off x="0" y="1925638"/>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Connector 13"/>
          <p:cNvCxnSpPr>
            <a:cxnSpLocks noChangeShapeType="1"/>
          </p:cNvCxnSpPr>
          <p:nvPr userDrawn="1"/>
        </p:nvCxnSpPr>
        <p:spPr bwMode="auto">
          <a:xfrm>
            <a:off x="0" y="3571875"/>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5"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2988" y="2252663"/>
            <a:ext cx="9747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22613" y="2254250"/>
            <a:ext cx="9794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40290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pPr>
              <a:defRPr/>
            </a:pPr>
            <a:fld id="{C5B5E7E9-9CF7-044C-9E28-2A4EC0B628E3}" type="slidenum">
              <a:rPr lang="en-US" altLang="en-US"/>
              <a:pPr>
                <a:defRPr/>
              </a:pPr>
              <a:t>‹#›</a:t>
            </a:fld>
            <a:endParaRPr lang="en-US" altLang="en-US" dirty="0"/>
          </a:p>
        </p:txBody>
      </p:sp>
    </p:spTree>
    <p:extLst>
      <p:ext uri="{BB962C8B-B14F-4D97-AF65-F5344CB8AC3E}">
        <p14:creationId xmlns:p14="http://schemas.microsoft.com/office/powerpoint/2010/main" val="271201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FF70B08-A26B-8C4C-AC04-7655651273E8}" type="datetime1">
              <a:rPr lang="en-US" smtClean="0">
                <a:solidFill>
                  <a:prstClr val="black">
                    <a:tint val="75000"/>
                  </a:prstClr>
                </a:solidFill>
              </a:rPr>
              <a:t>7/12/2017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03DB521-D463-47A9-B0AB-C6EC757FB4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871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39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sp>
        <p:nvSpPr>
          <p:cNvPr id="5" name="Rectangle 4"/>
          <p:cNvSpPr/>
          <p:nvPr userDrawn="1"/>
        </p:nvSpPr>
        <p:spPr bwMode="auto">
          <a:xfrm>
            <a:off x="0" y="1925638"/>
            <a:ext cx="9144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a:extLst/>
        </p:spPr>
        <p:txBody>
          <a:bodyPr/>
          <a:lstStyle/>
          <a:p>
            <a:pPr algn="r" eaLnBrk="1" hangingPunct="1">
              <a:defRPr/>
            </a:pPr>
            <a:endParaRPr lang="en-US" dirty="0">
              <a:latin typeface="Arial" charset="0"/>
              <a:ea typeface="ＭＳ Ｐゴシック" charset="0"/>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968500"/>
            <a:ext cx="4810126"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NIH_NIMH_Master_Logo_Re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HS Logo-rev.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252663"/>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1213" y="225266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bwMode="auto">
          <a:xfrm>
            <a:off x="0" y="1925638"/>
            <a:ext cx="9144000" cy="0"/>
          </a:xfrm>
          <a:prstGeom prst="line">
            <a:avLst/>
          </a:prstGeom>
          <a:solidFill>
            <a:schemeClr val="accent1"/>
          </a:solidFill>
          <a:ln w="635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userDrawn="1"/>
        </p:nvCxnSpPr>
        <p:spPr bwMode="auto">
          <a:xfrm>
            <a:off x="0" y="3571875"/>
            <a:ext cx="9144000" cy="0"/>
          </a:xfrm>
          <a:prstGeom prst="line">
            <a:avLst/>
          </a:prstGeom>
          <a:solidFill>
            <a:schemeClr val="accent1"/>
          </a:solidFill>
          <a:ln w="635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5"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2988" y="2252663"/>
            <a:ext cx="9747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22613" y="2254250"/>
            <a:ext cx="9794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44528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pPr>
              <a:defRPr/>
            </a:pPr>
            <a:fld id="{F54519B0-93E2-478D-8FB8-33F80302F628}" type="slidenum">
              <a:rPr lang="en-US" altLang="en-US"/>
              <a:pPr>
                <a:defRPr/>
              </a:pPr>
              <a:t>‹#›</a:t>
            </a:fld>
            <a:endParaRPr lang="en-US" altLang="en-US" dirty="0"/>
          </a:p>
        </p:txBody>
      </p:sp>
    </p:spTree>
    <p:extLst>
      <p:ext uri="{BB962C8B-B14F-4D97-AF65-F5344CB8AC3E}">
        <p14:creationId xmlns:p14="http://schemas.microsoft.com/office/powerpoint/2010/main" val="140920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emplate">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pPr>
              <a:defRPr/>
            </a:pPr>
            <a:fld id="{7902B0C0-8780-40FF-9CAF-7C563E132755}" type="slidenum">
              <a:rPr lang="en-US" altLang="en-US"/>
              <a:pPr>
                <a:defRPr/>
              </a:pPr>
              <a:t>‹#›</a:t>
            </a:fld>
            <a:endParaRPr lang="en-US" altLang="en-US" dirty="0"/>
          </a:p>
        </p:txBody>
      </p:sp>
    </p:spTree>
    <p:extLst>
      <p:ext uri="{BB962C8B-B14F-4D97-AF65-F5344CB8AC3E}">
        <p14:creationId xmlns:p14="http://schemas.microsoft.com/office/powerpoint/2010/main" val="406805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pPr>
              <a:defRPr/>
            </a:pPr>
            <a:fld id="{E5B4A466-30C9-4E3B-AA2B-AD7E2CE9F151}" type="slidenum">
              <a:rPr lang="en-US" altLang="en-US"/>
              <a:pPr>
                <a:defRPr/>
              </a:pPr>
              <a:t>‹#›</a:t>
            </a:fld>
            <a:endParaRPr lang="en-US" altLang="en-US" dirty="0"/>
          </a:p>
        </p:txBody>
      </p:sp>
    </p:spTree>
    <p:extLst>
      <p:ext uri="{BB962C8B-B14F-4D97-AF65-F5344CB8AC3E}">
        <p14:creationId xmlns:p14="http://schemas.microsoft.com/office/powerpoint/2010/main" val="209483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defRPr sz="1800">
                <a:solidFill>
                  <a:srgbClr val="FFFFFF"/>
                </a:solidFill>
                <a:latin typeface="Calibri" charset="0"/>
                <a:cs typeface="MS PGothic" charset="0"/>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r">
              <a:spcBef>
                <a:spcPct val="0"/>
              </a:spcBef>
              <a:defRPr sz="1800">
                <a:solidFill>
                  <a:prstClr val="white">
                    <a:tint val="75000"/>
                  </a:prstClr>
                </a:solidFill>
                <a:latin typeface="Calibri"/>
                <a:ea typeface="ＭＳ Ｐゴシック" charset="-128"/>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a:spcBef>
                <a:spcPct val="20000"/>
              </a:spcBef>
              <a:defRPr>
                <a:solidFill>
                  <a:srgbClr val="FFFFFF"/>
                </a:solidFill>
                <a:latin typeface="Calibri" charset="0"/>
              </a:defRPr>
            </a:lvl1pPr>
          </a:lstStyle>
          <a:p>
            <a:pPr>
              <a:defRPr/>
            </a:pPr>
            <a:fld id="{0888D548-42C4-46A2-9AA7-76A57719458D}" type="slidenum">
              <a:rPr lang="en-US"/>
              <a:pPr>
                <a:defRPr/>
              </a:pPr>
              <a:t>‹#›</a:t>
            </a:fld>
            <a:endParaRPr lang="en-US" dirty="0"/>
          </a:p>
        </p:txBody>
      </p:sp>
    </p:spTree>
    <p:extLst>
      <p:ext uri="{BB962C8B-B14F-4D97-AF65-F5344CB8AC3E}">
        <p14:creationId xmlns:p14="http://schemas.microsoft.com/office/powerpoint/2010/main" val="396141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BF"/>
                </a:solidFill>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BF"/>
                </a:solidFill>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a:defRPr>
                <a:solidFill>
                  <a:srgbClr val="0000BF"/>
                </a:solidFill>
              </a:defRPr>
            </a:lvl1pPr>
          </a:lstStyle>
          <a:p>
            <a:pPr>
              <a:defRPr/>
            </a:pPr>
            <a:fld id="{29524420-C6E3-4938-80DC-15471B919740}" type="slidenum">
              <a:rPr lang="en-US" altLang="en-US"/>
              <a:pPr>
                <a:defRPr/>
              </a:pPr>
              <a:t>‹#›</a:t>
            </a:fld>
            <a:endParaRPr lang="en-US" altLang="en-US" dirty="0"/>
          </a:p>
        </p:txBody>
      </p:sp>
    </p:spTree>
    <p:extLst>
      <p:ext uri="{BB962C8B-B14F-4D97-AF65-F5344CB8AC3E}">
        <p14:creationId xmlns:p14="http://schemas.microsoft.com/office/powerpoint/2010/main" val="3299348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39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sp>
        <p:nvSpPr>
          <p:cNvPr id="5" name="Rectangle 4"/>
          <p:cNvSpPr/>
          <p:nvPr userDrawn="1"/>
        </p:nvSpPr>
        <p:spPr bwMode="auto">
          <a:xfrm>
            <a:off x="0" y="1925638"/>
            <a:ext cx="9144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a:extLst/>
        </p:spPr>
        <p:txBody>
          <a:bodyPr/>
          <a:lstStyle/>
          <a:p>
            <a:pPr algn="r" eaLnBrk="1" hangingPunct="1">
              <a:defRPr/>
            </a:pPr>
            <a:endParaRPr lang="en-US" dirty="0">
              <a:latin typeface="Arial" panose="020B0604020202020204" pitchFamily="34" charset="0"/>
              <a:ea typeface="ＭＳ Ｐゴシック" charset="0"/>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968500"/>
            <a:ext cx="4810126"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NIH_NIMH_Master_Logo_Re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HS Logo-rev.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252663"/>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1213" y="225266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noChangeShapeType="1"/>
          </p:cNvCxnSpPr>
          <p:nvPr userDrawn="1"/>
        </p:nvCxnSpPr>
        <p:spPr bwMode="auto">
          <a:xfrm>
            <a:off x="0" y="1925638"/>
            <a:ext cx="9144000" cy="0"/>
          </a:xfrm>
          <a:prstGeom prst="line">
            <a:avLst/>
          </a:prstGeom>
          <a:noFill/>
          <a:ln w="635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Connector 13"/>
          <p:cNvCxnSpPr>
            <a:cxnSpLocks noChangeShapeType="1"/>
          </p:cNvCxnSpPr>
          <p:nvPr userDrawn="1"/>
        </p:nvCxnSpPr>
        <p:spPr bwMode="auto">
          <a:xfrm>
            <a:off x="0" y="3571875"/>
            <a:ext cx="9144000" cy="0"/>
          </a:xfrm>
          <a:prstGeom prst="line">
            <a:avLst/>
          </a:prstGeom>
          <a:noFill/>
          <a:ln w="635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5"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2988" y="2252663"/>
            <a:ext cx="9747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22613" y="2254250"/>
            <a:ext cx="9794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4104973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pPr>
              <a:defRPr/>
            </a:pPr>
            <a:fld id="{F0D5F0B5-7F59-2549-9313-5D47EFD1C43F}" type="slidenum">
              <a:rPr lang="en-US" altLang="en-US"/>
              <a:pPr>
                <a:defRPr/>
              </a:pPr>
              <a:t>‹#›</a:t>
            </a:fld>
            <a:endParaRPr lang="en-US" altLang="en-US" dirty="0"/>
          </a:p>
        </p:txBody>
      </p:sp>
    </p:spTree>
    <p:extLst>
      <p:ext uri="{BB962C8B-B14F-4D97-AF65-F5344CB8AC3E}">
        <p14:creationId xmlns:p14="http://schemas.microsoft.com/office/powerpoint/2010/main" val="428310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pPr>
              <a:defRPr/>
            </a:pPr>
            <a:fld id="{C965F413-6F52-DF4B-B394-61FADD9B4FE0}" type="slidenum">
              <a:rPr lang="en-US" altLang="en-US"/>
              <a:pPr>
                <a:defRPr/>
              </a:pPr>
              <a:t>‹#›</a:t>
            </a:fld>
            <a:endParaRPr lang="en-US" altLang="en-US" dirty="0"/>
          </a:p>
        </p:txBody>
      </p:sp>
    </p:spTree>
    <p:extLst>
      <p:ext uri="{BB962C8B-B14F-4D97-AF65-F5344CB8AC3E}">
        <p14:creationId xmlns:p14="http://schemas.microsoft.com/office/powerpoint/2010/main" val="147964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template">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pPr>
              <a:defRPr/>
            </a:pPr>
            <a:fld id="{E57CA273-88F1-D04B-83E9-64C55418DE9E}" type="slidenum">
              <a:rPr lang="en-US" altLang="en-US"/>
              <a:pPr>
                <a:defRPr/>
              </a:pPr>
              <a:t>‹#›</a:t>
            </a:fld>
            <a:endParaRPr lang="en-US" altLang="en-US" dirty="0"/>
          </a:p>
        </p:txBody>
      </p:sp>
    </p:spTree>
    <p:extLst>
      <p:ext uri="{BB962C8B-B14F-4D97-AF65-F5344CB8AC3E}">
        <p14:creationId xmlns:p14="http://schemas.microsoft.com/office/powerpoint/2010/main" val="4198236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pPr>
              <a:defRPr/>
            </a:pPr>
            <a:fld id="{B1285A8E-2B54-6642-B1BF-60E563FE1A1E}" type="slidenum">
              <a:rPr lang="en-US" altLang="en-US"/>
              <a:pPr>
                <a:defRPr/>
              </a:pPr>
              <a:t>‹#›</a:t>
            </a:fld>
            <a:endParaRPr lang="en-US" altLang="en-US" dirty="0"/>
          </a:p>
        </p:txBody>
      </p:sp>
    </p:spTree>
    <p:extLst>
      <p:ext uri="{BB962C8B-B14F-4D97-AF65-F5344CB8AC3E}">
        <p14:creationId xmlns:p14="http://schemas.microsoft.com/office/powerpoint/2010/main" val="407117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template">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pPr>
              <a:defRPr/>
            </a:pPr>
            <a:fld id="{0BF2CDEE-DFF8-614D-B978-748E29EA0AC9}" type="slidenum">
              <a:rPr lang="en-US" altLang="en-US"/>
              <a:pPr>
                <a:defRPr/>
              </a:pPr>
              <a:t>‹#›</a:t>
            </a:fld>
            <a:endParaRPr lang="en-US" altLang="en-US" dirty="0"/>
          </a:p>
        </p:txBody>
      </p:sp>
    </p:spTree>
    <p:extLst>
      <p:ext uri="{BB962C8B-B14F-4D97-AF65-F5344CB8AC3E}">
        <p14:creationId xmlns:p14="http://schemas.microsoft.com/office/powerpoint/2010/main" val="52928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pPr>
              <a:defRPr/>
            </a:pPr>
            <a:fld id="{C5B5E7E9-9CF7-044C-9E28-2A4EC0B628E3}" type="slidenum">
              <a:rPr lang="en-US" altLang="en-US"/>
              <a:pPr>
                <a:defRPr/>
              </a:pPr>
              <a:t>‹#›</a:t>
            </a:fld>
            <a:endParaRPr lang="en-US" altLang="en-US" dirty="0"/>
          </a:p>
        </p:txBody>
      </p:sp>
    </p:spTree>
    <p:extLst>
      <p:ext uri="{BB962C8B-B14F-4D97-AF65-F5344CB8AC3E}">
        <p14:creationId xmlns:p14="http://schemas.microsoft.com/office/powerpoint/2010/main" val="83324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BF"/>
                </a:solidFill>
                <a:latin typeface="Arial" panose="020B0604020202020204" pitchFamily="34" charset="0"/>
                <a:ea typeface="ＭＳ Ｐゴシック" panose="020B0600070205080204" pitchFamily="34" charset="-128"/>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BF"/>
                </a:solidFill>
                <a:latin typeface="Arial" panose="020B0604020202020204" pitchFamily="34" charset="0"/>
                <a:ea typeface="ＭＳ Ｐゴシック" panose="020B0600070205080204"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a:defRPr>
                <a:solidFill>
                  <a:srgbClr val="0000BF"/>
                </a:solidFill>
              </a:defRPr>
            </a:lvl1pPr>
          </a:lstStyle>
          <a:p>
            <a:pPr>
              <a:defRPr/>
            </a:pPr>
            <a:fld id="{0D83377E-E680-124B-8EF1-7EFCEFEB6EBB}" type="slidenum">
              <a:rPr lang="en-US" altLang="en-US"/>
              <a:pPr>
                <a:defRPr/>
              </a:pPr>
              <a:t>‹#›</a:t>
            </a:fld>
            <a:endParaRPr lang="en-US" altLang="en-US" dirty="0"/>
          </a:p>
        </p:txBody>
      </p:sp>
    </p:spTree>
    <p:extLst>
      <p:ext uri="{BB962C8B-B14F-4D97-AF65-F5344CB8AC3E}">
        <p14:creationId xmlns:p14="http://schemas.microsoft.com/office/powerpoint/2010/main" val="70317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defRPr sz="1800">
                <a:solidFill>
                  <a:srgbClr val="FFFFFF"/>
                </a:solidFill>
                <a:latin typeface="Calibri" charset="0"/>
                <a:ea typeface="ＭＳ Ｐゴシック" panose="020B0600070205080204" pitchFamily="34" charset="-128"/>
                <a:cs typeface="MS PGothic" charset="0"/>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r">
              <a:spcBef>
                <a:spcPct val="0"/>
              </a:spcBef>
              <a:defRPr sz="1800">
                <a:solidFill>
                  <a:prstClr val="white">
                    <a:tint val="75000"/>
                  </a:prstClr>
                </a:solidFill>
                <a:latin typeface="Calibri"/>
                <a:ea typeface="ＭＳ Ｐゴシック" charset="-128"/>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a:spcBef>
                <a:spcPct val="20000"/>
              </a:spcBef>
              <a:defRPr>
                <a:solidFill>
                  <a:srgbClr val="FFFFFF"/>
                </a:solidFill>
                <a:latin typeface="Calibri" charset="0"/>
              </a:defRPr>
            </a:lvl1pPr>
          </a:lstStyle>
          <a:p>
            <a:pPr>
              <a:defRPr/>
            </a:pPr>
            <a:fld id="{16A61CB7-A9AA-8B42-B44A-64C6D72EA4CB}" type="slidenum">
              <a:rPr lang="en-US"/>
              <a:pPr>
                <a:defRPr/>
              </a:pPr>
              <a:t>‹#›</a:t>
            </a:fld>
            <a:endParaRPr lang="en-US" dirty="0"/>
          </a:p>
        </p:txBody>
      </p:sp>
    </p:spTree>
    <p:extLst>
      <p:ext uri="{BB962C8B-B14F-4D97-AF65-F5344CB8AC3E}">
        <p14:creationId xmlns:p14="http://schemas.microsoft.com/office/powerpoint/2010/main" val="86925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39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sp>
        <p:nvSpPr>
          <p:cNvPr id="5" name="Rectangle 4"/>
          <p:cNvSpPr/>
          <p:nvPr userDrawn="1"/>
        </p:nvSpPr>
        <p:spPr bwMode="auto">
          <a:xfrm>
            <a:off x="0" y="1925638"/>
            <a:ext cx="9144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a:extLst/>
        </p:spPr>
        <p:txBody>
          <a:bodyPr/>
          <a:lstStyle/>
          <a:p>
            <a:pPr algn="r" eaLnBrk="1" hangingPunct="1">
              <a:defRPr/>
            </a:pPr>
            <a:endParaRPr lang="en-US" dirty="0">
              <a:ea typeface="ＭＳ Ｐゴシック" charset="0"/>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968500"/>
            <a:ext cx="4810126"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NIH_NIMH_Master_Logo_Re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HS Logo-rev.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252663"/>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1213" y="225266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noChangeShapeType="1"/>
          </p:cNvCxnSpPr>
          <p:nvPr userDrawn="1"/>
        </p:nvCxnSpPr>
        <p:spPr bwMode="auto">
          <a:xfrm>
            <a:off x="0" y="1925638"/>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Connector 13"/>
          <p:cNvCxnSpPr>
            <a:cxnSpLocks noChangeShapeType="1"/>
          </p:cNvCxnSpPr>
          <p:nvPr userDrawn="1"/>
        </p:nvCxnSpPr>
        <p:spPr bwMode="auto">
          <a:xfrm>
            <a:off x="0" y="3571875"/>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5"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2988" y="2252663"/>
            <a:ext cx="9747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22613" y="2254250"/>
            <a:ext cx="9794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50012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pPr>
              <a:defRPr/>
            </a:pPr>
            <a:fld id="{C965F413-6F52-DF4B-B394-61FADD9B4FE0}" type="slidenum">
              <a:rPr lang="en-US" altLang="en-US"/>
              <a:pPr>
                <a:defRPr/>
              </a:pPr>
              <a:t>‹#›</a:t>
            </a:fld>
            <a:endParaRPr lang="en-US" altLang="en-US" dirty="0"/>
          </a:p>
        </p:txBody>
      </p:sp>
    </p:spTree>
    <p:extLst>
      <p:ext uri="{BB962C8B-B14F-4D97-AF65-F5344CB8AC3E}">
        <p14:creationId xmlns:p14="http://schemas.microsoft.com/office/powerpoint/2010/main" val="35868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template">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pPr>
              <a:defRPr/>
            </a:pPr>
            <a:fld id="{0BF2CDEE-DFF8-614D-B978-748E29EA0AC9}" type="slidenum">
              <a:rPr lang="en-US" altLang="en-US"/>
              <a:pPr>
                <a:defRPr/>
              </a:pPr>
              <a:t>‹#›</a:t>
            </a:fld>
            <a:endParaRPr lang="en-US" altLang="en-US" dirty="0"/>
          </a:p>
        </p:txBody>
      </p:sp>
    </p:spTree>
    <p:extLst>
      <p:ext uri="{BB962C8B-B14F-4D97-AF65-F5344CB8AC3E}">
        <p14:creationId xmlns:p14="http://schemas.microsoft.com/office/powerpoint/2010/main" val="416954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0"/>
            <a:ext cx="9144000" cy="1084263"/>
          </a:xfrm>
          <a:prstGeom prst="rect">
            <a:avLst/>
          </a:prstGeom>
          <a:solidFill>
            <a:srgbClr val="005395"/>
          </a:solidFill>
          <a:ln>
            <a:noFill/>
          </a:ln>
          <a:extLst>
            <a:ext uri="{91240B29-F687-4F45-9708-019B960494DF}">
              <a14:hiddenLine xmlns:a14="http://schemas.microsoft.com/office/drawing/2010/main" w="63500"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pic>
        <p:nvPicPr>
          <p:cNvPr id="1027" name="Picture 1" descr="NIH_NIMH_Master_Logo_2Col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ChangeArrowheads="1"/>
          </p:cNvSpPr>
          <p:nvPr userDrawn="1"/>
        </p:nvSpPr>
        <p:spPr bwMode="auto">
          <a:xfrm>
            <a:off x="0" y="6777038"/>
            <a:ext cx="9144000" cy="80962"/>
          </a:xfrm>
          <a:prstGeom prst="rect">
            <a:avLst/>
          </a:prstGeom>
          <a:solidFill>
            <a:srgbClr val="005395"/>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sp>
        <p:nvSpPr>
          <p:cNvPr id="11" name="Slide Number Placeholder 3"/>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900">
                <a:latin typeface="Arial" panose="020B0604020202020204" pitchFamily="34" charset="0"/>
                <a:ea typeface="ＭＳ Ｐゴシック" panose="020B0600070205080204" pitchFamily="34" charset="-128"/>
              </a:defRPr>
            </a:lvl1pPr>
          </a:lstStyle>
          <a:p>
            <a:pPr>
              <a:defRPr/>
            </a:pPr>
            <a:fld id="{A72BD613-B08C-7F45-9B18-0EB662A0A15C}" type="slidenum">
              <a:rPr lang="en-US" altLang="en-US"/>
              <a:pPr>
                <a:defRPr/>
              </a:pPr>
              <a:t>‹#›</a:t>
            </a:fld>
            <a:endParaRPr lang="en-US" altLang="en-US" dirty="0"/>
          </a:p>
        </p:txBody>
      </p:sp>
      <p:sp>
        <p:nvSpPr>
          <p:cNvPr id="1030" name="Title Placeholder 1"/>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8" descr="HHS Logo-PMS653.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userDrawn="1"/>
        </p:nvCxnSpPr>
        <p:spPr bwMode="auto">
          <a:xfrm>
            <a:off x="0" y="1084263"/>
            <a:ext cx="9144000" cy="0"/>
          </a:xfrm>
          <a:prstGeom prst="line">
            <a:avLst/>
          </a:prstGeom>
          <a:noFill/>
          <a:ln w="63500">
            <a:solidFill>
              <a:srgbClr val="7F7F7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Lst>
  <p:hf hdr="0" ftr="0"/>
  <p:txStyles>
    <p:titleStyle>
      <a:lvl1pPr algn="l" rtl="0" eaLnBrk="0" fontAlgn="base" hangingPunct="0">
        <a:spcBef>
          <a:spcPct val="0"/>
        </a:spcBef>
        <a:spcAft>
          <a:spcPct val="0"/>
        </a:spcAft>
        <a:defRPr sz="25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anose="020B0600070205080204"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charset="2"/>
        <a:buChar char="§"/>
        <a:defRPr>
          <a:solidFill>
            <a:srgbClr val="292929"/>
          </a:solidFill>
          <a:latin typeface="+mn-lt"/>
          <a:ea typeface="MS PGothic" panose="020B0600070205080204"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anose="020B0600070205080204" pitchFamily="34" charset="-128"/>
        </a:defRPr>
      </a:lvl3pPr>
      <a:lvl4pPr marL="1257300" indent="-177800" algn="l" rtl="0" eaLnBrk="0" fontAlgn="base" hangingPunct="0">
        <a:lnSpc>
          <a:spcPct val="90000"/>
        </a:lnSpc>
        <a:spcBef>
          <a:spcPct val="50000"/>
        </a:spcBef>
        <a:spcAft>
          <a:spcPct val="0"/>
        </a:spcAft>
        <a:buClr>
          <a:srgbClr val="003CA0"/>
        </a:buClr>
        <a:buFont typeface="Wingdings" charset="2"/>
        <a:buChar char="§"/>
        <a:defRPr sz="1400">
          <a:solidFill>
            <a:srgbClr val="292929"/>
          </a:solidFill>
          <a:latin typeface="+mn-lt"/>
          <a:ea typeface="MS PGothic" panose="020B0600070205080204"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anose="020B0600070205080204"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0"/>
            <a:ext cx="9144000" cy="1084263"/>
          </a:xfrm>
          <a:prstGeom prst="rect">
            <a:avLst/>
          </a:prstGeom>
          <a:solidFill>
            <a:srgbClr val="005395"/>
          </a:solidFill>
          <a:ln>
            <a:noFill/>
          </a:ln>
          <a:extLst>
            <a:ext uri="{91240B29-F687-4F45-9708-019B960494DF}">
              <a14:hiddenLine xmlns:a14="http://schemas.microsoft.com/office/drawing/2010/main" w="63500"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pic>
        <p:nvPicPr>
          <p:cNvPr id="1027" name="Picture 1" descr="NIH_NIMH_Master_Logo_2Color.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ChangeArrowheads="1"/>
          </p:cNvSpPr>
          <p:nvPr userDrawn="1"/>
        </p:nvSpPr>
        <p:spPr bwMode="auto">
          <a:xfrm>
            <a:off x="0" y="6777038"/>
            <a:ext cx="9144000" cy="80962"/>
          </a:xfrm>
          <a:prstGeom prst="rect">
            <a:avLst/>
          </a:prstGeom>
          <a:solidFill>
            <a:srgbClr val="005395"/>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sp>
        <p:nvSpPr>
          <p:cNvPr id="11" name="Slide Number Placeholder 3"/>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900">
                <a:latin typeface="Arial" panose="020B0604020202020204" pitchFamily="34" charset="0"/>
                <a:ea typeface="ＭＳ Ｐゴシック" panose="020B0600070205080204" pitchFamily="34" charset="-128"/>
              </a:defRPr>
            </a:lvl1pPr>
          </a:lstStyle>
          <a:p>
            <a:pPr>
              <a:defRPr/>
            </a:pPr>
            <a:fld id="{A72BD613-B08C-7F45-9B18-0EB662A0A15C}" type="slidenum">
              <a:rPr lang="en-US" altLang="en-US"/>
              <a:pPr>
                <a:defRPr/>
              </a:pPr>
              <a:t>‹#›</a:t>
            </a:fld>
            <a:endParaRPr lang="en-US" altLang="en-US" dirty="0"/>
          </a:p>
        </p:txBody>
      </p:sp>
      <p:sp>
        <p:nvSpPr>
          <p:cNvPr id="1030" name="Title Placeholder 1"/>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8" descr="HHS Logo-PMS653.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userDrawn="1"/>
        </p:nvCxnSpPr>
        <p:spPr bwMode="auto">
          <a:xfrm>
            <a:off x="0" y="1084263"/>
            <a:ext cx="9144000" cy="0"/>
          </a:xfrm>
          <a:prstGeom prst="line">
            <a:avLst/>
          </a:prstGeom>
          <a:noFill/>
          <a:ln w="63500">
            <a:solidFill>
              <a:srgbClr val="7F7F7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extLst>
      <p:ext uri="{BB962C8B-B14F-4D97-AF65-F5344CB8AC3E}">
        <p14:creationId xmlns:p14="http://schemas.microsoft.com/office/powerpoint/2010/main" val="26883020"/>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Lst>
  <p:hf hdr="0" ftr="0"/>
  <p:txStyles>
    <p:titleStyle>
      <a:lvl1pPr algn="l" rtl="0" eaLnBrk="0" fontAlgn="base" hangingPunct="0">
        <a:spcBef>
          <a:spcPct val="0"/>
        </a:spcBef>
        <a:spcAft>
          <a:spcPct val="0"/>
        </a:spcAft>
        <a:defRPr sz="25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anose="020B0600070205080204"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charset="2"/>
        <a:buChar char="§"/>
        <a:defRPr>
          <a:solidFill>
            <a:srgbClr val="292929"/>
          </a:solidFill>
          <a:latin typeface="+mn-lt"/>
          <a:ea typeface="MS PGothic" panose="020B0600070205080204"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anose="020B0600070205080204" pitchFamily="34" charset="-128"/>
        </a:defRPr>
      </a:lvl3pPr>
      <a:lvl4pPr marL="1257300" indent="-177800" algn="l" rtl="0" eaLnBrk="0" fontAlgn="base" hangingPunct="0">
        <a:lnSpc>
          <a:spcPct val="90000"/>
        </a:lnSpc>
        <a:spcBef>
          <a:spcPct val="50000"/>
        </a:spcBef>
        <a:spcAft>
          <a:spcPct val="0"/>
        </a:spcAft>
        <a:buClr>
          <a:srgbClr val="003CA0"/>
        </a:buClr>
        <a:buFont typeface="Wingdings" charset="2"/>
        <a:buChar char="§"/>
        <a:defRPr sz="1400">
          <a:solidFill>
            <a:srgbClr val="292929"/>
          </a:solidFill>
          <a:latin typeface="+mn-lt"/>
          <a:ea typeface="MS PGothic" panose="020B0600070205080204"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anose="020B0600070205080204"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0"/>
            <a:ext cx="9144000" cy="1084263"/>
          </a:xfrm>
          <a:prstGeom prst="rect">
            <a:avLst/>
          </a:prstGeom>
          <a:solidFill>
            <a:srgbClr val="005395"/>
          </a:solidFill>
          <a:ln>
            <a:noFill/>
          </a:ln>
          <a:extLst>
            <a:ext uri="{91240B29-F687-4F45-9708-019B960494DF}">
              <a14:hiddenLine xmlns:a14="http://schemas.microsoft.com/office/drawing/2010/main" w="63500"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pic>
        <p:nvPicPr>
          <p:cNvPr id="1027" name="Picture 1" descr="NIH_NIMH_Master_Logo_2Col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ChangeArrowheads="1"/>
          </p:cNvSpPr>
          <p:nvPr userDrawn="1"/>
        </p:nvSpPr>
        <p:spPr bwMode="auto">
          <a:xfrm>
            <a:off x="0" y="6777038"/>
            <a:ext cx="9144000" cy="80962"/>
          </a:xfrm>
          <a:prstGeom prst="rect">
            <a:avLst/>
          </a:prstGeom>
          <a:solidFill>
            <a:srgbClr val="005395"/>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sp>
        <p:nvSpPr>
          <p:cNvPr id="11" name="Slide Number Placeholder 3"/>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900"/>
            </a:lvl1pPr>
          </a:lstStyle>
          <a:p>
            <a:pPr>
              <a:defRPr/>
            </a:pPr>
            <a:fld id="{B03E2AF1-DC6F-4148-9DBB-C7F555C5DF34}" type="slidenum">
              <a:rPr lang="en-US" altLang="en-US"/>
              <a:pPr>
                <a:defRPr/>
              </a:pPr>
              <a:t>‹#›</a:t>
            </a:fld>
            <a:endParaRPr lang="en-US" altLang="en-US" dirty="0"/>
          </a:p>
        </p:txBody>
      </p:sp>
      <p:sp>
        <p:nvSpPr>
          <p:cNvPr id="1030" name="Title Placeholder 1"/>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8" descr="HHS Logo-PMS653.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bwMode="auto">
          <a:xfrm>
            <a:off x="0" y="1084263"/>
            <a:ext cx="9144000" cy="0"/>
          </a:xfrm>
          <a:prstGeom prst="line">
            <a:avLst/>
          </a:prstGeom>
          <a:solidFill>
            <a:schemeClr val="accent1"/>
          </a:solidFill>
          <a:ln w="635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228147895"/>
      </p:ext>
    </p:extLst>
  </p:cSld>
  <p:clrMap bg1="lt1" tx1="dk1" bg2="lt2" tx2="dk2" accent1="accent1" accent2="accent2" accent3="accent3" accent4="accent4" accent5="accent5" accent6="accent6" hlink="hlink" folHlink="folHlink"/>
  <p:sldLayoutIdLst>
    <p:sldLayoutId id="2147484927" r:id="rId1"/>
    <p:sldLayoutId id="2147484928" r:id="rId2"/>
    <p:sldLayoutId id="2147484929" r:id="rId3"/>
    <p:sldLayoutId id="2147484930" r:id="rId4"/>
    <p:sldLayoutId id="2147484931" r:id="rId5"/>
    <p:sldLayoutId id="2147484932" r:id="rId6"/>
  </p:sldLayoutIdLst>
  <p:hf hdr="0" ftr="0"/>
  <p:txStyles>
    <p:titleStyle>
      <a:lvl1pPr algn="l" rtl="0" eaLnBrk="0" fontAlgn="base" hangingPunct="0">
        <a:spcBef>
          <a:spcPct val="0"/>
        </a:spcBef>
        <a:spcAft>
          <a:spcPct val="0"/>
        </a:spcAft>
        <a:defRPr sz="2500" b="1">
          <a:solidFill>
            <a:schemeClr val="bg1"/>
          </a:solidFill>
          <a:latin typeface="+mj-lt"/>
          <a:ea typeface="+mj-ea"/>
          <a:cs typeface="ＭＳ Ｐゴシック" charset="0"/>
        </a:defRPr>
      </a:lvl1pPr>
      <a:lvl2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n-ea"/>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panose="05000000000000000000" pitchFamily="2" charset="2"/>
        <a:buChar char="§"/>
        <a:defRPr>
          <a:solidFill>
            <a:srgbClr val="292929"/>
          </a:solidFill>
          <a:latin typeface="+mn-lt"/>
          <a:ea typeface="+mn-ea"/>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n-ea"/>
        </a:defRPr>
      </a:lvl3pPr>
      <a:lvl4pPr marL="1257300" indent="-177800" algn="l" rtl="0" eaLnBrk="0" fontAlgn="base" hangingPunct="0">
        <a:lnSpc>
          <a:spcPct val="90000"/>
        </a:lnSpc>
        <a:spcBef>
          <a:spcPct val="50000"/>
        </a:spcBef>
        <a:spcAft>
          <a:spcPct val="0"/>
        </a:spcAft>
        <a:buClr>
          <a:srgbClr val="003CA0"/>
        </a:buClr>
        <a:buFont typeface="Wingdings" panose="05000000000000000000" pitchFamily="2" charset="2"/>
        <a:buChar char="§"/>
        <a:defRPr sz="1400">
          <a:solidFill>
            <a:srgbClr val="292929"/>
          </a:solidFill>
          <a:latin typeface="+mn-lt"/>
          <a:ea typeface="+mn-ea"/>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n-ea"/>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0"/>
            <a:ext cx="9144000" cy="1084263"/>
          </a:xfrm>
          <a:prstGeom prst="rect">
            <a:avLst/>
          </a:prstGeom>
          <a:solidFill>
            <a:srgbClr val="005395"/>
          </a:solidFill>
          <a:ln>
            <a:noFill/>
          </a:ln>
          <a:extLst>
            <a:ext uri="{91240B29-F687-4F45-9708-019B960494DF}">
              <a14:hiddenLine xmlns:a14="http://schemas.microsoft.com/office/drawing/2010/main" w="63500"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pic>
        <p:nvPicPr>
          <p:cNvPr id="2051" name="Picture 1" descr="NIH_NIMH_Master_Logo_2Color.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ChangeArrowheads="1"/>
          </p:cNvSpPr>
          <p:nvPr userDrawn="1"/>
        </p:nvSpPr>
        <p:spPr bwMode="auto">
          <a:xfrm>
            <a:off x="0" y="6777038"/>
            <a:ext cx="9144000" cy="80962"/>
          </a:xfrm>
          <a:prstGeom prst="rect">
            <a:avLst/>
          </a:prstGeom>
          <a:solidFill>
            <a:srgbClr val="005395"/>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altLang="en-US" dirty="0"/>
          </a:p>
        </p:txBody>
      </p:sp>
      <p:sp>
        <p:nvSpPr>
          <p:cNvPr id="11" name="Slide Number Placeholder 3"/>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900">
                <a:latin typeface="Arial" charset="0"/>
                <a:ea typeface="ＭＳ Ｐゴシック" charset="-128"/>
              </a:defRPr>
            </a:lvl1pPr>
          </a:lstStyle>
          <a:p>
            <a:pPr>
              <a:defRPr/>
            </a:pPr>
            <a:fld id="{398FA447-9256-104A-93A0-754FB10F5993}" type="slidenum">
              <a:rPr lang="en-US" altLang="en-US"/>
              <a:pPr>
                <a:defRPr/>
              </a:pPr>
              <a:t>‹#›</a:t>
            </a:fld>
            <a:endParaRPr lang="en-US" altLang="en-US" dirty="0"/>
          </a:p>
        </p:txBody>
      </p:sp>
      <p:sp>
        <p:nvSpPr>
          <p:cNvPr id="2054" name="Title Placeholder 1"/>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055" name="Picture 8" descr="HHS Logo-PMS653.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userDrawn="1"/>
        </p:nvCxnSpPr>
        <p:spPr bwMode="auto">
          <a:xfrm>
            <a:off x="0" y="1084263"/>
            <a:ext cx="9144000" cy="0"/>
          </a:xfrm>
          <a:prstGeom prst="line">
            <a:avLst/>
          </a:prstGeom>
          <a:noFill/>
          <a:ln w="635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extLst>
      <p:ext uri="{BB962C8B-B14F-4D97-AF65-F5344CB8AC3E}">
        <p14:creationId xmlns:p14="http://schemas.microsoft.com/office/powerpoint/2010/main" val="3164585060"/>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Lst>
  <p:hf hdr="0" ftr="0"/>
  <p:txStyles>
    <p:titleStyle>
      <a:lvl1pPr algn="l" rtl="0" eaLnBrk="0" fontAlgn="base" hangingPunct="0">
        <a:spcBef>
          <a:spcPct val="0"/>
        </a:spcBef>
        <a:spcAft>
          <a:spcPct val="0"/>
        </a:spcAft>
        <a:defRPr sz="25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anose="020B0600070205080204"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charset="2"/>
        <a:buChar char="§"/>
        <a:defRPr>
          <a:solidFill>
            <a:srgbClr val="292929"/>
          </a:solidFill>
          <a:latin typeface="+mn-lt"/>
          <a:ea typeface="MS PGothic" panose="020B0600070205080204"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anose="020B0600070205080204" pitchFamily="34" charset="-128"/>
        </a:defRPr>
      </a:lvl3pPr>
      <a:lvl4pPr marL="1257300" indent="-177800" algn="l" rtl="0" eaLnBrk="0" fontAlgn="base" hangingPunct="0">
        <a:lnSpc>
          <a:spcPct val="90000"/>
        </a:lnSpc>
        <a:spcBef>
          <a:spcPct val="50000"/>
        </a:spcBef>
        <a:spcAft>
          <a:spcPct val="0"/>
        </a:spcAft>
        <a:buClr>
          <a:srgbClr val="003CA0"/>
        </a:buClr>
        <a:buFont typeface="Wingdings" charset="2"/>
        <a:buChar char="§"/>
        <a:defRPr sz="1400">
          <a:solidFill>
            <a:srgbClr val="292929"/>
          </a:solidFill>
          <a:latin typeface="+mn-lt"/>
          <a:ea typeface="MS PGothic" panose="020B0600070205080204"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anose="020B0600070205080204"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810125" y="2022475"/>
            <a:ext cx="4248150" cy="1447800"/>
          </a:xfrm>
        </p:spPr>
        <p:txBody>
          <a:bodyPr/>
          <a:lstStyle/>
          <a:p>
            <a:r>
              <a:rPr lang="en-US" altLang="en-US" sz="2800" dirty="0">
                <a:ea typeface="MS PGothic" charset="-128"/>
              </a:rPr>
              <a:t>Update From the NIMH</a:t>
            </a:r>
          </a:p>
        </p:txBody>
      </p:sp>
      <p:sp>
        <p:nvSpPr>
          <p:cNvPr id="14339" name="Subtitle 4"/>
          <p:cNvSpPr>
            <a:spLocks noGrp="1"/>
          </p:cNvSpPr>
          <p:nvPr>
            <p:ph type="body" sz="quarter" idx="10"/>
          </p:nvPr>
        </p:nvSpPr>
        <p:spPr bwMode="auto">
          <a:xfrm>
            <a:off x="4810125" y="4014788"/>
            <a:ext cx="3803650" cy="21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a:ea typeface="MS PGothic" charset="-128"/>
              </a:rPr>
              <a:t>Joshua A. Gordon, M.D., Ph.D.</a:t>
            </a:r>
          </a:p>
          <a:p>
            <a:pPr eaLnBrk="1" hangingPunct="1"/>
            <a:r>
              <a:rPr lang="en-US" altLang="en-US" dirty="0">
                <a:ea typeface="MS PGothic" charset="-128"/>
              </a:rPr>
              <a:t>Director, NIMH</a:t>
            </a:r>
          </a:p>
          <a:p>
            <a:pPr eaLnBrk="1" hangingPunct="1"/>
            <a:br>
              <a:rPr lang="en-US" altLang="en-US" sz="1600" dirty="0">
                <a:ea typeface="MS PGothic" charset="-128"/>
              </a:rPr>
            </a:br>
            <a:r>
              <a:rPr lang="en-US" altLang="en-US" sz="1600" dirty="0">
                <a:ea typeface="MS PGothic" charset="-128"/>
              </a:rPr>
              <a:t>July 1,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0" y="290513"/>
            <a:ext cx="9144000" cy="463550"/>
          </a:xfrm>
        </p:spPr>
        <p:txBody>
          <a:bodyPr/>
          <a:lstStyle/>
          <a:p>
            <a:pPr algn="ctr"/>
            <a:r>
              <a:rPr lang="en-US" altLang="en-US" sz="2800" dirty="0"/>
              <a:t>NIMH Budget Updates</a:t>
            </a:r>
          </a:p>
        </p:txBody>
      </p:sp>
      <p:sp>
        <p:nvSpPr>
          <p:cNvPr id="450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7845652-611F-E148-A475-0FA327798F04}" type="slidenum">
              <a:rPr lang="en-US" altLang="en-US" sz="900">
                <a:solidFill>
                  <a:srgbClr val="00468B"/>
                </a:solidFill>
              </a:rPr>
              <a:pPr/>
              <a:t>10</a:t>
            </a:fld>
            <a:endParaRPr lang="en-US" altLang="en-US" sz="900" dirty="0">
              <a:solidFill>
                <a:srgbClr val="00468B"/>
              </a:solidFill>
            </a:endParaRPr>
          </a:p>
        </p:txBody>
      </p:sp>
      <p:graphicFrame>
        <p:nvGraphicFramePr>
          <p:cNvPr id="7" name="Chart 6"/>
          <p:cNvGraphicFramePr/>
          <p:nvPr>
            <p:extLst/>
          </p:nvPr>
        </p:nvGraphicFramePr>
        <p:xfrm>
          <a:off x="0" y="1207008"/>
          <a:ext cx="9143999" cy="5504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514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xfrm>
            <a:off x="1300163" y="290513"/>
            <a:ext cx="6756400" cy="463550"/>
          </a:xfrm>
        </p:spPr>
        <p:txBody>
          <a:bodyPr/>
          <a:lstStyle/>
          <a:p>
            <a:pPr algn="ctr"/>
            <a:r>
              <a:rPr lang="en-US" altLang="en-US" sz="2800" dirty="0"/>
              <a:t>NIMH Budget Updates</a:t>
            </a:r>
          </a:p>
        </p:txBody>
      </p:sp>
      <p:sp>
        <p:nvSpPr>
          <p:cNvPr id="471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DEACF4B-479C-6A4D-8FB8-E14C36FA5AA7}" type="slidenum">
              <a:rPr lang="en-US" altLang="en-US" sz="900">
                <a:solidFill>
                  <a:srgbClr val="00468B"/>
                </a:solidFill>
              </a:rPr>
              <a:pPr/>
              <a:t>11</a:t>
            </a:fld>
            <a:endParaRPr lang="en-US" altLang="en-US" sz="900" dirty="0">
              <a:solidFill>
                <a:srgbClr val="00468B"/>
              </a:solidFill>
            </a:endParaRPr>
          </a:p>
        </p:txBody>
      </p:sp>
      <p:graphicFrame>
        <p:nvGraphicFramePr>
          <p:cNvPr id="7" name="Chart 6"/>
          <p:cNvGraphicFramePr/>
          <p:nvPr/>
        </p:nvGraphicFramePr>
        <p:xfrm>
          <a:off x="318559" y="1305520"/>
          <a:ext cx="8375659" cy="5072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114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6043" y="1532690"/>
            <a:ext cx="9144000" cy="4587875"/>
          </a:xfrm>
        </p:spPr>
        <p:txBody>
          <a:bodyPr/>
          <a:lstStyle/>
          <a:p>
            <a:pPr marL="603250" indent="-457200">
              <a:lnSpc>
                <a:spcPct val="150000"/>
              </a:lnSpc>
              <a:buClrTx/>
              <a:buSzPct val="100000"/>
              <a:defRPr/>
            </a:pPr>
            <a:r>
              <a:rPr lang="en-US" sz="2400" kern="1200" dirty="0">
                <a:solidFill>
                  <a:srgbClr val="000000"/>
                </a:solidFill>
              </a:rPr>
              <a:t>Key Provisions for Mental Health Care:</a:t>
            </a:r>
          </a:p>
          <a:p>
            <a:pPr marL="923925" lvl="1" indent="-457200">
              <a:lnSpc>
                <a:spcPct val="100000"/>
              </a:lnSpc>
              <a:buClrTx/>
              <a:buSzPct val="100000"/>
              <a:buFont typeface="Arial" panose="020B0604020202020204" pitchFamily="34" charset="0"/>
              <a:buChar char="•"/>
              <a:defRPr/>
            </a:pPr>
            <a:r>
              <a:rPr lang="en-US" sz="2200" kern="1200" dirty="0">
                <a:solidFill>
                  <a:srgbClr val="000000"/>
                </a:solidFill>
              </a:rPr>
              <a:t>Appoints Directors of NIMH, NIDA, NIAAA to SAMHSA advisory councils</a:t>
            </a:r>
          </a:p>
          <a:p>
            <a:pPr marL="923925" lvl="1" indent="-457200">
              <a:lnSpc>
                <a:spcPct val="100000"/>
              </a:lnSpc>
              <a:buClrTx/>
              <a:buSzPct val="100000"/>
              <a:buFont typeface="Arial" panose="020B0604020202020204" pitchFamily="34" charset="0"/>
              <a:buChar char="•"/>
              <a:defRPr/>
            </a:pPr>
            <a:r>
              <a:rPr lang="en-US" sz="2200" dirty="0">
                <a:solidFill>
                  <a:srgbClr val="000000"/>
                </a:solidFill>
              </a:rPr>
              <a:t>Encourages collaboration to ensure evidence-based practices</a:t>
            </a:r>
          </a:p>
          <a:p>
            <a:pPr marL="923925" lvl="1" indent="-457200">
              <a:lnSpc>
                <a:spcPct val="100000"/>
              </a:lnSpc>
              <a:buClrTx/>
              <a:buSzPct val="100000"/>
              <a:buFont typeface="Arial" panose="020B0604020202020204" pitchFamily="34" charset="0"/>
              <a:buChar char="•"/>
              <a:defRPr/>
            </a:pPr>
            <a:r>
              <a:rPr lang="en-US" sz="2200" kern="1200" dirty="0">
                <a:solidFill>
                  <a:srgbClr val="000000"/>
                </a:solidFill>
              </a:rPr>
              <a:t>Strengthens existing mental and behavioral health care parity legislation</a:t>
            </a:r>
          </a:p>
          <a:p>
            <a:pPr marL="923925" lvl="1" indent="-457200">
              <a:lnSpc>
                <a:spcPct val="100000"/>
              </a:lnSpc>
              <a:buClrTx/>
              <a:buSzPct val="100000"/>
              <a:buFont typeface="Arial" panose="020B0604020202020204" pitchFamily="34" charset="0"/>
              <a:buChar char="•"/>
              <a:defRPr/>
            </a:pPr>
            <a:r>
              <a:rPr lang="en-US" sz="2200" kern="1200" dirty="0">
                <a:solidFill>
                  <a:srgbClr val="000000"/>
                </a:solidFill>
              </a:rPr>
              <a:t>Includes broad provisions to assist for special populations</a:t>
            </a:r>
          </a:p>
        </p:txBody>
      </p:sp>
      <p:sp>
        <p:nvSpPr>
          <p:cNvPr id="25603" name="Title 2"/>
          <p:cNvSpPr>
            <a:spLocks noGrp="1"/>
          </p:cNvSpPr>
          <p:nvPr>
            <p:ph type="title"/>
          </p:nvPr>
        </p:nvSpPr>
        <p:spPr>
          <a:xfrm>
            <a:off x="0" y="290513"/>
            <a:ext cx="9144000" cy="463550"/>
          </a:xfrm>
        </p:spPr>
        <p:txBody>
          <a:bodyPr/>
          <a:lstStyle/>
          <a:p>
            <a:pPr algn="ctr"/>
            <a:r>
              <a:rPr lang="en-US" altLang="en-US" sz="2800" dirty="0"/>
              <a:t>21</a:t>
            </a:r>
            <a:r>
              <a:rPr lang="en-US" altLang="en-US" sz="2800" baseline="30000" dirty="0"/>
              <a:t>st</a:t>
            </a:r>
            <a:r>
              <a:rPr lang="en-US" altLang="en-US" sz="2800" dirty="0"/>
              <a:t> Century Cures Act:</a:t>
            </a:r>
            <a:br>
              <a:rPr lang="en-US" altLang="en-US" sz="2800" dirty="0"/>
            </a:br>
            <a:r>
              <a:rPr lang="en-US" altLang="en-US" sz="2800" dirty="0"/>
              <a:t>Interactions Between NIH and SAMHSA</a:t>
            </a: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AD3D20A9-AA79-4E52-8803-80567ADCF3DB}" type="slidenum">
              <a:rPr kumimoji="0" lang="en-US" altLang="en-US" sz="900" b="0" i="0" u="none" strike="noStrike" kern="0" cap="none" spc="0" normalizeH="0" baseline="0" noProof="0" smtClean="0">
                <a:ln>
                  <a:noFill/>
                </a:ln>
                <a:solidFill>
                  <a:srgbClr val="00468B"/>
                </a:solidFill>
                <a:effectLst/>
                <a:uLnTx/>
                <a:uFillTx/>
                <a:latin typeface="Arial" panose="020B0604020202020204" pitchFamily="34" charset="0"/>
                <a:ea typeface="ＭＳ Ｐゴシック"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altLang="en-US" sz="900" b="0" i="0" u="none" strike="noStrike" kern="0" cap="none" spc="0" normalizeH="0" baseline="0" noProof="0" dirty="0">
              <a:ln>
                <a:noFill/>
              </a:ln>
              <a:solidFill>
                <a:srgbClr val="00468B"/>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22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A11CA9EA-06D4-614C-97ED-C54511AA9190}" type="slidenum">
              <a:rPr kumimoji="0" lang="en-US" altLang="en-US" sz="900" b="0" i="0" u="none" strike="noStrike" kern="0" cap="none" spc="0" normalizeH="0" baseline="0" noProof="0">
                <a:ln>
                  <a:noFill/>
                </a:ln>
                <a:solidFill>
                  <a:schemeClr val="tx1"/>
                </a:solidFill>
                <a:effectLst/>
                <a:uLnTx/>
                <a:uFillTx/>
                <a:latin typeface="Arial" charset="0"/>
                <a:ea typeface="MS PGothic" charset="-128"/>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altLang="en-US" sz="900" b="0" i="0" u="none" strike="noStrike" kern="0" cap="none" spc="0" normalizeH="0" baseline="0" noProof="0" dirty="0">
              <a:ln>
                <a:noFill/>
              </a:ln>
              <a:solidFill>
                <a:schemeClr val="tx1"/>
              </a:solidFill>
              <a:effectLst/>
              <a:uLnTx/>
              <a:uFillTx/>
              <a:latin typeface="Arial" charset="0"/>
              <a:ea typeface="MS PGothic" charset="-128"/>
            </a:endParaRPr>
          </a:p>
        </p:txBody>
      </p:sp>
      <p:sp>
        <p:nvSpPr>
          <p:cNvPr id="8" name="Title 1"/>
          <p:cNvSpPr>
            <a:spLocks noGrp="1"/>
          </p:cNvSpPr>
          <p:nvPr>
            <p:ph type="title"/>
          </p:nvPr>
        </p:nvSpPr>
        <p:spPr>
          <a:xfrm>
            <a:off x="0" y="158334"/>
            <a:ext cx="9144000" cy="825986"/>
          </a:xfrm>
        </p:spPr>
        <p:txBody>
          <a:bodyPr/>
          <a:lstStyle/>
          <a:p>
            <a:pPr algn="ctr"/>
            <a:r>
              <a:rPr lang="en-US" altLang="en-US" sz="2800" dirty="0"/>
              <a:t>Update on RAISE:</a:t>
            </a:r>
            <a:br>
              <a:rPr lang="en-US" altLang="en-US" sz="2800" dirty="0"/>
            </a:br>
            <a:r>
              <a:rPr lang="en-US" altLang="en-US" sz="2800" dirty="0"/>
              <a:t>Implementation Science to Broad Clinical Care</a:t>
            </a:r>
            <a:endParaRPr lang="en-US" sz="2800" dirty="0"/>
          </a:p>
        </p:txBody>
      </p:sp>
      <p:graphicFrame>
        <p:nvGraphicFramePr>
          <p:cNvPr id="11" name="Diagram 10"/>
          <p:cNvGraphicFramePr/>
          <p:nvPr>
            <p:extLst>
              <p:ext uri="{D42A27DB-BD31-4B8C-83A1-F6EECF244321}">
                <p14:modId xmlns:p14="http://schemas.microsoft.com/office/powerpoint/2010/main" val="3044447090"/>
              </p:ext>
            </p:extLst>
          </p:nvPr>
        </p:nvGraphicFramePr>
        <p:xfrm>
          <a:off x="1475873" y="1203158"/>
          <a:ext cx="5999747" cy="4472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8019" y="5635627"/>
            <a:ext cx="9135981" cy="1233568"/>
            <a:chOff x="8018" y="5638801"/>
            <a:chExt cx="9135981" cy="1233568"/>
          </a:xfrm>
        </p:grpSpPr>
        <p:grpSp>
          <p:nvGrpSpPr>
            <p:cNvPr id="4" name="Group 3"/>
            <p:cNvGrpSpPr/>
            <p:nvPr/>
          </p:nvGrpSpPr>
          <p:grpSpPr>
            <a:xfrm>
              <a:off x="1748588" y="5646821"/>
              <a:ext cx="7395411" cy="1225548"/>
              <a:chOff x="0" y="4970360"/>
              <a:chExt cx="9144000" cy="1789716"/>
            </a:xfrm>
          </p:grpSpPr>
          <p:pic>
            <p:nvPicPr>
              <p:cNvPr id="7373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7223" t="25580" r="18568" b="50356"/>
              <a:stretch/>
            </p:blipFill>
            <p:spPr bwMode="auto">
              <a:xfrm>
                <a:off x="1106905" y="5005830"/>
                <a:ext cx="8037095" cy="175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9"/>
              <a:srcRect b="7141"/>
              <a:stretch/>
            </p:blipFill>
            <p:spPr>
              <a:xfrm>
                <a:off x="0" y="4970360"/>
                <a:ext cx="3757075" cy="1789715"/>
              </a:xfrm>
              <a:prstGeom prst="rect">
                <a:avLst/>
              </a:prstGeom>
            </p:spPr>
          </p:pic>
        </p:grpSp>
        <p:pic>
          <p:nvPicPr>
            <p:cNvPr id="12" name="Picture 11"/>
            <p:cNvPicPr>
              <a:picLocks noChangeAspect="1"/>
            </p:cNvPicPr>
            <p:nvPr/>
          </p:nvPicPr>
          <p:blipFill rotWithShape="1">
            <a:blip r:embed="rId9"/>
            <a:srcRect b="7141"/>
            <a:stretch/>
          </p:blipFill>
          <p:spPr>
            <a:xfrm>
              <a:off x="8018" y="5638801"/>
              <a:ext cx="3038617" cy="1225547"/>
            </a:xfrm>
            <a:prstGeom prst="rect">
              <a:avLst/>
            </a:prstGeom>
          </p:spPr>
        </p:pic>
      </p:grpSp>
      <p:grpSp>
        <p:nvGrpSpPr>
          <p:cNvPr id="14" name="Group 13"/>
          <p:cNvGrpSpPr/>
          <p:nvPr/>
        </p:nvGrpSpPr>
        <p:grpSpPr>
          <a:xfrm rot="10800000">
            <a:off x="3311609" y="3131336"/>
            <a:ext cx="268095" cy="427240"/>
            <a:chOff x="2578382" y="2220191"/>
            <a:chExt cx="268095" cy="427240"/>
          </a:xfrm>
        </p:grpSpPr>
        <p:sp>
          <p:nvSpPr>
            <p:cNvPr id="15" name="Right Arrow 14"/>
            <p:cNvSpPr/>
            <p:nvPr/>
          </p:nvSpPr>
          <p:spPr>
            <a:xfrm rot="11880000">
              <a:off x="2578382" y="2220191"/>
              <a:ext cx="268095" cy="42724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Right Arrow 4"/>
            <p:cNvSpPr/>
            <p:nvPr/>
          </p:nvSpPr>
          <p:spPr>
            <a:xfrm rot="22680000">
              <a:off x="2656842" y="2318066"/>
              <a:ext cx="187667" cy="256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fontAlgn="base">
                <a:lnSpc>
                  <a:spcPct val="90000"/>
                </a:lnSpc>
                <a:spcBef>
                  <a:spcPct val="0"/>
                </a:spcBef>
                <a:spcAft>
                  <a:spcPct val="35000"/>
                </a:spcAft>
              </a:pPr>
              <a:endParaRPr lang="en-US" sz="1200" dirty="0">
                <a:solidFill>
                  <a:srgbClr val="FFFFFF"/>
                </a:solidFill>
                <a:sym typeface="Gill Sans" pitchFamily="27" charset="0"/>
              </a:endParaRPr>
            </a:p>
          </p:txBody>
        </p:sp>
      </p:grpSp>
      <p:grpSp>
        <p:nvGrpSpPr>
          <p:cNvPr id="17" name="Group 16"/>
          <p:cNvGrpSpPr/>
          <p:nvPr/>
        </p:nvGrpSpPr>
        <p:grpSpPr>
          <a:xfrm rot="15149607">
            <a:off x="4319717" y="2362647"/>
            <a:ext cx="268095" cy="427240"/>
            <a:chOff x="2578382" y="2220191"/>
            <a:chExt cx="268095" cy="427240"/>
          </a:xfrm>
        </p:grpSpPr>
        <p:sp>
          <p:nvSpPr>
            <p:cNvPr id="18" name="Right Arrow 17"/>
            <p:cNvSpPr/>
            <p:nvPr/>
          </p:nvSpPr>
          <p:spPr>
            <a:xfrm rot="11880000">
              <a:off x="2578382" y="2220191"/>
              <a:ext cx="268095" cy="42724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ight Arrow 4"/>
            <p:cNvSpPr/>
            <p:nvPr/>
          </p:nvSpPr>
          <p:spPr>
            <a:xfrm rot="22680000">
              <a:off x="2656842" y="2318066"/>
              <a:ext cx="187667" cy="256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fontAlgn="base">
                <a:lnSpc>
                  <a:spcPct val="90000"/>
                </a:lnSpc>
                <a:spcBef>
                  <a:spcPct val="0"/>
                </a:spcBef>
                <a:spcAft>
                  <a:spcPct val="35000"/>
                </a:spcAft>
              </a:pPr>
              <a:endParaRPr lang="en-US" sz="1200" dirty="0">
                <a:solidFill>
                  <a:srgbClr val="FFFFFF"/>
                </a:solidFill>
                <a:sym typeface="Gill Sans" pitchFamily="27" charset="0"/>
              </a:endParaRPr>
            </a:p>
          </p:txBody>
        </p:sp>
      </p:grpSp>
      <p:grpSp>
        <p:nvGrpSpPr>
          <p:cNvPr id="20" name="Group 19"/>
          <p:cNvGrpSpPr/>
          <p:nvPr/>
        </p:nvGrpSpPr>
        <p:grpSpPr>
          <a:xfrm rot="19314529">
            <a:off x="5313309" y="3109723"/>
            <a:ext cx="268095" cy="427240"/>
            <a:chOff x="2578382" y="2220191"/>
            <a:chExt cx="268095" cy="427240"/>
          </a:xfrm>
        </p:grpSpPr>
        <p:sp>
          <p:nvSpPr>
            <p:cNvPr id="21" name="Right Arrow 20"/>
            <p:cNvSpPr/>
            <p:nvPr/>
          </p:nvSpPr>
          <p:spPr>
            <a:xfrm rot="11880000">
              <a:off x="2578382" y="2220191"/>
              <a:ext cx="268095" cy="42724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Right Arrow 4"/>
            <p:cNvSpPr/>
            <p:nvPr/>
          </p:nvSpPr>
          <p:spPr>
            <a:xfrm rot="22680000">
              <a:off x="2656842" y="2318066"/>
              <a:ext cx="187667" cy="256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fontAlgn="base">
                <a:lnSpc>
                  <a:spcPct val="90000"/>
                </a:lnSpc>
                <a:spcBef>
                  <a:spcPct val="0"/>
                </a:spcBef>
                <a:spcAft>
                  <a:spcPct val="35000"/>
                </a:spcAft>
              </a:pPr>
              <a:endParaRPr lang="en-US" sz="1200" dirty="0">
                <a:solidFill>
                  <a:srgbClr val="FFFFFF"/>
                </a:solidFill>
                <a:sym typeface="Gill Sans" pitchFamily="27" charset="0"/>
              </a:endParaRPr>
            </a:p>
          </p:txBody>
        </p:sp>
      </p:grpSp>
      <p:grpSp>
        <p:nvGrpSpPr>
          <p:cNvPr id="23" name="Group 22"/>
          <p:cNvGrpSpPr/>
          <p:nvPr/>
        </p:nvGrpSpPr>
        <p:grpSpPr>
          <a:xfrm rot="5770163">
            <a:off x="4736475" y="4388782"/>
            <a:ext cx="427240" cy="268095"/>
            <a:chOff x="2816174" y="3276509"/>
            <a:chExt cx="427240" cy="268095"/>
          </a:xfrm>
        </p:grpSpPr>
        <p:sp>
          <p:nvSpPr>
            <p:cNvPr id="24" name="Right Arrow 23"/>
            <p:cNvSpPr/>
            <p:nvPr/>
          </p:nvSpPr>
          <p:spPr>
            <a:xfrm rot="7560000">
              <a:off x="2895746" y="3196937"/>
              <a:ext cx="268095" cy="42724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Right Arrow 4"/>
            <p:cNvSpPr/>
            <p:nvPr/>
          </p:nvSpPr>
          <p:spPr>
            <a:xfrm rot="18360000">
              <a:off x="2959597" y="3249851"/>
              <a:ext cx="187667" cy="256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fontAlgn="base">
                <a:lnSpc>
                  <a:spcPct val="90000"/>
                </a:lnSpc>
                <a:spcBef>
                  <a:spcPct val="0"/>
                </a:spcBef>
                <a:spcAft>
                  <a:spcPct val="35000"/>
                </a:spcAft>
              </a:pPr>
              <a:endParaRPr lang="en-US" sz="1200" dirty="0">
                <a:solidFill>
                  <a:srgbClr val="FFFFFF"/>
                </a:solidFill>
                <a:sym typeface="Gill Sans" pitchFamily="27" charset="0"/>
              </a:endParaRPr>
            </a:p>
          </p:txBody>
        </p:sp>
      </p:grpSp>
      <p:grpSp>
        <p:nvGrpSpPr>
          <p:cNvPr id="26" name="Group 25"/>
          <p:cNvGrpSpPr/>
          <p:nvPr/>
        </p:nvGrpSpPr>
        <p:grpSpPr>
          <a:xfrm rot="11080645">
            <a:off x="3738115" y="4402891"/>
            <a:ext cx="427240" cy="268095"/>
            <a:chOff x="2816174" y="3276509"/>
            <a:chExt cx="427240" cy="268095"/>
          </a:xfrm>
        </p:grpSpPr>
        <p:sp>
          <p:nvSpPr>
            <p:cNvPr id="27" name="Right Arrow 26"/>
            <p:cNvSpPr/>
            <p:nvPr/>
          </p:nvSpPr>
          <p:spPr>
            <a:xfrm rot="7560000">
              <a:off x="2895746" y="3196937"/>
              <a:ext cx="268095" cy="42724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4"/>
            <p:cNvSpPr/>
            <p:nvPr/>
          </p:nvSpPr>
          <p:spPr>
            <a:xfrm rot="18360000">
              <a:off x="2959597" y="3249851"/>
              <a:ext cx="187667" cy="256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fontAlgn="base">
                <a:lnSpc>
                  <a:spcPct val="90000"/>
                </a:lnSpc>
                <a:spcBef>
                  <a:spcPct val="0"/>
                </a:spcBef>
                <a:spcAft>
                  <a:spcPct val="35000"/>
                </a:spcAft>
              </a:pPr>
              <a:endParaRPr lang="en-US" sz="1200" dirty="0">
                <a:solidFill>
                  <a:srgbClr val="FFFFFF"/>
                </a:solidFill>
                <a:sym typeface="Gill Sans" pitchFamily="27" charset="0"/>
              </a:endParaRPr>
            </a:p>
          </p:txBody>
        </p:sp>
      </p:grpSp>
    </p:spTree>
    <p:extLst>
      <p:ext uri="{BB962C8B-B14F-4D97-AF65-F5344CB8AC3E}">
        <p14:creationId xmlns:p14="http://schemas.microsoft.com/office/powerpoint/2010/main" val="24238460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584371" y="1774373"/>
            <a:ext cx="2307772" cy="79465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468B"/>
              </a:solidFill>
              <a:effectLst/>
              <a:uLnTx/>
              <a:uFillTx/>
              <a:latin typeface="Arial" charset="0"/>
              <a:ea typeface="ＭＳ Ｐゴシック"/>
            </a:endParaRPr>
          </a:p>
        </p:txBody>
      </p:sp>
      <p:sp>
        <p:nvSpPr>
          <p:cNvPr id="12" name="Title 1"/>
          <p:cNvSpPr>
            <a:spLocks noGrp="1"/>
          </p:cNvSpPr>
          <p:nvPr>
            <p:ph type="title" idx="4294967295"/>
          </p:nvPr>
        </p:nvSpPr>
        <p:spPr>
          <a:xfrm>
            <a:off x="0" y="228600"/>
            <a:ext cx="9144000" cy="665643"/>
          </a:xfrm>
        </p:spPr>
        <p:txBody>
          <a:bodyPr>
            <a:normAutofit fontScale="90000"/>
          </a:bodyPr>
          <a:lstStyle/>
          <a:p>
            <a:pPr algn="ctr"/>
            <a:r>
              <a:rPr lang="en-US" sz="2800" dirty="0">
                <a:solidFill>
                  <a:srgbClr val="FFFFFF"/>
                </a:solidFill>
              </a:rPr>
              <a:t>NIMH RAISE Findings Influenced States’ Adoption of </a:t>
            </a:r>
            <a:br>
              <a:rPr lang="en-US" sz="2800" dirty="0">
                <a:solidFill>
                  <a:srgbClr val="FFFFFF"/>
                </a:solidFill>
              </a:rPr>
            </a:br>
            <a:r>
              <a:rPr lang="en-US" sz="2800" dirty="0">
                <a:solidFill>
                  <a:srgbClr val="FFFFFF"/>
                </a:solidFill>
              </a:rPr>
              <a:t>Evidence-Based Care for </a:t>
            </a:r>
            <a:r>
              <a:rPr lang="en-US" sz="2800" b="1" dirty="0">
                <a:solidFill>
                  <a:srgbClr val="FFFFFF"/>
                </a:solidFill>
              </a:rPr>
              <a:t>First Episode Psychosis</a:t>
            </a:r>
          </a:p>
        </p:txBody>
      </p:sp>
      <p:graphicFrame>
        <p:nvGraphicFramePr>
          <p:cNvPr id="15" name="Chart 14"/>
          <p:cNvGraphicFramePr>
            <a:graphicFrameLocks/>
          </p:cNvGraphicFramePr>
          <p:nvPr>
            <p:extLst/>
          </p:nvPr>
        </p:nvGraphicFramePr>
        <p:xfrm>
          <a:off x="4343400" y="1219200"/>
          <a:ext cx="426720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94203316"/>
              </p:ext>
            </p:extLst>
          </p:nvPr>
        </p:nvGraphicFramePr>
        <p:xfrm>
          <a:off x="838200" y="1274579"/>
          <a:ext cx="3335608" cy="4698508"/>
        </p:xfrm>
        <a:graphic>
          <a:graphicData uri="http://schemas.openxmlformats.org/drawingml/2006/table">
            <a:tbl>
              <a:tblPr firstRow="1" firstCol="1" bandRow="1"/>
              <a:tblGrid>
                <a:gridCol w="3335608">
                  <a:extLst>
                    <a:ext uri="{9D8B030D-6E8A-4147-A177-3AD203B41FA5}">
                      <a16:colId xmlns:a16="http://schemas.microsoft.com/office/drawing/2014/main" val="20000"/>
                    </a:ext>
                  </a:extLst>
                </a:gridCol>
              </a:tblGrid>
              <a:tr h="707276">
                <a:tc>
                  <a:txBody>
                    <a:bodyPr/>
                    <a:lstStyle/>
                    <a:p>
                      <a:pPr marL="0" marR="0" algn="ctr">
                        <a:lnSpc>
                          <a:spcPct val="115000"/>
                        </a:lnSpc>
                        <a:spcBef>
                          <a:spcPts val="0"/>
                        </a:spcBef>
                        <a:spcAft>
                          <a:spcPts val="0"/>
                        </a:spcAft>
                      </a:pPr>
                      <a:r>
                        <a:rPr lang="en-US" sz="1800" b="1" kern="1200" dirty="0">
                          <a:solidFill>
                            <a:srgbClr val="000000"/>
                          </a:solidFill>
                          <a:effectLst/>
                          <a:latin typeface="Calibri"/>
                          <a:ea typeface="Calibri"/>
                          <a:cs typeface="Times New Roman"/>
                        </a:rPr>
                        <a:t>Dates and Milestones</a:t>
                      </a:r>
                    </a:p>
                    <a:p>
                      <a:pPr marL="0" marR="0" algn="ctr">
                        <a:lnSpc>
                          <a:spcPct val="115000"/>
                        </a:lnSpc>
                        <a:spcBef>
                          <a:spcPts val="0"/>
                        </a:spcBef>
                        <a:spcAft>
                          <a:spcPts val="0"/>
                        </a:spcAft>
                      </a:pPr>
                      <a:endParaRPr lang="en-US" sz="900" dirty="0">
                        <a:effectLst/>
                        <a:latin typeface="Calibri"/>
                        <a:ea typeface="Calibri"/>
                        <a:cs typeface="Times New Roman"/>
                      </a:endParaRPr>
                    </a:p>
                  </a:txBody>
                  <a:tcPr marL="58864" marR="58864" marT="8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230">
                <a:tc>
                  <a:txBody>
                    <a:bodyPr/>
                    <a:lstStyle/>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July, 2009</a:t>
                      </a:r>
                      <a:endParaRPr lang="en-US" sz="900" dirty="0">
                        <a:effectLst/>
                        <a:latin typeface="Calibri"/>
                        <a:ea typeface="Calibri"/>
                        <a:cs typeface="Times New Roman"/>
                      </a:endParaRPr>
                    </a:p>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   RAISE studies begin</a:t>
                      </a:r>
                      <a:endParaRPr lang="en-US" sz="900" dirty="0">
                        <a:effectLst/>
                        <a:latin typeface="Calibri"/>
                        <a:ea typeface="Calibri"/>
                        <a:cs typeface="Times New Roman"/>
                      </a:endParaRPr>
                    </a:p>
                  </a:txBody>
                  <a:tcPr marL="58864" marR="58864" marT="81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4230">
                <a:tc>
                  <a:txBody>
                    <a:bodyPr/>
                    <a:lstStyle/>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December, 2013</a:t>
                      </a:r>
                      <a:endParaRPr lang="en-US" sz="900" dirty="0">
                        <a:effectLst/>
                        <a:latin typeface="Calibri"/>
                        <a:ea typeface="Calibri"/>
                        <a:cs typeface="Times New Roman"/>
                      </a:endParaRPr>
                    </a:p>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   RAISE feasibility study completed</a:t>
                      </a:r>
                      <a:endParaRPr lang="en-US" sz="900" dirty="0">
                        <a:effectLst/>
                        <a:latin typeface="Calibri"/>
                        <a:ea typeface="Calibri"/>
                        <a:cs typeface="Times New Roman"/>
                      </a:endParaRPr>
                    </a:p>
                  </a:txBody>
                  <a:tcPr marL="58864" marR="58864" marT="81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4230">
                <a:tc>
                  <a:txBody>
                    <a:bodyPr/>
                    <a:lstStyle/>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January, 2014</a:t>
                      </a:r>
                      <a:endParaRPr lang="en-US" sz="900" dirty="0">
                        <a:effectLst/>
                        <a:latin typeface="Calibri"/>
                        <a:ea typeface="Calibri"/>
                        <a:cs typeface="Times New Roman"/>
                      </a:endParaRPr>
                    </a:p>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   H.R. 3547 ($25M set-aside for FEP)</a:t>
                      </a:r>
                      <a:endParaRPr lang="en-US" sz="900" dirty="0">
                        <a:effectLst/>
                        <a:latin typeface="Calibri"/>
                        <a:ea typeface="Calibri"/>
                        <a:cs typeface="Times New Roman"/>
                      </a:endParaRPr>
                    </a:p>
                  </a:txBody>
                  <a:tcPr marL="58864" marR="58864" marT="81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4230">
                <a:tc>
                  <a:txBody>
                    <a:bodyPr/>
                    <a:lstStyle/>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April, 2014</a:t>
                      </a:r>
                      <a:endParaRPr lang="en-US" sz="900" dirty="0">
                        <a:effectLst/>
                        <a:latin typeface="Calibri"/>
                        <a:ea typeface="Calibri"/>
                        <a:cs typeface="Times New Roman"/>
                      </a:endParaRPr>
                    </a:p>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   </a:t>
                      </a:r>
                      <a:r>
                        <a:rPr lang="en-US" sz="1400" kern="1200" dirty="0">
                          <a:solidFill>
                            <a:schemeClr val="tx1"/>
                          </a:solidFill>
                          <a:effectLst/>
                          <a:latin typeface="Calibri"/>
                          <a:ea typeface="Calibri"/>
                          <a:cs typeface="Times New Roman"/>
                        </a:rPr>
                        <a:t>NIMH/SAMHSA</a:t>
                      </a:r>
                      <a:r>
                        <a:rPr lang="en-US" sz="1400" kern="1200" dirty="0">
                          <a:solidFill>
                            <a:srgbClr val="000000"/>
                          </a:solidFill>
                          <a:effectLst/>
                          <a:latin typeface="Calibri"/>
                          <a:ea typeface="Calibri"/>
                          <a:cs typeface="Times New Roman"/>
                        </a:rPr>
                        <a:t> provide guidance to states</a:t>
                      </a:r>
                      <a:endParaRPr lang="en-US" sz="900" dirty="0">
                        <a:effectLst/>
                        <a:latin typeface="Calibri"/>
                        <a:ea typeface="Calibri"/>
                        <a:cs typeface="Times New Roman"/>
                      </a:endParaRPr>
                    </a:p>
                  </a:txBody>
                  <a:tcPr marL="58864" marR="58864" marT="81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4230">
                <a:tc>
                  <a:txBody>
                    <a:bodyPr/>
                    <a:lstStyle/>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December, 2014</a:t>
                      </a:r>
                      <a:endParaRPr lang="en-US" sz="900" dirty="0">
                        <a:effectLst/>
                        <a:latin typeface="Calibri"/>
                        <a:ea typeface="Calibri"/>
                        <a:cs typeface="Times New Roman"/>
                      </a:endParaRPr>
                    </a:p>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   H.R. 88 ($25M set-aside for FEP)</a:t>
                      </a:r>
                      <a:endParaRPr lang="en-US" sz="900" dirty="0">
                        <a:effectLst/>
                        <a:latin typeface="Calibri"/>
                        <a:ea typeface="Calibri"/>
                        <a:cs typeface="Times New Roman"/>
                      </a:endParaRPr>
                    </a:p>
                  </a:txBody>
                  <a:tcPr marL="58864" marR="58864" marT="81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4230">
                <a:tc>
                  <a:txBody>
                    <a:bodyPr/>
                    <a:lstStyle/>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October, 2015</a:t>
                      </a:r>
                      <a:endParaRPr lang="en-US" sz="900" dirty="0">
                        <a:effectLst/>
                        <a:latin typeface="Calibri"/>
                        <a:ea typeface="Calibri"/>
                        <a:cs typeface="Times New Roman"/>
                      </a:endParaRPr>
                    </a:p>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   RAISE clinical trial completed</a:t>
                      </a:r>
                      <a:endParaRPr lang="en-US" sz="900" dirty="0">
                        <a:effectLst/>
                        <a:latin typeface="Calibri"/>
                        <a:ea typeface="Calibri"/>
                        <a:cs typeface="Times New Roman"/>
                      </a:endParaRPr>
                    </a:p>
                  </a:txBody>
                  <a:tcPr marL="58864" marR="58864" marT="81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4230">
                <a:tc>
                  <a:txBody>
                    <a:bodyPr/>
                    <a:lstStyle/>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October, 2015</a:t>
                      </a:r>
                      <a:endParaRPr lang="en-US" sz="900" dirty="0">
                        <a:effectLst/>
                        <a:latin typeface="Calibri"/>
                        <a:ea typeface="Calibri"/>
                        <a:cs typeface="Times New Roman"/>
                      </a:endParaRPr>
                    </a:p>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   CMS coverage of FEP intervention services</a:t>
                      </a:r>
                      <a:endParaRPr lang="en-US" sz="900" dirty="0">
                        <a:effectLst/>
                        <a:latin typeface="Calibri"/>
                        <a:ea typeface="Calibri"/>
                        <a:cs typeface="Times New Roman"/>
                      </a:endParaRPr>
                    </a:p>
                  </a:txBody>
                  <a:tcPr marL="58864" marR="58864" marT="81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5113">
                <a:tc>
                  <a:txBody>
                    <a:bodyPr/>
                    <a:lstStyle/>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December, 2015</a:t>
                      </a:r>
                      <a:endParaRPr lang="en-US" sz="900" dirty="0">
                        <a:effectLst/>
                        <a:latin typeface="Calibri"/>
                        <a:ea typeface="Calibri"/>
                        <a:cs typeface="Times New Roman"/>
                      </a:endParaRPr>
                    </a:p>
                    <a:p>
                      <a:pPr marL="0" marR="0">
                        <a:lnSpc>
                          <a:spcPct val="115000"/>
                        </a:lnSpc>
                        <a:spcBef>
                          <a:spcPts val="0"/>
                        </a:spcBef>
                        <a:spcAft>
                          <a:spcPts val="0"/>
                        </a:spcAft>
                      </a:pPr>
                      <a:r>
                        <a:rPr lang="en-US" sz="1400" kern="1200" dirty="0">
                          <a:solidFill>
                            <a:srgbClr val="000000"/>
                          </a:solidFill>
                          <a:effectLst/>
                          <a:latin typeface="Calibri"/>
                          <a:ea typeface="Calibri"/>
                          <a:cs typeface="Times New Roman"/>
                        </a:rPr>
                        <a:t>   H.R. 2029 ($50M set-aside for FEP)</a:t>
                      </a:r>
                      <a:endParaRPr lang="en-US" sz="900" dirty="0">
                        <a:effectLst/>
                        <a:latin typeface="Calibri"/>
                        <a:ea typeface="Calibri"/>
                        <a:cs typeface="Times New Roman"/>
                      </a:endParaRPr>
                    </a:p>
                  </a:txBody>
                  <a:tcPr marL="58864" marR="58864" marT="81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extBox 5"/>
          <p:cNvSpPr txBox="1"/>
          <p:nvPr/>
        </p:nvSpPr>
        <p:spPr>
          <a:xfrm>
            <a:off x="762000" y="6248400"/>
            <a:ext cx="5105400" cy="46166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ＭＳ Ｐゴシック"/>
              </a:rPr>
              <a:t>Mental Health Block Grant Plans: </a:t>
            </a:r>
            <a:r>
              <a:rPr kumimoji="0" lang="en-US" sz="1200" b="0" i="0" u="none" strike="noStrike" kern="0" cap="none" spc="0" normalizeH="0" baseline="0" noProof="0" dirty="0">
                <a:ln>
                  <a:noFill/>
                </a:ln>
                <a:solidFill>
                  <a:srgbClr val="00468B"/>
                </a:solidFill>
                <a:effectLst/>
                <a:uLnTx/>
                <a:uFillTx/>
                <a:latin typeface="Arial"/>
                <a:ea typeface="ＭＳ Ｐゴシック"/>
              </a:rPr>
              <a:t>https://bgas.samhsa.gov/</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ＭＳ Ｐゴシック"/>
            </a:endParaRPr>
          </a:p>
        </p:txBody>
      </p:sp>
      <p:sp>
        <p:nvSpPr>
          <p:cNvPr id="9"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14</a:t>
            </a:fld>
            <a:endParaRPr lang="en-US" altLang="en-US" sz="900" dirty="0">
              <a:solidFill>
                <a:srgbClr val="00468B"/>
              </a:solidFill>
            </a:endParaRPr>
          </a:p>
        </p:txBody>
      </p:sp>
    </p:spTree>
    <p:extLst>
      <p:ext uri="{BB962C8B-B14F-4D97-AF65-F5344CB8AC3E}">
        <p14:creationId xmlns:p14="http://schemas.microsoft.com/office/powerpoint/2010/main" val="296895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1"/>
          <p:cNvGrpSpPr>
            <a:grpSpLocks/>
          </p:cNvGrpSpPr>
          <p:nvPr/>
        </p:nvGrpSpPr>
        <p:grpSpPr bwMode="auto">
          <a:xfrm>
            <a:off x="279400" y="2030413"/>
            <a:ext cx="8729663" cy="4229100"/>
            <a:chOff x="279400" y="1809574"/>
            <a:chExt cx="8729134" cy="4229105"/>
          </a:xfrm>
        </p:grpSpPr>
        <p:grpSp>
          <p:nvGrpSpPr>
            <p:cNvPr id="79879" name="Group 3"/>
            <p:cNvGrpSpPr>
              <a:grpSpLocks/>
            </p:cNvGrpSpPr>
            <p:nvPr/>
          </p:nvGrpSpPr>
          <p:grpSpPr bwMode="auto">
            <a:xfrm>
              <a:off x="279400" y="1809574"/>
              <a:ext cx="1761068" cy="2636698"/>
              <a:chOff x="279400" y="1809574"/>
              <a:chExt cx="1761068" cy="2636698"/>
            </a:xfrm>
          </p:grpSpPr>
          <p:grpSp>
            <p:nvGrpSpPr>
              <p:cNvPr id="79890" name="Group 26"/>
              <p:cNvGrpSpPr>
                <a:grpSpLocks/>
              </p:cNvGrpSpPr>
              <p:nvPr/>
            </p:nvGrpSpPr>
            <p:grpSpPr bwMode="auto">
              <a:xfrm>
                <a:off x="279400" y="1809574"/>
                <a:ext cx="1761068" cy="2636698"/>
                <a:chOff x="279400" y="1809574"/>
                <a:chExt cx="1761068" cy="2636698"/>
              </a:xfrm>
            </p:grpSpPr>
            <p:grpSp>
              <p:nvGrpSpPr>
                <p:cNvPr id="79892" name="Group 29"/>
                <p:cNvGrpSpPr>
                  <a:grpSpLocks/>
                </p:cNvGrpSpPr>
                <p:nvPr/>
              </p:nvGrpSpPr>
              <p:grpSpPr bwMode="auto">
                <a:xfrm>
                  <a:off x="279400" y="1809574"/>
                  <a:ext cx="1761068" cy="2636698"/>
                  <a:chOff x="57473" y="1739180"/>
                  <a:chExt cx="2265301" cy="3053301"/>
                </a:xfrm>
              </p:grpSpPr>
              <p:pic>
                <p:nvPicPr>
                  <p:cNvPr id="79894" name="Picture 31"/>
                  <p:cNvPicPr>
                    <a:picLocks noChangeAspect="1"/>
                  </p:cNvPicPr>
                  <p:nvPr/>
                </p:nvPicPr>
                <p:blipFill>
                  <a:blip r:embed="rId3">
                    <a:extLst>
                      <a:ext uri="{28A0092B-C50C-407E-A947-70E740481C1C}">
                        <a14:useLocalDpi xmlns:a14="http://schemas.microsoft.com/office/drawing/2010/main" val="0"/>
                      </a:ext>
                    </a:extLst>
                  </a:blip>
                  <a:srcRect t="70261" r="66277"/>
                  <a:stretch>
                    <a:fillRect/>
                  </a:stretch>
                </p:blipFill>
                <p:spPr bwMode="auto">
                  <a:xfrm>
                    <a:off x="57473" y="1739180"/>
                    <a:ext cx="2265301" cy="152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5" name="Picture 32"/>
                  <p:cNvPicPr>
                    <a:picLocks noChangeAspect="1"/>
                  </p:cNvPicPr>
                  <p:nvPr/>
                </p:nvPicPr>
                <p:blipFill>
                  <a:blip r:embed="rId3">
                    <a:extLst>
                      <a:ext uri="{28A0092B-C50C-407E-A947-70E740481C1C}">
                        <a14:useLocalDpi xmlns:a14="http://schemas.microsoft.com/office/drawing/2010/main" val="0"/>
                      </a:ext>
                    </a:extLst>
                  </a:blip>
                  <a:srcRect l="65707" t="70145" r="1501"/>
                  <a:stretch>
                    <a:fillRect/>
                  </a:stretch>
                </p:blipFill>
                <p:spPr bwMode="auto">
                  <a:xfrm>
                    <a:off x="140140" y="3256885"/>
                    <a:ext cx="2182634" cy="153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8-Point Star 28"/>
                <p:cNvSpPr/>
                <p:nvPr/>
              </p:nvSpPr>
              <p:spPr>
                <a:xfrm>
                  <a:off x="1103263" y="3527251"/>
                  <a:ext cx="95244" cy="95250"/>
                </a:xfrm>
                <a:prstGeom prst="star8">
                  <a:avLst/>
                </a:prstGeom>
                <a:solidFill>
                  <a:srgbClr val="92D050"/>
                </a:solidFill>
                <a:ln w="6350" cap="flat" cmpd="sng" algn="ctr">
                  <a:solidFill>
                    <a:sysClr val="windowText" lastClr="000000"/>
                  </a:solid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ＭＳ Ｐゴシック"/>
                  </a:endParaRPr>
                </a:p>
              </p:txBody>
            </p:sp>
          </p:grpSp>
          <p:sp>
            <p:nvSpPr>
              <p:cNvPr id="34" name="8-Point Star 33"/>
              <p:cNvSpPr/>
              <p:nvPr/>
            </p:nvSpPr>
            <p:spPr>
              <a:xfrm>
                <a:off x="1781084" y="2573162"/>
                <a:ext cx="95244" cy="95250"/>
              </a:xfrm>
              <a:prstGeom prst="star8">
                <a:avLst/>
              </a:prstGeom>
              <a:solidFill>
                <a:srgbClr val="00B050"/>
              </a:solidFill>
              <a:ln w="6350" cap="flat" cmpd="sng" algn="ctr">
                <a:solidFill>
                  <a:sysClr val="windowText" lastClr="000000"/>
                </a:solid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ＭＳ Ｐゴシック"/>
                </a:endParaRPr>
              </a:p>
            </p:txBody>
          </p:sp>
        </p:grpSp>
        <p:pic>
          <p:nvPicPr>
            <p:cNvPr id="79880" name="Picture 35"/>
            <p:cNvPicPr>
              <a:picLocks noChangeAspect="1"/>
            </p:cNvPicPr>
            <p:nvPr/>
          </p:nvPicPr>
          <p:blipFill>
            <a:blip r:embed="rId4">
              <a:extLst>
                <a:ext uri="{28A0092B-C50C-407E-A947-70E740481C1C}">
                  <a14:useLocalDpi xmlns:a14="http://schemas.microsoft.com/office/drawing/2010/main" val="0"/>
                </a:ext>
              </a:extLst>
            </a:blip>
            <a:srcRect l="1414" t="1569" r="1616" b="29672"/>
            <a:stretch>
              <a:fillRect/>
            </a:stretch>
          </p:blipFill>
          <p:spPr bwMode="auto">
            <a:xfrm>
              <a:off x="2140495" y="1812442"/>
              <a:ext cx="6868039" cy="370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81" name="Group 37"/>
            <p:cNvGrpSpPr>
              <a:grpSpLocks/>
            </p:cNvGrpSpPr>
            <p:nvPr/>
          </p:nvGrpSpPr>
          <p:grpSpPr bwMode="auto">
            <a:xfrm>
              <a:off x="3527340" y="5727396"/>
              <a:ext cx="2814189" cy="311283"/>
              <a:chOff x="254441" y="5703375"/>
              <a:chExt cx="3752253" cy="415046"/>
            </a:xfrm>
          </p:grpSpPr>
          <p:sp>
            <p:nvSpPr>
              <p:cNvPr id="39" name="8-Point Star 38"/>
              <p:cNvSpPr/>
              <p:nvPr/>
            </p:nvSpPr>
            <p:spPr>
              <a:xfrm>
                <a:off x="254292" y="5847486"/>
                <a:ext cx="126992" cy="127001"/>
              </a:xfrm>
              <a:prstGeom prst="star8">
                <a:avLst/>
              </a:prstGeom>
              <a:solidFill>
                <a:srgbClr val="C00000"/>
              </a:solidFill>
              <a:ln w="12700" cap="flat" cmpd="sng" algn="ctr">
                <a:solidFill>
                  <a:sysClr val="windowText" lastClr="000000"/>
                </a:solid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endParaRPr>
              </a:p>
            </p:txBody>
          </p:sp>
          <p:sp>
            <p:nvSpPr>
              <p:cNvPr id="40" name="8-Point Star 39"/>
              <p:cNvSpPr/>
              <p:nvPr/>
            </p:nvSpPr>
            <p:spPr>
              <a:xfrm>
                <a:off x="1204618" y="5847486"/>
                <a:ext cx="126992" cy="127001"/>
              </a:xfrm>
              <a:prstGeom prst="star8">
                <a:avLst/>
              </a:prstGeom>
              <a:solidFill>
                <a:srgbClr val="FFFF00"/>
              </a:solidFill>
              <a:ln w="12700" cap="flat" cmpd="sng" algn="ctr">
                <a:solidFill>
                  <a:sysClr val="windowText" lastClr="000000"/>
                </a:solid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endParaRPr>
              </a:p>
            </p:txBody>
          </p:sp>
          <p:sp>
            <p:nvSpPr>
              <p:cNvPr id="41" name="8-Point Star 40"/>
              <p:cNvSpPr/>
              <p:nvPr/>
            </p:nvSpPr>
            <p:spPr>
              <a:xfrm>
                <a:off x="2121079" y="5845369"/>
                <a:ext cx="126992" cy="127001"/>
              </a:xfrm>
              <a:prstGeom prst="star8">
                <a:avLst/>
              </a:prstGeom>
              <a:solidFill>
                <a:srgbClr val="92D050"/>
              </a:solidFill>
              <a:ln w="12700" cap="flat" cmpd="sng" algn="ctr">
                <a:solidFill>
                  <a:sysClr val="windowText" lastClr="000000"/>
                </a:solid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endParaRPr>
              </a:p>
            </p:txBody>
          </p:sp>
          <p:sp>
            <p:nvSpPr>
              <p:cNvPr id="42" name="8-Point Star 41"/>
              <p:cNvSpPr/>
              <p:nvPr/>
            </p:nvSpPr>
            <p:spPr>
              <a:xfrm>
                <a:off x="3143368" y="5845369"/>
                <a:ext cx="126992" cy="127001"/>
              </a:xfrm>
              <a:prstGeom prst="star8">
                <a:avLst/>
              </a:prstGeom>
              <a:solidFill>
                <a:srgbClr val="00B050"/>
              </a:solidFill>
              <a:ln w="12700" cap="flat" cmpd="sng" algn="ctr">
                <a:solidFill>
                  <a:sysClr val="windowText" lastClr="000000"/>
                </a:solid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endParaRPr>
              </a:p>
            </p:txBody>
          </p:sp>
          <p:sp>
            <p:nvSpPr>
              <p:cNvPr id="43" name="TextBox 42"/>
              <p:cNvSpPr txBox="1"/>
              <p:nvPr/>
            </p:nvSpPr>
            <p:spPr>
              <a:xfrm>
                <a:off x="328371" y="5705668"/>
                <a:ext cx="812751" cy="40851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2008</a:t>
                </a:r>
              </a:p>
            </p:txBody>
          </p:sp>
          <p:sp>
            <p:nvSpPr>
              <p:cNvPr id="44" name="TextBox 43"/>
              <p:cNvSpPr txBox="1"/>
              <p:nvPr/>
            </p:nvSpPr>
            <p:spPr>
              <a:xfrm>
                <a:off x="1274463" y="5707786"/>
                <a:ext cx="791585" cy="41063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2014</a:t>
                </a:r>
              </a:p>
            </p:txBody>
          </p:sp>
          <p:sp>
            <p:nvSpPr>
              <p:cNvPr id="45" name="TextBox 44"/>
              <p:cNvSpPr txBox="1"/>
              <p:nvPr/>
            </p:nvSpPr>
            <p:spPr>
              <a:xfrm>
                <a:off x="2190925" y="5703552"/>
                <a:ext cx="893179" cy="41063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2016</a:t>
                </a:r>
              </a:p>
            </p:txBody>
          </p:sp>
          <p:sp>
            <p:nvSpPr>
              <p:cNvPr id="46" name="TextBox 45"/>
              <p:cNvSpPr txBox="1"/>
              <p:nvPr/>
            </p:nvSpPr>
            <p:spPr>
              <a:xfrm>
                <a:off x="3211097" y="5707786"/>
                <a:ext cx="795819" cy="41063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2018</a:t>
                </a:r>
              </a:p>
            </p:txBody>
          </p:sp>
        </p:grpSp>
      </p:grpSp>
      <p:sp>
        <p:nvSpPr>
          <p:cNvPr id="24" name="TextBox 23"/>
          <p:cNvSpPr txBox="1"/>
          <p:nvPr/>
        </p:nvSpPr>
        <p:spPr>
          <a:xfrm>
            <a:off x="195263" y="1270000"/>
            <a:ext cx="8767762" cy="52387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mn-lt"/>
                <a:ea typeface="MS PGothic" panose="020B0600070205080204" pitchFamily="34" charset="-128"/>
              </a:rPr>
              <a:t>$100M in FY16 – FY17: 187 community clinics</a:t>
            </a:r>
          </a:p>
        </p:txBody>
      </p:sp>
      <p:pic>
        <p:nvPicPr>
          <p:cNvPr id="7987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475" y="4673600"/>
            <a:ext cx="1657350" cy="109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bwMode="auto">
          <a:xfrm>
            <a:off x="0" y="0"/>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mj-lt"/>
                <a:ea typeface="ＭＳ Ｐゴシック" pitchFamily="34" charset="-128"/>
              </a:rPr>
              <a:t>Projected Coordinated Specialty Care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mj-lt"/>
                <a:ea typeface="ＭＳ Ｐゴシック" pitchFamily="34" charset="-128"/>
              </a:rPr>
              <a:t>Programs in 2018</a:t>
            </a:r>
          </a:p>
        </p:txBody>
      </p:sp>
      <p:sp>
        <p:nvSpPr>
          <p:cNvPr id="7987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847A97-80BE-5742-9902-FDCAC9927CF7}" type="slidenum">
              <a:rPr kumimoji="0" lang="en-US" altLang="en-US" sz="900" b="0" i="0" u="none" strike="noStrike" kern="0" cap="none" spc="0" normalizeH="0" baseline="0" noProof="0">
                <a:ln>
                  <a:noFill/>
                </a:ln>
                <a:solidFill>
                  <a:schemeClr val="tx1"/>
                </a:solidFill>
                <a:effectLst/>
                <a:uLnTx/>
                <a:uFillTx/>
                <a:latin typeface="Arial" charset="0"/>
                <a:ea typeface="MS PGothic" charset="-128"/>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sz="900" b="0" i="0" u="none" strike="noStrike" kern="0" cap="none" spc="0" normalizeH="0" baseline="0" noProof="0" dirty="0">
              <a:ln>
                <a:noFill/>
              </a:ln>
              <a:solidFill>
                <a:schemeClr val="tx1"/>
              </a:solidFill>
              <a:effectLst/>
              <a:uLnTx/>
              <a:uFillTx/>
              <a:latin typeface="Arial" charset="0"/>
              <a:ea typeface="MS PGothic" charset="-128"/>
            </a:endParaRPr>
          </a:p>
        </p:txBody>
      </p:sp>
    </p:spTree>
    <p:extLst>
      <p:ext uri="{BB962C8B-B14F-4D97-AF65-F5344CB8AC3E}">
        <p14:creationId xmlns:p14="http://schemas.microsoft.com/office/powerpoint/2010/main" val="79807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xfrm>
            <a:off x="219075" y="1369350"/>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1">
                  <a:lumMod val="65000"/>
                </a:schemeClr>
              </a:buClr>
            </a:pPr>
            <a:r>
              <a:rPr lang="en-US" altLang="en-US" sz="2400" dirty="0">
                <a:solidFill>
                  <a:schemeClr val="bg1">
                    <a:lumMod val="65000"/>
                  </a:schemeClr>
                </a:solidFill>
                <a:ea typeface="MS PGothic" charset="-128"/>
              </a:rPr>
              <a:t>About the NIMH Director</a:t>
            </a:r>
          </a:p>
          <a:p>
            <a:pPr>
              <a:buClr>
                <a:schemeClr val="bg1">
                  <a:lumMod val="65000"/>
                </a:schemeClr>
              </a:buClr>
            </a:pPr>
            <a:r>
              <a:rPr lang="en-US" altLang="en-US" sz="2400" dirty="0">
                <a:solidFill>
                  <a:schemeClr val="bg1">
                    <a:lumMod val="65000"/>
                  </a:schemeClr>
                </a:solidFill>
                <a:ea typeface="MS PGothic" charset="-128"/>
              </a:rPr>
              <a:t>Director’s Research Priorities</a:t>
            </a:r>
          </a:p>
          <a:p>
            <a:pPr>
              <a:buClr>
                <a:schemeClr val="bg1">
                  <a:lumMod val="65000"/>
                </a:schemeClr>
              </a:buClr>
            </a:pPr>
            <a:r>
              <a:rPr lang="en-US" altLang="en-US" sz="2400" dirty="0">
                <a:solidFill>
                  <a:schemeClr val="bg1">
                    <a:lumMod val="65000"/>
                  </a:schemeClr>
                </a:solidFill>
                <a:ea typeface="MS PGothic" charset="-128"/>
              </a:rPr>
              <a:t>Current State of NIMH</a:t>
            </a:r>
          </a:p>
          <a:p>
            <a:r>
              <a:rPr lang="en-US" altLang="en-US" sz="2400" dirty="0">
                <a:ea typeface="MS PGothic" charset="-128"/>
              </a:rPr>
              <a:t>Science Highlights and Updates</a:t>
            </a:r>
          </a:p>
          <a:p>
            <a:pPr lvl="1">
              <a:lnSpc>
                <a:spcPct val="100000"/>
              </a:lnSpc>
              <a:buClr>
                <a:srgbClr val="000000"/>
              </a:buClr>
              <a:buFont typeface="Arial" charset="0"/>
              <a:buChar char="•"/>
              <a:defRPr/>
            </a:pPr>
            <a:r>
              <a:rPr lang="en-US" altLang="en-US" sz="2000" dirty="0"/>
              <a:t>Circuit Basis of Psychosi</a:t>
            </a:r>
            <a:r>
              <a:rPr lang="en-US" altLang="en-US" sz="2000" dirty="0">
                <a:solidFill>
                  <a:srgbClr val="000000"/>
                </a:solidFill>
              </a:rPr>
              <a:t>s</a:t>
            </a:r>
          </a:p>
          <a:p>
            <a:pPr lvl="1">
              <a:lnSpc>
                <a:spcPct val="100000"/>
              </a:lnSpc>
              <a:buClr>
                <a:srgbClr val="000000"/>
              </a:buClr>
              <a:buFont typeface="Arial" charset="0"/>
              <a:buChar char="•"/>
              <a:defRPr/>
            </a:pPr>
            <a:r>
              <a:rPr lang="en-US" altLang="en-US" sz="2000" dirty="0"/>
              <a:t>Suicide Prevention</a:t>
            </a:r>
          </a:p>
          <a:p>
            <a:pPr lvl="1">
              <a:lnSpc>
                <a:spcPct val="100000"/>
              </a:lnSpc>
              <a:buClr>
                <a:srgbClr val="000000"/>
              </a:buClr>
              <a:buFont typeface="Arial" charset="0"/>
              <a:buChar char="•"/>
              <a:defRPr/>
            </a:pPr>
            <a:r>
              <a:rPr lang="en-US" altLang="en-US" sz="2000" dirty="0"/>
              <a:t>Race and Ethnicity in the Mental Health Research Network</a:t>
            </a:r>
          </a:p>
          <a:p>
            <a:pPr lvl="1">
              <a:lnSpc>
                <a:spcPct val="100000"/>
              </a:lnSpc>
              <a:buClr>
                <a:srgbClr val="000000"/>
              </a:buClr>
              <a:buFont typeface="Arial" charset="0"/>
              <a:buChar char="•"/>
              <a:defRPr/>
            </a:pPr>
            <a:r>
              <a:rPr lang="en-US" altLang="en-US" sz="2000" dirty="0"/>
              <a:t>Brief Therapy for Hispanic Youth with Anxiety and Depression</a:t>
            </a:r>
          </a:p>
          <a:p>
            <a:pPr>
              <a:buClr>
                <a:schemeClr val="bg1">
                  <a:lumMod val="65000"/>
                </a:schemeClr>
              </a:buClr>
            </a:pPr>
            <a:r>
              <a:rPr lang="en-US" altLang="en-US" sz="2400" dirty="0">
                <a:solidFill>
                  <a:schemeClr val="bg1">
                    <a:lumMod val="65000"/>
                  </a:schemeClr>
                </a:solidFill>
                <a:ea typeface="MS PGothic" charset="-128"/>
              </a:rPr>
              <a:t>Participation in Research</a:t>
            </a:r>
          </a:p>
          <a:p>
            <a:pPr>
              <a:buClr>
                <a:schemeClr val="bg1">
                  <a:lumMod val="65000"/>
                </a:schemeClr>
              </a:buClr>
            </a:pPr>
            <a:r>
              <a:rPr lang="en-US" altLang="en-US" sz="2400" dirty="0">
                <a:solidFill>
                  <a:schemeClr val="bg1">
                    <a:lumMod val="65000"/>
                  </a:schemeClr>
                </a:solidFill>
                <a:ea typeface="MS PGothic" charset="-128"/>
              </a:rPr>
              <a:t>Future Directions</a:t>
            </a:r>
          </a:p>
        </p:txBody>
      </p:sp>
      <p:sp>
        <p:nvSpPr>
          <p:cNvPr id="16387" name="Title 2"/>
          <p:cNvSpPr>
            <a:spLocks noGrp="1"/>
          </p:cNvSpPr>
          <p:nvPr>
            <p:ph type="title"/>
          </p:nvPr>
        </p:nvSpPr>
        <p:spPr>
          <a:xfrm>
            <a:off x="0" y="290513"/>
            <a:ext cx="9144000" cy="463550"/>
          </a:xfrm>
        </p:spPr>
        <p:txBody>
          <a:bodyPr/>
          <a:lstStyle/>
          <a:p>
            <a:pPr algn="ctr"/>
            <a:r>
              <a:rPr lang="en-US" altLang="en-US" sz="2800" dirty="0">
                <a:ea typeface="MS PGothic" charset="-128"/>
              </a:rPr>
              <a:t>Science Updates</a:t>
            </a:r>
          </a:p>
        </p:txBody>
      </p:sp>
      <p:sp>
        <p:nvSpPr>
          <p:cNvPr id="5"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0364CE9-C257-8646-BD3C-2998927A6FFC}" type="slidenum">
              <a:rPr lang="en-US" altLang="en-US" sz="900"/>
              <a:pPr/>
              <a:t>16</a:t>
            </a:fld>
            <a:endParaRPr lang="en-US" altLang="en-US" sz="900" dirty="0"/>
          </a:p>
        </p:txBody>
      </p:sp>
    </p:spTree>
    <p:extLst>
      <p:ext uri="{BB962C8B-B14F-4D97-AF65-F5344CB8AC3E}">
        <p14:creationId xmlns:p14="http://schemas.microsoft.com/office/powerpoint/2010/main" val="205873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27063" y="2044700"/>
            <a:ext cx="8353425" cy="3846513"/>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a:lstStyle/>
          <a:p>
            <a:pPr algn="r" eaLnBrk="1" hangingPunct="1">
              <a:defRPr/>
            </a:pPr>
            <a:endParaRPr lang="en-US" dirty="0">
              <a:ea typeface="ＭＳ Ｐゴシック" charset="0"/>
            </a:endParaRPr>
          </a:p>
        </p:txBody>
      </p:sp>
      <p:sp>
        <p:nvSpPr>
          <p:cNvPr id="5" name="Rectangle 4"/>
          <p:cNvSpPr>
            <a:spLocks noChangeArrowheads="1"/>
          </p:cNvSpPr>
          <p:nvPr/>
        </p:nvSpPr>
        <p:spPr bwMode="auto">
          <a:xfrm>
            <a:off x="388938" y="1741488"/>
            <a:ext cx="8366125" cy="3844925"/>
          </a:xfrm>
          <a:prstGeom prst="rect">
            <a:avLst/>
          </a:prstGeom>
          <a:solidFill>
            <a:schemeClr val="bg1"/>
          </a:solidFill>
          <a:ln w="9525">
            <a:solidFill>
              <a:schemeClr val="tx1"/>
            </a:solidFill>
            <a:round/>
            <a:headEnd/>
            <a:tailEnd/>
          </a:ln>
          <a:effectLst>
            <a:outerShdw blurRad="50800" dist="38100" dir="13500000" algn="br" rotWithShape="0">
              <a:srgbClr val="000000">
                <a:alpha val="39999"/>
              </a:srgbClr>
            </a:outerShdw>
          </a:effec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endParaRPr lang="x-none" altLang="x-none"/>
          </a:p>
        </p:txBody>
      </p:sp>
      <p:sp>
        <p:nvSpPr>
          <p:cNvPr id="52228" name="Title 1"/>
          <p:cNvSpPr>
            <a:spLocks noGrp="1"/>
          </p:cNvSpPr>
          <p:nvPr>
            <p:ph type="title"/>
          </p:nvPr>
        </p:nvSpPr>
        <p:spPr>
          <a:xfrm>
            <a:off x="0" y="0"/>
            <a:ext cx="9144000" cy="1143000"/>
          </a:xfrm>
          <a:solidFill>
            <a:srgbClr val="005395"/>
          </a:solidFill>
        </p:spPr>
        <p:txBody>
          <a:bodyPr/>
          <a:lstStyle/>
          <a:p>
            <a:pPr algn="ctr"/>
            <a:r>
              <a:rPr lang="en-US" altLang="en-US" sz="2800" dirty="0"/>
              <a:t>Science Highlight: </a:t>
            </a:r>
            <a:br>
              <a:rPr lang="en-US" altLang="en-US" sz="2800" dirty="0"/>
            </a:br>
            <a:r>
              <a:rPr lang="en-US" altLang="en-US" sz="2800" dirty="0"/>
              <a:t>Circuit Basis of Psychosis? </a:t>
            </a:r>
          </a:p>
        </p:txBody>
      </p:sp>
      <p:pic>
        <p:nvPicPr>
          <p:cNvPr id="5222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3713" y="3086100"/>
            <a:ext cx="8081962"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3713" y="1831975"/>
            <a:ext cx="78105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17</a:t>
            </a:fld>
            <a:endParaRPr lang="en-US" altLang="en-US" sz="900" dirty="0">
              <a:solidFill>
                <a:srgbClr val="00468B"/>
              </a:solidFill>
            </a:endParaRPr>
          </a:p>
        </p:txBody>
      </p:sp>
    </p:spTree>
    <p:extLst>
      <p:ext uri="{BB962C8B-B14F-4D97-AF65-F5344CB8AC3E}">
        <p14:creationId xmlns:p14="http://schemas.microsoft.com/office/powerpoint/2010/main" val="412276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1CDEC58A-D74E-5749-9A36-53314148EBB5}" type="slidenum">
              <a:rPr lang="en-US" altLang="en-US" sz="900"/>
              <a:pPr/>
              <a:t>18</a:t>
            </a:fld>
            <a:endParaRPr lang="en-US" altLang="en-US" sz="900"/>
          </a:p>
        </p:txBody>
      </p:sp>
      <p:sp>
        <p:nvSpPr>
          <p:cNvPr id="18435" name="Title 1"/>
          <p:cNvSpPr>
            <a:spLocks noGrp="1"/>
          </p:cNvSpPr>
          <p:nvPr>
            <p:ph type="title"/>
          </p:nvPr>
        </p:nvSpPr>
        <p:spPr>
          <a:xfrm>
            <a:off x="0" y="0"/>
            <a:ext cx="9144000" cy="1143000"/>
          </a:xfrm>
          <a:solidFill>
            <a:srgbClr val="005395"/>
          </a:solidFill>
        </p:spPr>
        <p:txBody>
          <a:bodyPr/>
          <a:lstStyle/>
          <a:p>
            <a:pPr algn="ctr"/>
            <a:r>
              <a:rPr lang="en-US" altLang="en-US" sz="2800">
                <a:ea typeface="MS PGothic" charset="-128"/>
              </a:rPr>
              <a:t>Understanding Genetic Predisposition</a:t>
            </a:r>
          </a:p>
        </p:txBody>
      </p:sp>
      <p:sp>
        <p:nvSpPr>
          <p:cNvPr id="6" name="Text Box 8"/>
          <p:cNvSpPr txBox="1">
            <a:spLocks noChangeArrowheads="1"/>
          </p:cNvSpPr>
          <p:nvPr/>
        </p:nvSpPr>
        <p:spPr bwMode="auto">
          <a:xfrm>
            <a:off x="3675063" y="4635500"/>
            <a:ext cx="1203325" cy="523875"/>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Circuit</a:t>
            </a:r>
          </a:p>
        </p:txBody>
      </p:sp>
      <p:sp>
        <p:nvSpPr>
          <p:cNvPr id="7" name="Text Box 7"/>
          <p:cNvSpPr txBox="1">
            <a:spLocks noChangeArrowheads="1"/>
          </p:cNvSpPr>
          <p:nvPr/>
        </p:nvSpPr>
        <p:spPr bwMode="auto">
          <a:xfrm>
            <a:off x="1971675" y="4635500"/>
            <a:ext cx="803275" cy="523875"/>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Cell</a:t>
            </a:r>
          </a:p>
        </p:txBody>
      </p:sp>
      <p:sp>
        <p:nvSpPr>
          <p:cNvPr id="8" name="Text Box 6"/>
          <p:cNvSpPr txBox="1">
            <a:spLocks noChangeArrowheads="1"/>
          </p:cNvSpPr>
          <p:nvPr/>
        </p:nvSpPr>
        <p:spPr bwMode="auto">
          <a:xfrm>
            <a:off x="306388" y="4635500"/>
            <a:ext cx="1062037" cy="523875"/>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Gene</a:t>
            </a:r>
          </a:p>
        </p:txBody>
      </p:sp>
      <p:sp>
        <p:nvSpPr>
          <p:cNvPr id="9" name="Text Box 9"/>
          <p:cNvSpPr txBox="1">
            <a:spLocks noChangeArrowheads="1"/>
          </p:cNvSpPr>
          <p:nvPr/>
        </p:nvSpPr>
        <p:spPr bwMode="auto">
          <a:xfrm>
            <a:off x="5627688" y="4635500"/>
            <a:ext cx="1381125" cy="523875"/>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System</a:t>
            </a:r>
          </a:p>
        </p:txBody>
      </p:sp>
      <p:sp>
        <p:nvSpPr>
          <p:cNvPr id="18440" name="Text Box 6"/>
          <p:cNvSpPr txBox="1">
            <a:spLocks noChangeArrowheads="1"/>
          </p:cNvSpPr>
          <p:nvPr/>
        </p:nvSpPr>
        <p:spPr bwMode="auto">
          <a:xfrm>
            <a:off x="57150" y="1827213"/>
            <a:ext cx="1560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r>
              <a:rPr lang="en-US" altLang="en-US" sz="2800">
                <a:solidFill>
                  <a:srgbClr val="800000"/>
                </a:solidFill>
              </a:rPr>
              <a:t>Mutation</a:t>
            </a:r>
          </a:p>
        </p:txBody>
      </p:sp>
      <p:sp>
        <p:nvSpPr>
          <p:cNvPr id="11" name="Text Box 24"/>
          <p:cNvSpPr txBox="1">
            <a:spLocks noChangeArrowheads="1"/>
          </p:cNvSpPr>
          <p:nvPr/>
        </p:nvSpPr>
        <p:spPr bwMode="auto">
          <a:xfrm>
            <a:off x="7392988" y="4635500"/>
            <a:ext cx="1601787" cy="523875"/>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Behavior</a:t>
            </a:r>
          </a:p>
        </p:txBody>
      </p:sp>
      <p:grpSp>
        <p:nvGrpSpPr>
          <p:cNvPr id="18442" name="Group 1"/>
          <p:cNvGrpSpPr>
            <a:grpSpLocks/>
          </p:cNvGrpSpPr>
          <p:nvPr/>
        </p:nvGrpSpPr>
        <p:grpSpPr bwMode="auto">
          <a:xfrm>
            <a:off x="233363" y="2281238"/>
            <a:ext cx="8396287" cy="2286000"/>
            <a:chOff x="233363" y="2281238"/>
            <a:chExt cx="8396287" cy="2286000"/>
          </a:xfrm>
        </p:grpSpPr>
        <p:pic>
          <p:nvPicPr>
            <p:cNvPr id="1844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9635" y="2401888"/>
              <a:ext cx="16541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5" descr="Hippocampus.jpg"/>
            <p:cNvPicPr>
              <a:picLocks noChangeAspect="1"/>
            </p:cNvPicPr>
            <p:nvPr/>
          </p:nvPicPr>
          <p:blipFill>
            <a:blip r:embed="rId5">
              <a:alphaModFix amt="54000"/>
              <a:extLst>
                <a:ext uri="{28A0092B-C50C-407E-A947-70E740481C1C}">
                  <a14:useLocalDpi xmlns:a14="http://schemas.microsoft.com/office/drawing/2010/main" val="0"/>
                </a:ext>
              </a:extLst>
            </a:blip>
            <a:srcRect/>
            <a:stretch>
              <a:fillRect/>
            </a:stretch>
          </p:blipFill>
          <p:spPr bwMode="auto">
            <a:xfrm>
              <a:off x="5494338" y="2806700"/>
              <a:ext cx="1647825" cy="1235075"/>
            </a:xfrm>
            <a:prstGeom prst="rect">
              <a:avLst/>
            </a:prstGeom>
            <a:noFill/>
            <a:ln>
              <a:noFill/>
            </a:ln>
            <a:extLst>
              <a:ext uri="{909E8E84-426E-40DD-AFC4-6F175D3DCCD1}">
                <a14:hiddenFill xmlns:a14="http://schemas.microsoft.com/office/drawing/2010/main">
                  <a:solidFill>
                    <a:srgbClr val="FFFFFF">
                      <a:alpha val="54117"/>
                    </a:srgbClr>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46" name="Object 64"/>
            <p:cNvGraphicFramePr>
              <a:graphicFrameLocks noChangeAspect="1"/>
            </p:cNvGraphicFramePr>
            <p:nvPr/>
          </p:nvGraphicFramePr>
          <p:xfrm>
            <a:off x="1877105" y="2281238"/>
            <a:ext cx="1179512" cy="2286000"/>
          </p:xfrm>
          <a:graphic>
            <a:graphicData uri="http://schemas.openxmlformats.org/presentationml/2006/ole">
              <mc:AlternateContent xmlns:mc="http://schemas.openxmlformats.org/markup-compatibility/2006">
                <mc:Choice xmlns:v="urn:schemas-microsoft-com:vml" Requires="v">
                  <p:oleObj spid="_x0000_s1026" name="Image" r:id="rId6" imgW="3084321" imgH="5973586" progId="Photoshop.Image.6">
                    <p:embed/>
                  </p:oleObj>
                </mc:Choice>
                <mc:Fallback>
                  <p:oleObj name="Image" r:id="rId6" imgW="3084321" imgH="5973586" progId="Photoshop.Image.6">
                    <p:embed/>
                    <p:pic>
                      <p:nvPicPr>
                        <p:cNvPr id="0" name=""/>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1877105" y="2281238"/>
                          <a:ext cx="11795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AutoShape 4"/>
            <p:cNvSpPr>
              <a:spLocks noChangeArrowheads="1"/>
            </p:cNvSpPr>
            <p:nvPr/>
          </p:nvSpPr>
          <p:spPr bwMode="auto">
            <a:xfrm>
              <a:off x="1433513" y="3216275"/>
              <a:ext cx="420687" cy="414338"/>
            </a:xfrm>
            <a:prstGeom prst="notchedRightArrow">
              <a:avLst>
                <a:gd name="adj1" fmla="val 50000"/>
                <a:gd name="adj2" fmla="val 25383"/>
              </a:avLst>
            </a:prstGeom>
            <a:solidFill>
              <a:srgbClr val="FFFF00"/>
            </a:solidFill>
            <a:ln w="9525">
              <a:solidFill>
                <a:schemeClr val="tx1">
                  <a:lumMod val="50000"/>
                </a:schemeClr>
              </a:solidFill>
              <a:miter lim="800000"/>
              <a:headEnd/>
              <a:tailEnd/>
            </a:ln>
          </p:spPr>
          <p:txBody>
            <a:bodyPr wrap="none" anchor="ctr"/>
            <a:lstStyle/>
            <a:p>
              <a:pPr>
                <a:defRPr/>
              </a:pPr>
              <a:endParaRPr lang="en-US" dirty="0">
                <a:latin typeface="Arial"/>
                <a:ea typeface="ＭＳ Ｐゴシック" charset="0"/>
                <a:cs typeface="ＭＳ Ｐゴシック" charset="0"/>
              </a:endParaRPr>
            </a:p>
          </p:txBody>
        </p:sp>
        <p:pic>
          <p:nvPicPr>
            <p:cNvPr id="18448" name="Picture 5" descr="d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63" y="2490788"/>
              <a:ext cx="1208087"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21"/>
            <p:cNvSpPr>
              <a:spLocks noChangeArrowheads="1"/>
            </p:cNvSpPr>
            <p:nvPr/>
          </p:nvSpPr>
          <p:spPr bwMode="auto">
            <a:xfrm>
              <a:off x="2990850" y="3216275"/>
              <a:ext cx="420688" cy="414338"/>
            </a:xfrm>
            <a:prstGeom prst="notchedRightArrow">
              <a:avLst>
                <a:gd name="adj1" fmla="val 50000"/>
                <a:gd name="adj2" fmla="val 25383"/>
              </a:avLst>
            </a:prstGeom>
            <a:solidFill>
              <a:srgbClr val="FFFF00"/>
            </a:solidFill>
            <a:ln w="9525">
              <a:solidFill>
                <a:schemeClr val="tx1">
                  <a:lumMod val="50000"/>
                </a:schemeClr>
              </a:solidFill>
              <a:miter lim="800000"/>
              <a:headEnd/>
              <a:tailEnd/>
            </a:ln>
          </p:spPr>
          <p:txBody>
            <a:bodyPr wrap="none" anchor="ctr"/>
            <a:lstStyle/>
            <a:p>
              <a:pPr>
                <a:defRPr/>
              </a:pPr>
              <a:endParaRPr lang="en-US" dirty="0">
                <a:latin typeface="Arial"/>
                <a:ea typeface="ＭＳ Ｐゴシック" charset="0"/>
                <a:cs typeface="ＭＳ Ｐゴシック" charset="0"/>
              </a:endParaRPr>
            </a:p>
          </p:txBody>
        </p:sp>
        <p:sp>
          <p:nvSpPr>
            <p:cNvPr id="19" name="AutoShape 22"/>
            <p:cNvSpPr>
              <a:spLocks noChangeArrowheads="1"/>
            </p:cNvSpPr>
            <p:nvPr/>
          </p:nvSpPr>
          <p:spPr bwMode="auto">
            <a:xfrm>
              <a:off x="5053013" y="3216275"/>
              <a:ext cx="420687" cy="414338"/>
            </a:xfrm>
            <a:prstGeom prst="notchedRightArrow">
              <a:avLst>
                <a:gd name="adj1" fmla="val 50000"/>
                <a:gd name="adj2" fmla="val 25383"/>
              </a:avLst>
            </a:prstGeom>
            <a:solidFill>
              <a:srgbClr val="FFFF00"/>
            </a:solidFill>
            <a:ln w="9525">
              <a:solidFill>
                <a:schemeClr val="tx1">
                  <a:lumMod val="50000"/>
                </a:schemeClr>
              </a:solidFill>
              <a:miter lim="800000"/>
              <a:headEnd/>
              <a:tailEnd/>
            </a:ln>
          </p:spPr>
          <p:txBody>
            <a:bodyPr wrap="none" anchor="ctr"/>
            <a:lstStyle/>
            <a:p>
              <a:pPr>
                <a:defRPr/>
              </a:pPr>
              <a:endParaRPr lang="en-US" dirty="0">
                <a:latin typeface="Arial"/>
                <a:ea typeface="ＭＳ Ｐゴシック" charset="0"/>
                <a:cs typeface="ＭＳ Ｐゴシック" charset="0"/>
              </a:endParaRPr>
            </a:p>
          </p:txBody>
        </p:sp>
        <p:sp>
          <p:nvSpPr>
            <p:cNvPr id="20" name="AutoShape 23"/>
            <p:cNvSpPr>
              <a:spLocks noChangeArrowheads="1"/>
            </p:cNvSpPr>
            <p:nvPr/>
          </p:nvSpPr>
          <p:spPr bwMode="auto">
            <a:xfrm>
              <a:off x="7132638" y="3216275"/>
              <a:ext cx="420687" cy="414338"/>
            </a:xfrm>
            <a:prstGeom prst="notchedRightArrow">
              <a:avLst>
                <a:gd name="adj1" fmla="val 50000"/>
                <a:gd name="adj2" fmla="val 25383"/>
              </a:avLst>
            </a:prstGeom>
            <a:solidFill>
              <a:srgbClr val="FFFF00"/>
            </a:solidFill>
            <a:ln w="9525">
              <a:solidFill>
                <a:schemeClr val="tx1">
                  <a:lumMod val="50000"/>
                </a:schemeClr>
              </a:solidFill>
              <a:miter lim="800000"/>
              <a:headEnd/>
              <a:tailEnd/>
            </a:ln>
          </p:spPr>
          <p:txBody>
            <a:bodyPr wrap="none" anchor="ctr"/>
            <a:lstStyle/>
            <a:p>
              <a:pPr>
                <a:defRPr/>
              </a:pPr>
              <a:endParaRPr lang="en-US" dirty="0">
                <a:latin typeface="Arial"/>
                <a:ea typeface="ＭＳ Ｐゴシック" charset="0"/>
                <a:cs typeface="ＭＳ Ｐゴシック" charset="0"/>
              </a:endParaRPr>
            </a:p>
          </p:txBody>
        </p:sp>
        <p:pic>
          <p:nvPicPr>
            <p:cNvPr id="18452"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8113" y="2814638"/>
              <a:ext cx="871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43" name="Text Box 6"/>
          <p:cNvSpPr txBox="1">
            <a:spLocks noChangeArrowheads="1"/>
          </p:cNvSpPr>
          <p:nvPr/>
        </p:nvSpPr>
        <p:spPr bwMode="auto">
          <a:xfrm>
            <a:off x="7242175" y="1674813"/>
            <a:ext cx="1901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r>
              <a:rPr lang="en-US" altLang="en-US" sz="2800">
                <a:solidFill>
                  <a:srgbClr val="800000"/>
                </a:solidFill>
              </a:rPr>
              <a:t>Disease</a:t>
            </a:r>
          </a:p>
          <a:p>
            <a:pPr algn="ctr" eaLnBrk="1" hangingPunct="1"/>
            <a:r>
              <a:rPr lang="en-US" altLang="en-US" sz="2800">
                <a:solidFill>
                  <a:srgbClr val="800000"/>
                </a:solidFill>
              </a:rPr>
              <a:t>Phenotype</a:t>
            </a:r>
          </a:p>
        </p:txBody>
      </p:sp>
    </p:spTree>
    <p:extLst>
      <p:ext uri="{BB962C8B-B14F-4D97-AF65-F5344CB8AC3E}">
        <p14:creationId xmlns:p14="http://schemas.microsoft.com/office/powerpoint/2010/main" val="130551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1143000"/>
          </a:xfrm>
          <a:solidFill>
            <a:srgbClr val="005395"/>
          </a:solidFill>
        </p:spPr>
        <p:txBody>
          <a:bodyPr/>
          <a:lstStyle/>
          <a:p>
            <a:pPr algn="ctr"/>
            <a:r>
              <a:rPr lang="en-US" altLang="en-US" sz="2800" dirty="0"/>
              <a:t>The 22q11 Deletion Syndrome (22q11DS) </a:t>
            </a:r>
          </a:p>
        </p:txBody>
      </p:sp>
      <p:sp>
        <p:nvSpPr>
          <p:cNvPr id="54275" name="Content Placeholder 2"/>
          <p:cNvSpPr>
            <a:spLocks noGrp="1"/>
          </p:cNvSpPr>
          <p:nvPr>
            <p:ph idx="1"/>
          </p:nvPr>
        </p:nvSpPr>
        <p:spPr bwMode="auto">
          <a:xfrm>
            <a:off x="685800" y="2427288"/>
            <a:ext cx="6183313" cy="304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SzPct val="100000"/>
            </a:pPr>
            <a:r>
              <a:rPr lang="en-US" altLang="en-US" sz="2400" dirty="0"/>
              <a:t>De novo copy number variant</a:t>
            </a:r>
          </a:p>
          <a:p>
            <a:pPr>
              <a:buClrTx/>
              <a:buSzPct val="100000"/>
            </a:pPr>
            <a:r>
              <a:rPr lang="en-US" altLang="en-US" sz="2400" dirty="0"/>
              <a:t>High penetrance (25-30%) for psychosis</a:t>
            </a:r>
          </a:p>
          <a:p>
            <a:pPr>
              <a:buClrTx/>
              <a:buSzPct val="100000"/>
            </a:pPr>
            <a:r>
              <a:rPr lang="en-US" altLang="en-US" sz="2400" dirty="0"/>
              <a:t>0.5-2% of schizophrenia cases</a:t>
            </a:r>
          </a:p>
          <a:p>
            <a:endParaRPr lang="en-US" altLang="en-US" sz="2400" dirty="0"/>
          </a:p>
          <a:p>
            <a:endParaRPr lang="en-US" altLang="en-US" dirty="0"/>
          </a:p>
        </p:txBody>
      </p:sp>
      <p:grpSp>
        <p:nvGrpSpPr>
          <p:cNvPr id="54276" name="Group 8"/>
          <p:cNvGrpSpPr>
            <a:grpSpLocks/>
          </p:cNvGrpSpPr>
          <p:nvPr/>
        </p:nvGrpSpPr>
        <p:grpSpPr bwMode="auto">
          <a:xfrm>
            <a:off x="6578600" y="2486025"/>
            <a:ext cx="2284413" cy="2501900"/>
            <a:chOff x="6578828" y="2486524"/>
            <a:chExt cx="2284625" cy="2501802"/>
          </a:xfrm>
        </p:grpSpPr>
        <p:pic>
          <p:nvPicPr>
            <p:cNvPr id="54278" name="Picture 15" descr="dn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0689" y="2486524"/>
              <a:ext cx="1620317" cy="250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6"/>
            <p:cNvSpPr>
              <a:spLocks noChangeArrowheads="1"/>
            </p:cNvSpPr>
            <p:nvPr/>
          </p:nvSpPr>
          <p:spPr bwMode="auto">
            <a:xfrm>
              <a:off x="6578828" y="3353533"/>
              <a:ext cx="2284625" cy="646331"/>
            </a:xfrm>
            <a:prstGeom prst="rect">
              <a:avLst/>
            </a:prstGeom>
            <a:noFill/>
            <a:ln>
              <a:noFill/>
            </a:ln>
            <a:extLst>
              <a:ext uri="{909E8E84-426E-40dd-AFC4-6F175D3DCCD1}"/>
              <a:ext uri="{91240B29-F687-4f45-9708-019B960494DF}"/>
            </a:extLst>
          </p:spPr>
          <p:txBody>
            <a:bodyPr>
              <a:spAutoFit/>
            </a:bodyPr>
            <a:lstStyle/>
            <a:p>
              <a:pPr algn="ctr">
                <a:defRPr/>
              </a:pPr>
              <a:r>
                <a:rPr lang="en-US" sz="3600" b="1" spc="300" dirty="0">
                  <a:ln w="11430" cmpd="sng">
                    <a:solidFill>
                      <a:srgbClr val="161616"/>
                    </a:solidFill>
                    <a:prstDash val="solid"/>
                    <a:miter lim="800000"/>
                  </a:ln>
                  <a:gradFill>
                    <a:gsLst>
                      <a:gs pos="10000">
                        <a:srgbClr val="FF9900">
                          <a:tint val="83000"/>
                          <a:shade val="100000"/>
                          <a:satMod val="200000"/>
                        </a:srgbClr>
                      </a:gs>
                      <a:gs pos="75000">
                        <a:srgbClr val="FF9900">
                          <a:tint val="100000"/>
                          <a:shade val="50000"/>
                          <a:satMod val="150000"/>
                        </a:srgbClr>
                      </a:gs>
                    </a:gsLst>
                    <a:lin ang="5400000"/>
                  </a:gradFill>
                  <a:effectLst>
                    <a:outerShdw blurRad="63500" sx="102000" sy="102000" algn="ctr" rotWithShape="0">
                      <a:prstClr val="black">
                        <a:alpha val="40000"/>
                      </a:prstClr>
                    </a:outerShdw>
                  </a:effectLst>
                  <a:latin typeface="Arial" panose="020B0604020202020204" pitchFamily="34" charset="0"/>
                  <a:ea typeface="ＭＳ Ｐゴシック" charset="0"/>
                  <a:cs typeface="ＭＳ Ｐゴシック" charset="0"/>
                </a:rPr>
                <a:t>22q11.2</a:t>
              </a:r>
            </a:p>
          </p:txBody>
        </p:sp>
      </p:grpSp>
      <p:sp>
        <p:nvSpPr>
          <p:cNvPr id="8" name="Text Box 94"/>
          <p:cNvSpPr txBox="1">
            <a:spLocks noChangeArrowheads="1"/>
          </p:cNvSpPr>
          <p:nvPr/>
        </p:nvSpPr>
        <p:spPr bwMode="auto">
          <a:xfrm>
            <a:off x="548481" y="6373813"/>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Chun…Zakharenko, </a:t>
            </a:r>
            <a:r>
              <a:rPr lang="en-US" altLang="en-US" sz="1600" i="1" dirty="0">
                <a:latin typeface="+mn-lt"/>
              </a:rPr>
              <a:t>Nature Medicine</a:t>
            </a:r>
            <a:r>
              <a:rPr lang="en-US" altLang="en-US" sz="1600" dirty="0">
                <a:latin typeface="+mn-lt"/>
              </a:rPr>
              <a:t>, 2017</a:t>
            </a:r>
          </a:p>
        </p:txBody>
      </p:sp>
      <p:sp>
        <p:nvSpPr>
          <p:cNvPr id="9"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19</a:t>
            </a:fld>
            <a:endParaRPr lang="en-US" altLang="en-US" sz="900" dirty="0">
              <a:solidFill>
                <a:srgbClr val="00468B"/>
              </a:solidFill>
            </a:endParaRPr>
          </a:p>
        </p:txBody>
      </p:sp>
    </p:spTree>
    <p:extLst>
      <p:ext uri="{BB962C8B-B14F-4D97-AF65-F5344CB8AC3E}">
        <p14:creationId xmlns:p14="http://schemas.microsoft.com/office/powerpoint/2010/main" val="200208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xfrm>
            <a:off x="219075" y="1419225"/>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MS PGothic" charset="-128"/>
              </a:rPr>
              <a:t>About the NIMH Director</a:t>
            </a:r>
          </a:p>
          <a:p>
            <a:r>
              <a:rPr lang="en-US" altLang="en-US" sz="2400" dirty="0">
                <a:ea typeface="MS PGothic" charset="-128"/>
              </a:rPr>
              <a:t>Director’s Research Priorities</a:t>
            </a:r>
          </a:p>
          <a:p>
            <a:r>
              <a:rPr lang="en-US" altLang="en-US" sz="2400" dirty="0">
                <a:ea typeface="MS PGothic" charset="-128"/>
              </a:rPr>
              <a:t>Current State of NIMH</a:t>
            </a:r>
          </a:p>
          <a:p>
            <a:r>
              <a:rPr lang="en-US" altLang="en-US" sz="2400" dirty="0">
                <a:ea typeface="MS PGothic" charset="-128"/>
              </a:rPr>
              <a:t>Science Highlights and Updates</a:t>
            </a:r>
          </a:p>
          <a:p>
            <a:r>
              <a:rPr lang="en-US" altLang="en-US" sz="2400" dirty="0">
                <a:ea typeface="MS PGothic" charset="-128"/>
              </a:rPr>
              <a:t>Participation in Research</a:t>
            </a:r>
          </a:p>
          <a:p>
            <a:r>
              <a:rPr lang="en-US" altLang="en-US" sz="2400" dirty="0">
                <a:ea typeface="MS PGothic" charset="-128"/>
              </a:rPr>
              <a:t>Future Directions</a:t>
            </a:r>
          </a:p>
        </p:txBody>
      </p:sp>
      <p:sp>
        <p:nvSpPr>
          <p:cNvPr id="16387" name="Title 2"/>
          <p:cNvSpPr>
            <a:spLocks noGrp="1"/>
          </p:cNvSpPr>
          <p:nvPr>
            <p:ph type="title"/>
          </p:nvPr>
        </p:nvSpPr>
        <p:spPr>
          <a:xfrm>
            <a:off x="0" y="290513"/>
            <a:ext cx="9144000" cy="463550"/>
          </a:xfrm>
        </p:spPr>
        <p:txBody>
          <a:bodyPr/>
          <a:lstStyle/>
          <a:p>
            <a:pPr algn="ctr"/>
            <a:r>
              <a:rPr lang="en-US" altLang="en-US" sz="2800" dirty="0">
                <a:ea typeface="MS PGothic" charset="-128"/>
              </a:rPr>
              <a:t>Welcome</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0364CE9-C257-8646-BD3C-2998927A6FFC}" type="slidenum">
              <a:rPr lang="en-US" altLang="en-US" sz="900"/>
              <a:pPr/>
              <a:t>2</a:t>
            </a:fld>
            <a:endParaRPr lang="en-US" alt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43000"/>
          </a:xfrm>
          <a:solidFill>
            <a:srgbClr val="005395"/>
          </a:solidFill>
        </p:spPr>
        <p:txBody>
          <a:bodyPr/>
          <a:lstStyle/>
          <a:p>
            <a:pPr algn="ctr"/>
            <a:r>
              <a:rPr lang="en-US" altLang="en-US" sz="2800" dirty="0"/>
              <a:t>22q11DS Model Mice</a:t>
            </a:r>
          </a:p>
        </p:txBody>
      </p:sp>
      <p:pic>
        <p:nvPicPr>
          <p:cNvPr id="5632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8400" y="1144588"/>
            <a:ext cx="67452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4"/>
          <p:cNvSpPr txBox="1">
            <a:spLocks noChangeArrowheads="1"/>
          </p:cNvSpPr>
          <p:nvPr/>
        </p:nvSpPr>
        <p:spPr bwMode="auto">
          <a:xfrm>
            <a:off x="548481" y="6352548"/>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Chun…Zakharenko, </a:t>
            </a:r>
            <a:r>
              <a:rPr lang="en-US" altLang="en-US" sz="1600" i="1" dirty="0">
                <a:latin typeface="+mn-lt"/>
              </a:rPr>
              <a:t>Nature Medicine</a:t>
            </a:r>
            <a:r>
              <a:rPr lang="en-US" altLang="en-US" sz="1600" dirty="0">
                <a:latin typeface="+mn-lt"/>
              </a:rPr>
              <a:t>, 2017</a:t>
            </a:r>
          </a:p>
        </p:txBody>
      </p:sp>
      <p:sp>
        <p:nvSpPr>
          <p:cNvPr id="6"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20</a:t>
            </a:fld>
            <a:endParaRPr lang="en-US" altLang="en-US" sz="900" dirty="0">
              <a:solidFill>
                <a:srgbClr val="00468B"/>
              </a:solidFill>
            </a:endParaRPr>
          </a:p>
        </p:txBody>
      </p:sp>
    </p:spTree>
    <p:extLst>
      <p:ext uri="{BB962C8B-B14F-4D97-AF65-F5344CB8AC3E}">
        <p14:creationId xmlns:p14="http://schemas.microsoft.com/office/powerpoint/2010/main" val="210707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279400" y="79375"/>
            <a:ext cx="8534400" cy="420688"/>
          </a:xfrm>
        </p:spPr>
        <p:txBody>
          <a:bodyPr anchor="t"/>
          <a:lstStyle/>
          <a:p>
            <a:pPr algn="ctr"/>
            <a:r>
              <a:rPr lang="en-US" altLang="en-US" sz="2800" dirty="0"/>
              <a:t>22q11DS Mice have Deficits in</a:t>
            </a:r>
            <a:br>
              <a:rPr lang="en-US" altLang="en-US" sz="2800" dirty="0"/>
            </a:br>
            <a:r>
              <a:rPr lang="en-US" altLang="en-US" sz="2800" dirty="0"/>
              <a:t>Thalamocortical Synaptic Strength</a:t>
            </a:r>
          </a:p>
        </p:txBody>
      </p:sp>
      <p:pic>
        <p:nvPicPr>
          <p:cNvPr id="58371"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7688" y="2297113"/>
            <a:ext cx="302895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576638" y="1849438"/>
            <a:ext cx="5010150"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4"/>
          <p:cNvSpPr txBox="1">
            <a:spLocks noChangeArrowheads="1"/>
          </p:cNvSpPr>
          <p:nvPr/>
        </p:nvSpPr>
        <p:spPr bwMode="auto">
          <a:xfrm>
            <a:off x="547688" y="6357771"/>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Chun…Zakharenko, </a:t>
            </a:r>
            <a:r>
              <a:rPr lang="en-US" altLang="en-US" sz="1600" i="1" dirty="0">
                <a:latin typeface="+mn-lt"/>
              </a:rPr>
              <a:t>Nature Medicine</a:t>
            </a:r>
            <a:r>
              <a:rPr lang="en-US" altLang="en-US" sz="1600" dirty="0">
                <a:latin typeface="+mn-lt"/>
              </a:rPr>
              <a:t>, 2017</a:t>
            </a:r>
          </a:p>
        </p:txBody>
      </p:sp>
      <p:sp>
        <p:nvSpPr>
          <p:cNvPr id="7"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21</a:t>
            </a:fld>
            <a:endParaRPr lang="en-US" altLang="en-US" sz="900" dirty="0">
              <a:solidFill>
                <a:srgbClr val="00468B"/>
              </a:solidFill>
            </a:endParaRPr>
          </a:p>
        </p:txBody>
      </p:sp>
    </p:spTree>
    <p:extLst>
      <p:ext uri="{BB962C8B-B14F-4D97-AF65-F5344CB8AC3E}">
        <p14:creationId xmlns:p14="http://schemas.microsoft.com/office/powerpoint/2010/main" val="410652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0" y="317500"/>
            <a:ext cx="9144000" cy="420688"/>
          </a:xfrm>
        </p:spPr>
        <p:txBody>
          <a:bodyPr anchor="t"/>
          <a:lstStyle/>
          <a:p>
            <a:pPr algn="ctr"/>
            <a:r>
              <a:rPr lang="en-US" altLang="en-US" sz="2800" dirty="0"/>
              <a:t>MicroRNA 338 Overexpression Rescues Deficits</a:t>
            </a:r>
          </a:p>
        </p:txBody>
      </p:sp>
      <p:pic>
        <p:nvPicPr>
          <p:cNvPr id="60419"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7688" y="2297113"/>
            <a:ext cx="302895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19463" y="1679575"/>
            <a:ext cx="5202237"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4"/>
          <p:cNvSpPr txBox="1">
            <a:spLocks noChangeArrowheads="1"/>
          </p:cNvSpPr>
          <p:nvPr/>
        </p:nvSpPr>
        <p:spPr bwMode="auto">
          <a:xfrm>
            <a:off x="545430" y="6348413"/>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Chun…Zakharenko, </a:t>
            </a:r>
            <a:r>
              <a:rPr lang="en-US" altLang="en-US" sz="1600" i="1" dirty="0">
                <a:latin typeface="+mn-lt"/>
              </a:rPr>
              <a:t>Nature Medicine</a:t>
            </a:r>
            <a:r>
              <a:rPr lang="en-US" altLang="en-US" sz="1600" dirty="0">
                <a:latin typeface="+mn-lt"/>
              </a:rPr>
              <a:t>, 2017</a:t>
            </a:r>
          </a:p>
        </p:txBody>
      </p:sp>
      <p:sp>
        <p:nvSpPr>
          <p:cNvPr id="7"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22</a:t>
            </a:fld>
            <a:endParaRPr lang="en-US" altLang="en-US" sz="900" dirty="0">
              <a:solidFill>
                <a:srgbClr val="00468B"/>
              </a:solidFill>
            </a:endParaRPr>
          </a:p>
        </p:txBody>
      </p:sp>
    </p:spTree>
    <p:extLst>
      <p:ext uri="{BB962C8B-B14F-4D97-AF65-F5344CB8AC3E}">
        <p14:creationId xmlns:p14="http://schemas.microsoft.com/office/powerpoint/2010/main" val="267782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41925" y="2709863"/>
            <a:ext cx="16811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a:xfrm>
            <a:off x="-20638" y="80963"/>
            <a:ext cx="9144001" cy="858837"/>
          </a:xfrm>
          <a:solidFill>
            <a:srgbClr val="005395"/>
          </a:solidFill>
        </p:spPr>
        <p:txBody>
          <a:bodyPr/>
          <a:lstStyle/>
          <a:p>
            <a:pPr algn="ctr"/>
            <a:r>
              <a:rPr lang="en-US" altLang="en-US" sz="2800" dirty="0"/>
              <a:t>Understanding Genetic Predisposition</a:t>
            </a:r>
          </a:p>
        </p:txBody>
      </p:sp>
      <p:sp>
        <p:nvSpPr>
          <p:cNvPr id="62468" name="Text Box 6"/>
          <p:cNvSpPr txBox="1">
            <a:spLocks noChangeArrowheads="1"/>
          </p:cNvSpPr>
          <p:nvPr/>
        </p:nvSpPr>
        <p:spPr bwMode="auto">
          <a:xfrm>
            <a:off x="125413" y="1827213"/>
            <a:ext cx="1560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2800" dirty="0"/>
              <a:t>Mutation</a:t>
            </a:r>
          </a:p>
        </p:txBody>
      </p:sp>
      <p:sp>
        <p:nvSpPr>
          <p:cNvPr id="47" name="AutoShape 4"/>
          <p:cNvSpPr>
            <a:spLocks noChangeArrowheads="1"/>
          </p:cNvSpPr>
          <p:nvPr/>
        </p:nvSpPr>
        <p:spPr bwMode="auto">
          <a:xfrm>
            <a:off x="1238250" y="3236913"/>
            <a:ext cx="420688" cy="414337"/>
          </a:xfrm>
          <a:prstGeom prst="notchedRightArrow">
            <a:avLst>
              <a:gd name="adj1" fmla="val 50000"/>
              <a:gd name="adj2" fmla="val 25383"/>
            </a:avLst>
          </a:prstGeom>
          <a:solidFill>
            <a:schemeClr val="bg2"/>
          </a:solidFill>
          <a:ln w="9525">
            <a:solidFill>
              <a:schemeClr val="tx1">
                <a:lumMod val="50000"/>
              </a:schemeClr>
            </a:solidFill>
            <a:miter lim="800000"/>
            <a:headEnd/>
            <a:tailEnd/>
          </a:ln>
        </p:spPr>
        <p:txBody>
          <a:bodyPr wrap="none" anchor="ctr"/>
          <a:lstStyle/>
          <a:p>
            <a:pPr>
              <a:defRPr/>
            </a:pPr>
            <a:endParaRPr lang="en-US" dirty="0">
              <a:latin typeface="Arial"/>
              <a:ea typeface="ＭＳ Ｐゴシック" charset="0"/>
              <a:cs typeface="ＭＳ Ｐゴシック" charset="0"/>
            </a:endParaRPr>
          </a:p>
        </p:txBody>
      </p:sp>
      <p:sp>
        <p:nvSpPr>
          <p:cNvPr id="49" name="AutoShape 21"/>
          <p:cNvSpPr>
            <a:spLocks noChangeArrowheads="1"/>
          </p:cNvSpPr>
          <p:nvPr/>
        </p:nvSpPr>
        <p:spPr bwMode="auto">
          <a:xfrm>
            <a:off x="3078163" y="3236913"/>
            <a:ext cx="420687" cy="414337"/>
          </a:xfrm>
          <a:prstGeom prst="notchedRightArrow">
            <a:avLst>
              <a:gd name="adj1" fmla="val 50000"/>
              <a:gd name="adj2" fmla="val 25383"/>
            </a:avLst>
          </a:prstGeom>
          <a:solidFill>
            <a:schemeClr val="bg2"/>
          </a:solidFill>
          <a:ln w="9525">
            <a:solidFill>
              <a:schemeClr val="tx1">
                <a:lumMod val="50000"/>
              </a:schemeClr>
            </a:solidFill>
            <a:miter lim="800000"/>
            <a:headEnd/>
            <a:tailEnd/>
          </a:ln>
        </p:spPr>
        <p:txBody>
          <a:bodyPr wrap="none" anchor="ctr"/>
          <a:lstStyle/>
          <a:p>
            <a:pPr>
              <a:defRPr/>
            </a:pPr>
            <a:endParaRPr lang="en-US" dirty="0">
              <a:latin typeface="Arial"/>
              <a:ea typeface="ＭＳ Ｐゴシック" charset="0"/>
              <a:cs typeface="ＭＳ Ｐゴシック" charset="0"/>
            </a:endParaRPr>
          </a:p>
        </p:txBody>
      </p:sp>
      <p:sp>
        <p:nvSpPr>
          <p:cNvPr id="51" name="AutoShape 23"/>
          <p:cNvSpPr>
            <a:spLocks noChangeArrowheads="1"/>
          </p:cNvSpPr>
          <p:nvPr/>
        </p:nvSpPr>
        <p:spPr bwMode="auto">
          <a:xfrm>
            <a:off x="6764338" y="3236913"/>
            <a:ext cx="420687" cy="414337"/>
          </a:xfrm>
          <a:prstGeom prst="notchedRightArrow">
            <a:avLst>
              <a:gd name="adj1" fmla="val 50000"/>
              <a:gd name="adj2" fmla="val 25383"/>
            </a:avLst>
          </a:prstGeom>
          <a:solidFill>
            <a:schemeClr val="bg2"/>
          </a:solidFill>
          <a:ln w="9525">
            <a:solidFill>
              <a:schemeClr val="tx1">
                <a:lumMod val="50000"/>
              </a:schemeClr>
            </a:solidFill>
            <a:miter lim="800000"/>
            <a:headEnd/>
            <a:tailEnd/>
          </a:ln>
        </p:spPr>
        <p:txBody>
          <a:bodyPr wrap="none" anchor="ctr"/>
          <a:lstStyle/>
          <a:p>
            <a:pPr>
              <a:defRPr/>
            </a:pPr>
            <a:endParaRPr lang="en-US" dirty="0">
              <a:latin typeface="Arial"/>
              <a:ea typeface="ＭＳ Ｐゴシック" charset="0"/>
              <a:cs typeface="ＭＳ Ｐゴシック" charset="0"/>
            </a:endParaRPr>
          </a:p>
        </p:txBody>
      </p:sp>
      <p:sp>
        <p:nvSpPr>
          <p:cNvPr id="62472" name="Text Box 6"/>
          <p:cNvSpPr txBox="1">
            <a:spLocks noChangeArrowheads="1"/>
          </p:cNvSpPr>
          <p:nvPr/>
        </p:nvSpPr>
        <p:spPr bwMode="auto">
          <a:xfrm>
            <a:off x="7158038" y="1674813"/>
            <a:ext cx="1901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2800" dirty="0"/>
              <a:t>Disease</a:t>
            </a:r>
          </a:p>
          <a:p>
            <a:pPr algn="ctr" eaLnBrk="1" hangingPunct="1"/>
            <a:r>
              <a:rPr lang="en-US" altLang="en-US" sz="2800" dirty="0"/>
              <a:t>Phenotype</a:t>
            </a:r>
          </a:p>
        </p:txBody>
      </p:sp>
      <p:sp>
        <p:nvSpPr>
          <p:cNvPr id="21" name="Text Box 6"/>
          <p:cNvSpPr txBox="1">
            <a:spLocks noChangeArrowheads="1"/>
          </p:cNvSpPr>
          <p:nvPr/>
        </p:nvSpPr>
        <p:spPr bwMode="auto">
          <a:xfrm>
            <a:off x="111125" y="3182938"/>
            <a:ext cx="1144588" cy="523875"/>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Dgcr8</a:t>
            </a:r>
          </a:p>
        </p:txBody>
      </p:sp>
      <p:sp>
        <p:nvSpPr>
          <p:cNvPr id="25" name="Text Box 6"/>
          <p:cNvSpPr txBox="1">
            <a:spLocks noChangeArrowheads="1"/>
          </p:cNvSpPr>
          <p:nvPr/>
        </p:nvSpPr>
        <p:spPr bwMode="auto">
          <a:xfrm>
            <a:off x="7148513" y="3182938"/>
            <a:ext cx="2003425" cy="523875"/>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Psychosis?</a:t>
            </a:r>
          </a:p>
        </p:txBody>
      </p:sp>
      <p:grpSp>
        <p:nvGrpSpPr>
          <p:cNvPr id="62475" name="Group 2"/>
          <p:cNvGrpSpPr>
            <a:grpSpLocks/>
          </p:cNvGrpSpPr>
          <p:nvPr/>
        </p:nvGrpSpPr>
        <p:grpSpPr bwMode="auto">
          <a:xfrm>
            <a:off x="1711325" y="3182938"/>
            <a:ext cx="1438275" cy="523875"/>
            <a:chOff x="1936505" y="3170177"/>
            <a:chExt cx="1438857" cy="523220"/>
          </a:xfrm>
        </p:grpSpPr>
        <p:sp>
          <p:nvSpPr>
            <p:cNvPr id="22" name="Text Box 6"/>
            <p:cNvSpPr txBox="1">
              <a:spLocks noChangeArrowheads="1"/>
            </p:cNvSpPr>
            <p:nvPr/>
          </p:nvSpPr>
          <p:spPr bwMode="auto">
            <a:xfrm>
              <a:off x="2052440" y="3170177"/>
              <a:ext cx="1322922" cy="523220"/>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miRNA</a:t>
              </a:r>
            </a:p>
          </p:txBody>
        </p:sp>
        <p:sp>
          <p:nvSpPr>
            <p:cNvPr id="62482" name="Down Arrow 1"/>
            <p:cNvSpPr>
              <a:spLocks noChangeArrowheads="1"/>
            </p:cNvSpPr>
            <p:nvPr/>
          </p:nvSpPr>
          <p:spPr bwMode="auto">
            <a:xfrm>
              <a:off x="1936505" y="3170177"/>
              <a:ext cx="208817" cy="523220"/>
            </a:xfrm>
            <a:prstGeom prst="downArrow">
              <a:avLst>
                <a:gd name="adj1" fmla="val 50000"/>
                <a:gd name="adj2" fmla="val 49997"/>
              </a:avLst>
            </a:prstGeom>
            <a:solidFill>
              <a:srgbClr val="FF0000"/>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endParaRPr lang="en-US" altLang="en-US" dirty="0"/>
            </a:p>
          </p:txBody>
        </p:sp>
      </p:grpSp>
      <p:grpSp>
        <p:nvGrpSpPr>
          <p:cNvPr id="62476" name="Group 3"/>
          <p:cNvGrpSpPr>
            <a:grpSpLocks/>
          </p:cNvGrpSpPr>
          <p:nvPr/>
        </p:nvGrpSpPr>
        <p:grpSpPr bwMode="auto">
          <a:xfrm>
            <a:off x="3551238" y="3182938"/>
            <a:ext cx="1306512" cy="523875"/>
            <a:chOff x="3799816" y="3216275"/>
            <a:chExt cx="1306754" cy="523220"/>
          </a:xfrm>
        </p:grpSpPr>
        <p:sp>
          <p:nvSpPr>
            <p:cNvPr id="28" name="Text Box 6"/>
            <p:cNvSpPr txBox="1">
              <a:spLocks noChangeArrowheads="1"/>
            </p:cNvSpPr>
            <p:nvPr/>
          </p:nvSpPr>
          <p:spPr bwMode="auto">
            <a:xfrm>
              <a:off x="3942717" y="3216275"/>
              <a:ext cx="1163853" cy="523220"/>
            </a:xfrm>
            <a:prstGeom prst="rect">
              <a:avLst/>
            </a:prstGeom>
            <a:noFill/>
            <a:ln>
              <a:noFill/>
            </a:ln>
            <a:extLst>
              <a:ext uri="{909E8E84-426E-40dd-AFC4-6F175D3DCCD1}"/>
              <a:ext uri="{91240B29-F687-4f45-9708-019B960494DF}"/>
            </a:extLst>
          </p:spPr>
          <p:txBody>
            <a:bodyPr wrap="none">
              <a:spAutoFit/>
            </a:bodyPr>
            <a:lstStyle>
              <a:lvl1pPr eaLnBrk="0" hangingPunct="0">
                <a:defRPr sz="4000">
                  <a:solidFill>
                    <a:schemeClr val="tx1"/>
                  </a:solidFill>
                  <a:latin typeface="Times" charset="0"/>
                  <a:ea typeface="ＭＳ Ｐゴシック" charset="0"/>
                  <a:cs typeface="ＭＳ Ｐゴシック" charset="0"/>
                </a:defRPr>
              </a:lvl1pPr>
              <a:lvl2pPr marL="742950" indent="-285750" eaLnBrk="0" hangingPunct="0">
                <a:defRPr sz="4000">
                  <a:solidFill>
                    <a:schemeClr val="tx1"/>
                  </a:solidFill>
                  <a:latin typeface="Times" charset="0"/>
                  <a:ea typeface="ＭＳ Ｐゴシック" charset="0"/>
                </a:defRPr>
              </a:lvl2pPr>
              <a:lvl3pPr marL="1143000" indent="-228600" eaLnBrk="0" hangingPunct="0">
                <a:defRPr sz="4000">
                  <a:solidFill>
                    <a:schemeClr val="tx1"/>
                  </a:solidFill>
                  <a:latin typeface="Times" charset="0"/>
                  <a:ea typeface="ＭＳ Ｐゴシック" charset="0"/>
                </a:defRPr>
              </a:lvl3pPr>
              <a:lvl4pPr marL="1600200" indent="-228600" eaLnBrk="0" hangingPunct="0">
                <a:defRPr sz="4000">
                  <a:solidFill>
                    <a:schemeClr val="tx1"/>
                  </a:solidFill>
                  <a:latin typeface="Times" charset="0"/>
                  <a:ea typeface="ＭＳ Ｐゴシック" charset="0"/>
                </a:defRPr>
              </a:lvl4pPr>
              <a:lvl5pPr marL="2057400" indent="-228600" eaLnBrk="0" hangingPunct="0">
                <a:defRPr sz="4000">
                  <a:solidFill>
                    <a:schemeClr val="tx1"/>
                  </a:solidFill>
                  <a:latin typeface="Times" charset="0"/>
                  <a:ea typeface="ＭＳ Ｐゴシック" charset="0"/>
                </a:defRPr>
              </a:lvl5pPr>
              <a:lvl6pPr marL="2514600" indent="-228600" eaLnBrk="0" fontAlgn="base" hangingPunct="0">
                <a:spcBef>
                  <a:spcPct val="0"/>
                </a:spcBef>
                <a:spcAft>
                  <a:spcPct val="0"/>
                </a:spcAft>
                <a:defRPr sz="4000">
                  <a:solidFill>
                    <a:schemeClr val="tx1"/>
                  </a:solidFill>
                  <a:latin typeface="Times" charset="0"/>
                  <a:ea typeface="ＭＳ Ｐゴシック" charset="0"/>
                </a:defRPr>
              </a:lvl6pPr>
              <a:lvl7pPr marL="2971800" indent="-228600" eaLnBrk="0" fontAlgn="base" hangingPunct="0">
                <a:spcBef>
                  <a:spcPct val="0"/>
                </a:spcBef>
                <a:spcAft>
                  <a:spcPct val="0"/>
                </a:spcAft>
                <a:defRPr sz="4000">
                  <a:solidFill>
                    <a:schemeClr val="tx1"/>
                  </a:solidFill>
                  <a:latin typeface="Times" charset="0"/>
                  <a:ea typeface="ＭＳ Ｐゴシック" charset="0"/>
                </a:defRPr>
              </a:lvl7pPr>
              <a:lvl8pPr marL="3429000" indent="-228600" eaLnBrk="0" fontAlgn="base" hangingPunct="0">
                <a:spcBef>
                  <a:spcPct val="0"/>
                </a:spcBef>
                <a:spcAft>
                  <a:spcPct val="0"/>
                </a:spcAft>
                <a:defRPr sz="4000">
                  <a:solidFill>
                    <a:schemeClr val="tx1"/>
                  </a:solidFill>
                  <a:latin typeface="Times" charset="0"/>
                  <a:ea typeface="ＭＳ Ｐゴシック" charset="0"/>
                </a:defRPr>
              </a:lvl8pPr>
              <a:lvl9pPr marL="3886200" indent="-228600" eaLnBrk="0" fontAlgn="base" hangingPunct="0">
                <a:spcBef>
                  <a:spcPct val="0"/>
                </a:spcBef>
                <a:spcAft>
                  <a:spcPct val="0"/>
                </a:spcAft>
                <a:defRPr sz="4000">
                  <a:solidFill>
                    <a:schemeClr val="tx1"/>
                  </a:solidFill>
                  <a:latin typeface="Times" charset="0"/>
                  <a:ea typeface="ＭＳ Ｐゴシック" charset="0"/>
                </a:defRPr>
              </a:lvl9pPr>
            </a:lstStyle>
            <a:p>
              <a:pPr algn="ctr" eaLnBrk="1" hangingPunct="1">
                <a:defRPr/>
              </a:pPr>
              <a:r>
                <a:rPr lang="en-US" sz="2800" dirty="0">
                  <a:solidFill>
                    <a:schemeClr val="accent4">
                      <a:lumMod val="10000"/>
                    </a:schemeClr>
                  </a:solidFill>
                  <a:latin typeface="Arial"/>
                </a:rPr>
                <a:t>DRD2</a:t>
              </a:r>
            </a:p>
          </p:txBody>
        </p:sp>
        <p:sp>
          <p:nvSpPr>
            <p:cNvPr id="62480" name="Down Arrow 28"/>
            <p:cNvSpPr>
              <a:spLocks noChangeArrowheads="1"/>
            </p:cNvSpPr>
            <p:nvPr/>
          </p:nvSpPr>
          <p:spPr bwMode="auto">
            <a:xfrm flipV="1">
              <a:off x="3799816" y="3216275"/>
              <a:ext cx="208817" cy="523220"/>
            </a:xfrm>
            <a:prstGeom prst="downArrow">
              <a:avLst>
                <a:gd name="adj1" fmla="val 50000"/>
                <a:gd name="adj2" fmla="val 49997"/>
              </a:avLst>
            </a:prstGeom>
            <a:solidFill>
              <a:srgbClr val="FF0000"/>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endParaRPr lang="en-US" altLang="en-US" dirty="0"/>
            </a:p>
          </p:txBody>
        </p:sp>
      </p:grpSp>
      <p:sp>
        <p:nvSpPr>
          <p:cNvPr id="31" name="AutoShape 21"/>
          <p:cNvSpPr>
            <a:spLocks noChangeArrowheads="1"/>
          </p:cNvSpPr>
          <p:nvPr/>
        </p:nvSpPr>
        <p:spPr bwMode="auto">
          <a:xfrm>
            <a:off x="4803775" y="3236913"/>
            <a:ext cx="420688" cy="414337"/>
          </a:xfrm>
          <a:prstGeom prst="notchedRightArrow">
            <a:avLst>
              <a:gd name="adj1" fmla="val 50000"/>
              <a:gd name="adj2" fmla="val 25383"/>
            </a:avLst>
          </a:prstGeom>
          <a:solidFill>
            <a:schemeClr val="bg2"/>
          </a:solidFill>
          <a:ln w="9525">
            <a:solidFill>
              <a:schemeClr val="tx1">
                <a:lumMod val="50000"/>
              </a:schemeClr>
            </a:solidFill>
            <a:miter lim="800000"/>
            <a:headEnd/>
            <a:tailEnd/>
          </a:ln>
        </p:spPr>
        <p:txBody>
          <a:bodyPr wrap="none" anchor="ctr"/>
          <a:lstStyle/>
          <a:p>
            <a:pPr>
              <a:defRPr/>
            </a:pPr>
            <a:endParaRPr lang="en-US" dirty="0">
              <a:latin typeface="Arial"/>
              <a:ea typeface="ＭＳ Ｐゴシック" charset="0"/>
              <a:cs typeface="ＭＳ Ｐゴシック" charset="0"/>
            </a:endParaRPr>
          </a:p>
        </p:txBody>
      </p:sp>
      <p:sp>
        <p:nvSpPr>
          <p:cNvPr id="20" name="Text Box 94"/>
          <p:cNvSpPr txBox="1">
            <a:spLocks noChangeArrowheads="1"/>
          </p:cNvSpPr>
          <p:nvPr/>
        </p:nvSpPr>
        <p:spPr bwMode="auto">
          <a:xfrm>
            <a:off x="542465" y="6348412"/>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Chun…Zakharenko, </a:t>
            </a:r>
            <a:r>
              <a:rPr lang="en-US" altLang="en-US" sz="1600" i="1" dirty="0">
                <a:latin typeface="+mn-lt"/>
              </a:rPr>
              <a:t>Nature Medicine</a:t>
            </a:r>
            <a:r>
              <a:rPr lang="en-US" altLang="en-US" sz="1600" dirty="0">
                <a:latin typeface="+mn-lt"/>
              </a:rPr>
              <a:t>, 2017</a:t>
            </a:r>
          </a:p>
        </p:txBody>
      </p:sp>
      <p:sp>
        <p:nvSpPr>
          <p:cNvPr id="19" name="Slide Number Placeholder 3"/>
          <p:cNvSpPr>
            <a:spLocks noGrp="1"/>
          </p:cNvSpPr>
          <p:nvPr>
            <p:ph type="sldNum" sz="quarter" idx="10"/>
          </p:nvPr>
        </p:nvSpPr>
        <p:spPr bwMode="auto">
          <a:xfrm>
            <a:off x="-320216" y="6501439"/>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23</a:t>
            </a:fld>
            <a:endParaRPr lang="en-US" altLang="en-US" sz="900" dirty="0">
              <a:solidFill>
                <a:srgbClr val="00468B"/>
              </a:solidFill>
            </a:endParaRPr>
          </a:p>
        </p:txBody>
      </p:sp>
    </p:spTree>
    <p:extLst>
      <p:ext uri="{BB962C8B-B14F-4D97-AF65-F5344CB8AC3E}">
        <p14:creationId xmlns:p14="http://schemas.microsoft.com/office/powerpoint/2010/main" val="1715693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27063" y="2044700"/>
            <a:ext cx="8353425" cy="3846513"/>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a:lstStyle/>
          <a:p>
            <a:pPr algn="r" eaLnBrk="1" hangingPunct="1">
              <a:defRPr/>
            </a:pPr>
            <a:endParaRPr lang="en-US" dirty="0">
              <a:ea typeface="ＭＳ Ｐゴシック" charset="0"/>
            </a:endParaRPr>
          </a:p>
        </p:txBody>
      </p:sp>
      <p:sp>
        <p:nvSpPr>
          <p:cNvPr id="4" name="Rectangle 3"/>
          <p:cNvSpPr>
            <a:spLocks noChangeArrowheads="1"/>
          </p:cNvSpPr>
          <p:nvPr/>
        </p:nvSpPr>
        <p:spPr bwMode="auto">
          <a:xfrm>
            <a:off x="388938" y="1741488"/>
            <a:ext cx="8366125" cy="3844925"/>
          </a:xfrm>
          <a:prstGeom prst="rect">
            <a:avLst/>
          </a:prstGeom>
          <a:solidFill>
            <a:schemeClr val="bg1"/>
          </a:solidFill>
          <a:ln w="9525">
            <a:solidFill>
              <a:schemeClr val="tx1"/>
            </a:solidFill>
            <a:round/>
            <a:headEnd/>
            <a:tailEnd/>
          </a:ln>
          <a:effectLst>
            <a:outerShdw blurRad="50800" dist="38100" dir="13500000" algn="br" rotWithShape="0">
              <a:srgbClr val="000000">
                <a:alpha val="39999"/>
              </a:srgbClr>
            </a:outerShdw>
          </a:effec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endParaRPr lang="x-none" altLang="x-none"/>
          </a:p>
        </p:txBody>
      </p:sp>
      <p:sp>
        <p:nvSpPr>
          <p:cNvPr id="83972" name="Title 1"/>
          <p:cNvSpPr>
            <a:spLocks noGrp="1"/>
          </p:cNvSpPr>
          <p:nvPr>
            <p:ph type="title"/>
          </p:nvPr>
        </p:nvSpPr>
        <p:spPr>
          <a:xfrm>
            <a:off x="0" y="290513"/>
            <a:ext cx="9144000" cy="463550"/>
          </a:xfrm>
        </p:spPr>
        <p:txBody>
          <a:bodyPr/>
          <a:lstStyle/>
          <a:p>
            <a:pPr algn="ctr"/>
            <a:r>
              <a:rPr lang="en-US" altLang="en-US" sz="2800" dirty="0"/>
              <a:t>Science Highlight: </a:t>
            </a:r>
            <a:br>
              <a:rPr lang="en-US" altLang="en-US" sz="2800" dirty="0"/>
            </a:br>
            <a:r>
              <a:rPr lang="en-US" altLang="en-US" sz="2800" dirty="0"/>
              <a:t>Suicide Screening</a:t>
            </a:r>
          </a:p>
        </p:txBody>
      </p:sp>
      <p:pic>
        <p:nvPicPr>
          <p:cNvPr id="83973"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8038" y="2990850"/>
            <a:ext cx="77089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7"/>
          <p:cNvSpPr>
            <a:spLocks noChangeArrowheads="1"/>
          </p:cNvSpPr>
          <p:nvPr/>
        </p:nvSpPr>
        <p:spPr bwMode="auto">
          <a:xfrm>
            <a:off x="2066925" y="1944688"/>
            <a:ext cx="64500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t>American Journal of Preventive Medicine</a:t>
            </a:r>
          </a:p>
        </p:txBody>
      </p:sp>
      <p:sp>
        <p:nvSpPr>
          <p:cNvPr id="9"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fld id="{CA5DE055-C885-A24E-8F6D-8D0C04025811}" type="slidenum">
              <a:rPr lang="en-US" altLang="en-US" sz="900">
                <a:solidFill>
                  <a:srgbClr val="00468B"/>
                </a:solidFill>
              </a:rPr>
              <a:pPr algn="l"/>
              <a:t>24</a:t>
            </a:fld>
            <a:endParaRPr lang="en-US" altLang="en-US" sz="900" dirty="0">
              <a:solidFill>
                <a:srgbClr val="00468B"/>
              </a:solidFill>
            </a:endParaRPr>
          </a:p>
        </p:txBody>
      </p:sp>
    </p:spTree>
    <p:extLst>
      <p:ext uri="{BB962C8B-B14F-4D97-AF65-F5344CB8AC3E}">
        <p14:creationId xmlns:p14="http://schemas.microsoft.com/office/powerpoint/2010/main" val="259533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27063" y="2044700"/>
            <a:ext cx="8353425" cy="3846513"/>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ＭＳ Ｐゴシック" charset="0"/>
            </a:endParaRPr>
          </a:p>
        </p:txBody>
      </p:sp>
      <p:sp>
        <p:nvSpPr>
          <p:cNvPr id="4" name="Rectangle 3"/>
          <p:cNvSpPr>
            <a:spLocks noChangeArrowheads="1"/>
          </p:cNvSpPr>
          <p:nvPr/>
        </p:nvSpPr>
        <p:spPr bwMode="auto">
          <a:xfrm>
            <a:off x="388938" y="1741488"/>
            <a:ext cx="8366125" cy="3844925"/>
          </a:xfrm>
          <a:prstGeom prst="rect">
            <a:avLst/>
          </a:prstGeom>
          <a:solidFill>
            <a:schemeClr val="bg1"/>
          </a:solidFill>
          <a:ln w="9525">
            <a:solidFill>
              <a:schemeClr val="tx1"/>
            </a:solidFill>
            <a:round/>
            <a:headEnd/>
            <a:tailEnd/>
          </a:ln>
          <a:effectLst>
            <a:outerShdw blurRad="50800" dist="38100" dir="13500000" algn="br" rotWithShape="0">
              <a:srgbClr val="000000">
                <a:alpha val="39999"/>
              </a:srgbClr>
            </a:outerShdw>
          </a:effec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x-none" altLang="x-none" sz="2400" b="0" i="0" u="none" strike="noStrike" kern="0" cap="none" spc="0" normalizeH="0" baseline="0" noProof="0">
              <a:ln>
                <a:noFill/>
              </a:ln>
              <a:solidFill>
                <a:schemeClr val="tx1"/>
              </a:solidFill>
              <a:effectLst/>
              <a:uLnTx/>
              <a:uFillTx/>
              <a:latin typeface="Arial" charset="0"/>
              <a:ea typeface="ＭＳ Ｐゴシック" charset="-128"/>
            </a:endParaRPr>
          </a:p>
        </p:txBody>
      </p:sp>
      <p:sp>
        <p:nvSpPr>
          <p:cNvPr id="83972" name="Title 1"/>
          <p:cNvSpPr>
            <a:spLocks noGrp="1"/>
          </p:cNvSpPr>
          <p:nvPr>
            <p:ph type="title"/>
          </p:nvPr>
        </p:nvSpPr>
        <p:spPr>
          <a:xfrm>
            <a:off x="0" y="254551"/>
            <a:ext cx="9144000" cy="463550"/>
          </a:xfrm>
        </p:spPr>
        <p:txBody>
          <a:bodyPr/>
          <a:lstStyle/>
          <a:p>
            <a:pPr algn="ctr"/>
            <a:r>
              <a:rPr lang="en-US" altLang="en-US" sz="2800" dirty="0"/>
              <a:t>Science Highlight: </a:t>
            </a:r>
            <a:r>
              <a:rPr lang="en-US" sz="2800" dirty="0"/>
              <a:t>Emergency Department Safety Assessment and Follow-up Evaluation (ED-SAFE)</a:t>
            </a:r>
            <a:endParaRPr lang="en-US" altLang="en-US" sz="2800" dirty="0"/>
          </a:p>
        </p:txBody>
      </p:sp>
      <p:pic>
        <p:nvPicPr>
          <p:cNvPr id="2" name="Picture 1"/>
          <p:cNvPicPr>
            <a:picLocks noChangeAspect="1"/>
          </p:cNvPicPr>
          <p:nvPr/>
        </p:nvPicPr>
        <p:blipFill>
          <a:blip r:embed="rId3"/>
          <a:stretch>
            <a:fillRect/>
          </a:stretch>
        </p:blipFill>
        <p:spPr>
          <a:xfrm>
            <a:off x="627063" y="2044700"/>
            <a:ext cx="2409003" cy="483679"/>
          </a:xfrm>
          <a:prstGeom prst="rect">
            <a:avLst/>
          </a:prstGeom>
        </p:spPr>
      </p:pic>
      <p:sp>
        <p:nvSpPr>
          <p:cNvPr id="9" name="TextBox 8"/>
          <p:cNvSpPr txBox="1"/>
          <p:nvPr/>
        </p:nvSpPr>
        <p:spPr>
          <a:xfrm>
            <a:off x="8002430" y="5216869"/>
            <a:ext cx="63991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2017</a:t>
            </a:r>
          </a:p>
        </p:txBody>
      </p:sp>
      <p:pic>
        <p:nvPicPr>
          <p:cNvPr id="5" name="Picture 4"/>
          <p:cNvPicPr>
            <a:picLocks noChangeAspect="1"/>
          </p:cNvPicPr>
          <p:nvPr/>
        </p:nvPicPr>
        <p:blipFill>
          <a:blip r:embed="rId4"/>
          <a:stretch>
            <a:fillRect/>
          </a:stretch>
        </p:blipFill>
        <p:spPr>
          <a:xfrm>
            <a:off x="627063" y="3057918"/>
            <a:ext cx="8017301" cy="1495652"/>
          </a:xfrm>
          <a:prstGeom prst="rect">
            <a:avLst/>
          </a:prstGeom>
        </p:spPr>
      </p:pic>
      <p:sp>
        <p:nvSpPr>
          <p:cNvPr id="11"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25</a:t>
            </a:fld>
            <a:endParaRPr lang="en-US" altLang="en-US" sz="900" dirty="0">
              <a:solidFill>
                <a:srgbClr val="00468B"/>
              </a:solidFill>
            </a:endParaRPr>
          </a:p>
        </p:txBody>
      </p:sp>
    </p:spTree>
    <p:extLst>
      <p:ext uri="{BB962C8B-B14F-4D97-AF65-F5344CB8AC3E}">
        <p14:creationId xmlns:p14="http://schemas.microsoft.com/office/powerpoint/2010/main" val="1223255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513"/>
            <a:ext cx="9143999" cy="409878"/>
          </a:xfrm>
        </p:spPr>
        <p:txBody>
          <a:bodyPr/>
          <a:lstStyle/>
          <a:p>
            <a:pPr algn="ctr"/>
            <a:r>
              <a:rPr lang="en-US" sz="2800" dirty="0"/>
              <a:t>New Findings from ED-SAFE</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03DB521-D463-47A9-B0AB-C6EC757FB489}" type="slidenum">
              <a:rPr lang="en-US" smtClean="0"/>
              <a:pPr>
                <a:defRPr/>
              </a:pPr>
              <a:t>26</a:t>
            </a:fld>
            <a:endParaRPr lang="en-US" dirty="0"/>
          </a:p>
        </p:txBody>
      </p:sp>
      <p:sp>
        <p:nvSpPr>
          <p:cNvPr id="5" name="Text Box 94"/>
          <p:cNvSpPr txBox="1">
            <a:spLocks noChangeArrowheads="1"/>
          </p:cNvSpPr>
          <p:nvPr/>
        </p:nvSpPr>
        <p:spPr bwMode="auto">
          <a:xfrm>
            <a:off x="516397" y="6368590"/>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Miller…ED-SAFE Investigators, </a:t>
            </a:r>
            <a:r>
              <a:rPr lang="en-US" altLang="en-US" sz="1600" i="1" dirty="0">
                <a:latin typeface="+mn-lt"/>
              </a:rPr>
              <a:t>JAMA Psychiatry</a:t>
            </a:r>
            <a:r>
              <a:rPr lang="en-US" altLang="en-US" sz="1600" dirty="0">
                <a:latin typeface="+mn-lt"/>
              </a:rPr>
              <a:t>, 2017</a:t>
            </a:r>
          </a:p>
        </p:txBody>
      </p:sp>
      <p:sp>
        <p:nvSpPr>
          <p:cNvPr id="9" name="TextBox 8"/>
          <p:cNvSpPr txBox="1"/>
          <p:nvPr/>
        </p:nvSpPr>
        <p:spPr>
          <a:xfrm>
            <a:off x="291824" y="1539243"/>
            <a:ext cx="8560350" cy="3970318"/>
          </a:xfrm>
          <a:prstGeom prst="rect">
            <a:avLst/>
          </a:prstGeom>
          <a:noFill/>
        </p:spPr>
        <p:txBody>
          <a:bodyPr wrap="square" rtlCol="0">
            <a:spAutoFit/>
          </a:bodyPr>
          <a:lstStyle/>
          <a:p>
            <a:r>
              <a:rPr lang="en-US" dirty="0"/>
              <a:t>Three phase study of 1,400 suicidal patients in eight U.S. EDs</a:t>
            </a:r>
            <a:endParaRPr lang="en-US" sz="2000" dirty="0">
              <a:solidFill>
                <a:srgbClr val="000000"/>
              </a:solidFill>
            </a:endParaRPr>
          </a:p>
          <a:p>
            <a:pPr lvl="1"/>
            <a:endParaRPr lang="en-US" sz="2000" dirty="0">
              <a:solidFill>
                <a:srgbClr val="000000"/>
              </a:solidFill>
            </a:endParaRPr>
          </a:p>
          <a:p>
            <a:pPr marL="342900" indent="-342900">
              <a:buClr>
                <a:schemeClr val="tx1"/>
              </a:buClr>
              <a:buSzPct val="100000"/>
              <a:buFont typeface="Arial" panose="020B0604020202020204" pitchFamily="34" charset="0"/>
              <a:buChar char="•"/>
            </a:pPr>
            <a:r>
              <a:rPr lang="en-US" dirty="0">
                <a:solidFill>
                  <a:srgbClr val="000000"/>
                </a:solidFill>
              </a:rPr>
              <a:t>Treatment as usual (phase 1)</a:t>
            </a:r>
          </a:p>
          <a:p>
            <a:pPr marL="171450" indent="-171450">
              <a:buClr>
                <a:schemeClr val="tx1"/>
              </a:buClr>
              <a:buSzPct val="100000"/>
              <a:buFont typeface="Arial" panose="020B0604020202020204" pitchFamily="34" charset="0"/>
              <a:buChar char="•"/>
            </a:pPr>
            <a:endParaRPr lang="en-US" sz="800" dirty="0">
              <a:solidFill>
                <a:srgbClr val="000000"/>
              </a:solidFill>
            </a:endParaRPr>
          </a:p>
          <a:p>
            <a:pPr marL="342900" indent="-342900">
              <a:buClr>
                <a:schemeClr val="tx1"/>
              </a:buClr>
              <a:buSzPct val="100000"/>
              <a:buFont typeface="Arial" panose="020B0604020202020204" pitchFamily="34" charset="0"/>
              <a:buChar char="•"/>
            </a:pPr>
            <a:r>
              <a:rPr lang="en-US" dirty="0">
                <a:solidFill>
                  <a:srgbClr val="000000"/>
                </a:solidFill>
              </a:rPr>
              <a:t>Universal suicide risk screening (phase 2)</a:t>
            </a:r>
          </a:p>
          <a:p>
            <a:pPr marL="171450" indent="-171450">
              <a:buClr>
                <a:schemeClr val="tx1"/>
              </a:buClr>
              <a:buSzPct val="100000"/>
              <a:buFont typeface="Arial" panose="020B0604020202020204" pitchFamily="34" charset="0"/>
              <a:buChar char="•"/>
            </a:pPr>
            <a:endParaRPr lang="en-US" sz="800" dirty="0">
              <a:solidFill>
                <a:srgbClr val="000000"/>
              </a:solidFill>
            </a:endParaRPr>
          </a:p>
          <a:p>
            <a:pPr marL="342900" indent="-342900">
              <a:buClr>
                <a:schemeClr val="tx1"/>
              </a:buClr>
              <a:buSzPct val="100000"/>
              <a:buFont typeface="Arial" panose="020B0604020202020204" pitchFamily="34" charset="0"/>
              <a:buChar char="•"/>
            </a:pPr>
            <a:r>
              <a:rPr lang="en-US" dirty="0">
                <a:solidFill>
                  <a:srgbClr val="000000"/>
                </a:solidFill>
              </a:rPr>
              <a:t>Universal suicide risk screening + intervention (phase 3):</a:t>
            </a:r>
          </a:p>
          <a:p>
            <a:pPr lvl="1">
              <a:buClr>
                <a:schemeClr val="tx1"/>
              </a:buClr>
              <a:buSzPct val="100000"/>
            </a:pPr>
            <a:endParaRPr lang="en-US" sz="2000" dirty="0">
              <a:solidFill>
                <a:srgbClr val="000000"/>
              </a:solidFill>
            </a:endParaRPr>
          </a:p>
          <a:p>
            <a:pPr marL="1257300" lvl="2" indent="-342900">
              <a:buClr>
                <a:schemeClr val="tx1"/>
              </a:buClr>
              <a:buSzPct val="100000"/>
              <a:buFont typeface="Arial" panose="020B0604020202020204" pitchFamily="34" charset="0"/>
              <a:buChar char="•"/>
            </a:pPr>
            <a:r>
              <a:rPr lang="en-US" sz="2000" dirty="0">
                <a:solidFill>
                  <a:srgbClr val="000000"/>
                </a:solidFill>
              </a:rPr>
              <a:t>Secondary suicide risk screening by ED physician </a:t>
            </a:r>
          </a:p>
          <a:p>
            <a:pPr marL="1257300" lvl="2" indent="-342900">
              <a:buClr>
                <a:schemeClr val="tx1"/>
              </a:buClr>
              <a:buSzPct val="100000"/>
              <a:buFont typeface="Arial" panose="020B0604020202020204" pitchFamily="34" charset="0"/>
              <a:buChar char="•"/>
            </a:pPr>
            <a:endParaRPr lang="en-US" sz="800" dirty="0">
              <a:solidFill>
                <a:srgbClr val="000000"/>
              </a:solidFill>
            </a:endParaRPr>
          </a:p>
          <a:p>
            <a:pPr marL="1257300" lvl="2" indent="-342900">
              <a:buClr>
                <a:schemeClr val="tx1"/>
              </a:buClr>
              <a:buSzPct val="100000"/>
              <a:buFont typeface="Arial" panose="020B0604020202020204" pitchFamily="34" charset="0"/>
              <a:buChar char="•"/>
            </a:pPr>
            <a:r>
              <a:rPr lang="en-US" sz="2000" dirty="0">
                <a:solidFill>
                  <a:srgbClr val="000000"/>
                </a:solidFill>
              </a:rPr>
              <a:t>Discharge resources</a:t>
            </a:r>
          </a:p>
          <a:p>
            <a:pPr marL="1257300" lvl="2" indent="-342900">
              <a:buClr>
                <a:schemeClr val="tx1"/>
              </a:buClr>
              <a:buSzPct val="100000"/>
              <a:buFont typeface="Arial" panose="020B0604020202020204" pitchFamily="34" charset="0"/>
              <a:buChar char="•"/>
            </a:pPr>
            <a:endParaRPr lang="en-US" sz="800" dirty="0">
              <a:solidFill>
                <a:srgbClr val="000000"/>
              </a:solidFill>
            </a:endParaRPr>
          </a:p>
          <a:p>
            <a:pPr marL="1257300" lvl="2" indent="-342900">
              <a:buClr>
                <a:schemeClr val="tx1"/>
              </a:buClr>
              <a:buSzPct val="100000"/>
              <a:buFont typeface="Arial" panose="020B0604020202020204" pitchFamily="34" charset="0"/>
              <a:buChar char="•"/>
            </a:pPr>
            <a:r>
              <a:rPr lang="en-US" sz="2000" dirty="0">
                <a:solidFill>
                  <a:srgbClr val="000000"/>
                </a:solidFill>
              </a:rPr>
              <a:t>Post-ED telephone calls to reducing suicide risk</a:t>
            </a:r>
          </a:p>
          <a:p>
            <a:pPr marL="342900" indent="-342900">
              <a:buClr>
                <a:schemeClr val="tx1"/>
              </a:buClr>
              <a:buSzPct val="13500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2412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290513"/>
            <a:ext cx="9144000" cy="463550"/>
          </a:xfrm>
        </p:spPr>
        <p:txBody>
          <a:bodyPr/>
          <a:lstStyle/>
          <a:p>
            <a:pPr algn="ctr"/>
            <a:r>
              <a:rPr lang="en-US" altLang="en-US" sz="2800" dirty="0"/>
              <a:t>Universal Suicide Screening is</a:t>
            </a:r>
            <a:br>
              <a:rPr lang="en-US" altLang="en-US" sz="2800" dirty="0"/>
            </a:br>
            <a:r>
              <a:rPr lang="en-US" altLang="en-US" sz="2800" dirty="0"/>
              <a:t>Possible to Implement</a:t>
            </a:r>
          </a:p>
        </p:txBody>
      </p:sp>
      <p:pic>
        <p:nvPicPr>
          <p:cNvPr id="86019"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1146175"/>
            <a:ext cx="914082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4"/>
          <p:cNvSpPr txBox="1">
            <a:spLocks noChangeArrowheads="1"/>
          </p:cNvSpPr>
          <p:nvPr/>
        </p:nvSpPr>
        <p:spPr bwMode="auto">
          <a:xfrm>
            <a:off x="513348" y="6361906"/>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Boudreaux…Miller, </a:t>
            </a:r>
            <a:r>
              <a:rPr lang="en-US" altLang="en-US" sz="1600" i="1" dirty="0">
                <a:latin typeface="+mn-lt"/>
              </a:rPr>
              <a:t>Am J Prev Med</a:t>
            </a:r>
            <a:r>
              <a:rPr lang="en-US" altLang="en-US" sz="1600" dirty="0">
                <a:latin typeface="+mn-lt"/>
              </a:rPr>
              <a:t>, 2016</a:t>
            </a:r>
          </a:p>
        </p:txBody>
      </p:sp>
      <p:sp>
        <p:nvSpPr>
          <p:cNvPr id="5"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fld id="{CA5DE055-C885-A24E-8F6D-8D0C04025811}" type="slidenum">
              <a:rPr lang="en-US" altLang="en-US" sz="900">
                <a:solidFill>
                  <a:srgbClr val="00468B"/>
                </a:solidFill>
              </a:rPr>
              <a:pPr algn="l"/>
              <a:t>27</a:t>
            </a:fld>
            <a:endParaRPr lang="en-US" altLang="en-US" sz="900" dirty="0">
              <a:solidFill>
                <a:srgbClr val="00468B"/>
              </a:solidFill>
            </a:endParaRPr>
          </a:p>
        </p:txBody>
      </p:sp>
    </p:spTree>
    <p:extLst>
      <p:ext uri="{BB962C8B-B14F-4D97-AF65-F5344CB8AC3E}">
        <p14:creationId xmlns:p14="http://schemas.microsoft.com/office/powerpoint/2010/main" val="203549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290513"/>
            <a:ext cx="9144000" cy="463550"/>
          </a:xfrm>
        </p:spPr>
        <p:txBody>
          <a:bodyPr/>
          <a:lstStyle/>
          <a:p>
            <a:pPr algn="ctr"/>
            <a:r>
              <a:rPr lang="en-US" altLang="en-US" sz="2800" dirty="0"/>
              <a:t>Universal Suicide Screening Increases Detection</a:t>
            </a:r>
          </a:p>
        </p:txBody>
      </p:sp>
      <p:pic>
        <p:nvPicPr>
          <p:cNvPr id="88067"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093788"/>
            <a:ext cx="91440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4"/>
          <p:cNvSpPr txBox="1">
            <a:spLocks noChangeArrowheads="1"/>
          </p:cNvSpPr>
          <p:nvPr/>
        </p:nvSpPr>
        <p:spPr bwMode="auto">
          <a:xfrm>
            <a:off x="516397" y="6353175"/>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Boudreaux…Miller, </a:t>
            </a:r>
            <a:r>
              <a:rPr lang="en-US" altLang="en-US" sz="1600" i="1" dirty="0">
                <a:latin typeface="+mn-lt"/>
              </a:rPr>
              <a:t>Am J Prev Med</a:t>
            </a:r>
            <a:r>
              <a:rPr lang="en-US" altLang="en-US" sz="1600" dirty="0">
                <a:latin typeface="+mn-lt"/>
              </a:rPr>
              <a:t>, 2016</a:t>
            </a:r>
          </a:p>
        </p:txBody>
      </p:sp>
      <p:sp>
        <p:nvSpPr>
          <p:cNvPr id="5"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fld id="{CA5DE055-C885-A24E-8F6D-8D0C04025811}" type="slidenum">
              <a:rPr lang="en-US" altLang="en-US" sz="900">
                <a:solidFill>
                  <a:srgbClr val="00468B"/>
                </a:solidFill>
              </a:rPr>
              <a:pPr algn="l"/>
              <a:t>28</a:t>
            </a:fld>
            <a:endParaRPr lang="en-US" altLang="en-US" sz="900" dirty="0">
              <a:solidFill>
                <a:srgbClr val="00468B"/>
              </a:solidFill>
            </a:endParaRPr>
          </a:p>
        </p:txBody>
      </p:sp>
    </p:spTree>
    <p:extLst>
      <p:ext uri="{BB962C8B-B14F-4D97-AF65-F5344CB8AC3E}">
        <p14:creationId xmlns:p14="http://schemas.microsoft.com/office/powerpoint/2010/main" val="50078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8" y="290513"/>
            <a:ext cx="9143999" cy="506065"/>
          </a:xfrm>
        </p:spPr>
        <p:txBody>
          <a:bodyPr/>
          <a:lstStyle/>
          <a:p>
            <a:pPr algn="ctr"/>
            <a:r>
              <a:rPr lang="en-US" sz="2800" dirty="0"/>
              <a:t>Universal Screening Plus Intervention Reduces Number of Suicide Attempts</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03DB521-D463-47A9-B0AB-C6EC757FB489}" type="slidenum">
              <a:rPr lang="en-US" smtClean="0"/>
              <a:pPr>
                <a:defRPr/>
              </a:pPr>
              <a:t>29</a:t>
            </a:fld>
            <a:endParaRPr lang="en-US" dirty="0"/>
          </a:p>
        </p:txBody>
      </p:sp>
      <p:sp>
        <p:nvSpPr>
          <p:cNvPr id="5" name="Text Box 94"/>
          <p:cNvSpPr txBox="1">
            <a:spLocks noChangeArrowheads="1"/>
          </p:cNvSpPr>
          <p:nvPr/>
        </p:nvSpPr>
        <p:spPr bwMode="auto">
          <a:xfrm>
            <a:off x="493899" y="6373813"/>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Miller…ED-SAFE Investigators, </a:t>
            </a:r>
            <a:r>
              <a:rPr lang="en-US" altLang="en-US" sz="1600" i="1" dirty="0">
                <a:latin typeface="+mn-lt"/>
              </a:rPr>
              <a:t>JAMA Psychiatry</a:t>
            </a:r>
            <a:r>
              <a:rPr lang="en-US" altLang="en-US" sz="1600" dirty="0">
                <a:latin typeface="+mn-lt"/>
              </a:rPr>
              <a:t>, 2017</a:t>
            </a:r>
          </a:p>
        </p:txBody>
      </p:sp>
      <p:sp>
        <p:nvSpPr>
          <p:cNvPr id="9" name="Rectangle 8"/>
          <p:cNvSpPr/>
          <p:nvPr/>
        </p:nvSpPr>
        <p:spPr>
          <a:xfrm>
            <a:off x="397647" y="912968"/>
            <a:ext cx="8610165" cy="1077218"/>
          </a:xfrm>
          <a:prstGeom prst="rect">
            <a:avLst/>
          </a:prstGeom>
        </p:spPr>
        <p:txBody>
          <a:bodyPr wrap="square">
            <a:spAutoFit/>
          </a:bodyPr>
          <a:lstStyle/>
          <a:p>
            <a:pPr marL="342900" indent="-342900">
              <a:buClr>
                <a:schemeClr val="tx1"/>
              </a:buClr>
              <a:buSzPct val="135000"/>
              <a:buFont typeface="Arial" panose="020B0604020202020204" pitchFamily="34" charset="0"/>
              <a:buChar char="•"/>
            </a:pPr>
            <a:endParaRPr lang="en-US" dirty="0">
              <a:solidFill>
                <a:srgbClr val="000000"/>
              </a:solidFill>
            </a:endParaRPr>
          </a:p>
          <a:p>
            <a:pPr>
              <a:buClr>
                <a:schemeClr val="tx1"/>
              </a:buClr>
              <a:buSzPct val="135000"/>
            </a:pPr>
            <a:r>
              <a:rPr lang="en-US" sz="2000" dirty="0"/>
              <a:t>Intervention led to a 30% decrease in suicide attempts over the 52-weeks follow-up, as compared to standard emergency treatment care</a:t>
            </a:r>
          </a:p>
        </p:txBody>
      </p:sp>
      <p:grpSp>
        <p:nvGrpSpPr>
          <p:cNvPr id="12" name="Group 11"/>
          <p:cNvGrpSpPr/>
          <p:nvPr/>
        </p:nvGrpSpPr>
        <p:grpSpPr>
          <a:xfrm>
            <a:off x="203095" y="2147348"/>
            <a:ext cx="8804267" cy="4051746"/>
            <a:chOff x="203095" y="2761163"/>
            <a:chExt cx="8804267" cy="3291490"/>
          </a:xfrm>
        </p:grpSpPr>
        <p:pic>
          <p:nvPicPr>
            <p:cNvPr id="7" name="Picture 6"/>
            <p:cNvPicPr>
              <a:picLocks noChangeAspect="1"/>
            </p:cNvPicPr>
            <p:nvPr/>
          </p:nvPicPr>
          <p:blipFill rotWithShape="1">
            <a:blip r:embed="rId3"/>
            <a:srcRect t="4593" b="11866"/>
            <a:stretch/>
          </p:blipFill>
          <p:spPr>
            <a:xfrm>
              <a:off x="203095" y="2877671"/>
              <a:ext cx="4435138" cy="3039035"/>
            </a:xfrm>
            <a:prstGeom prst="rect">
              <a:avLst/>
            </a:prstGeom>
          </p:spPr>
        </p:pic>
        <p:pic>
          <p:nvPicPr>
            <p:cNvPr id="8" name="Picture 7"/>
            <p:cNvPicPr>
              <a:picLocks noChangeAspect="1"/>
            </p:cNvPicPr>
            <p:nvPr/>
          </p:nvPicPr>
          <p:blipFill rotWithShape="1">
            <a:blip r:embed="rId4"/>
            <a:srcRect t="3047" b="34248"/>
            <a:stretch/>
          </p:blipFill>
          <p:spPr>
            <a:xfrm>
              <a:off x="4591331" y="2877671"/>
              <a:ext cx="4416031" cy="3039036"/>
            </a:xfrm>
            <a:prstGeom prst="rect">
              <a:avLst/>
            </a:prstGeom>
          </p:spPr>
        </p:pic>
        <p:pic>
          <p:nvPicPr>
            <p:cNvPr id="10" name="Picture 9"/>
            <p:cNvPicPr>
              <a:picLocks noChangeAspect="1"/>
            </p:cNvPicPr>
            <p:nvPr/>
          </p:nvPicPr>
          <p:blipFill>
            <a:blip r:embed="rId5"/>
            <a:stretch>
              <a:fillRect/>
            </a:stretch>
          </p:blipFill>
          <p:spPr>
            <a:xfrm flipV="1">
              <a:off x="216992" y="5903079"/>
              <a:ext cx="8750029" cy="149574"/>
            </a:xfrm>
            <a:prstGeom prst="rect">
              <a:avLst/>
            </a:prstGeom>
          </p:spPr>
        </p:pic>
        <p:pic>
          <p:nvPicPr>
            <p:cNvPr id="11" name="Picture 10"/>
            <p:cNvPicPr>
              <a:picLocks noChangeAspect="1"/>
            </p:cNvPicPr>
            <p:nvPr/>
          </p:nvPicPr>
          <p:blipFill>
            <a:blip r:embed="rId5"/>
            <a:stretch>
              <a:fillRect/>
            </a:stretch>
          </p:blipFill>
          <p:spPr>
            <a:xfrm flipV="1">
              <a:off x="241232" y="2761163"/>
              <a:ext cx="8750029" cy="149574"/>
            </a:xfrm>
            <a:prstGeom prst="rect">
              <a:avLst/>
            </a:prstGeom>
          </p:spPr>
        </p:pic>
      </p:grpSp>
    </p:spTree>
    <p:extLst>
      <p:ext uri="{BB962C8B-B14F-4D97-AF65-F5344CB8AC3E}">
        <p14:creationId xmlns:p14="http://schemas.microsoft.com/office/powerpoint/2010/main" val="341097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xfrm>
            <a:off x="219075" y="1419225"/>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MS PGothic" charset="-128"/>
              </a:rPr>
              <a:t>About the NIMH Director</a:t>
            </a:r>
          </a:p>
          <a:p>
            <a:pPr>
              <a:buClr>
                <a:schemeClr val="bg1">
                  <a:lumMod val="65000"/>
                </a:schemeClr>
              </a:buClr>
            </a:pPr>
            <a:r>
              <a:rPr lang="en-US" altLang="en-US" sz="2400" dirty="0">
                <a:solidFill>
                  <a:schemeClr val="bg1">
                    <a:lumMod val="65000"/>
                  </a:schemeClr>
                </a:solidFill>
                <a:ea typeface="MS PGothic" charset="-128"/>
              </a:rPr>
              <a:t>Director’s Research Priorities</a:t>
            </a:r>
          </a:p>
          <a:p>
            <a:pPr>
              <a:buClr>
                <a:schemeClr val="bg1">
                  <a:lumMod val="65000"/>
                </a:schemeClr>
              </a:buClr>
            </a:pPr>
            <a:r>
              <a:rPr lang="en-US" altLang="en-US" sz="2400" dirty="0">
                <a:solidFill>
                  <a:schemeClr val="bg1">
                    <a:lumMod val="65000"/>
                  </a:schemeClr>
                </a:solidFill>
                <a:ea typeface="MS PGothic" charset="-128"/>
              </a:rPr>
              <a:t>Current State of NIMH</a:t>
            </a:r>
          </a:p>
          <a:p>
            <a:pPr>
              <a:buClr>
                <a:schemeClr val="bg1">
                  <a:lumMod val="65000"/>
                </a:schemeClr>
              </a:buClr>
            </a:pPr>
            <a:r>
              <a:rPr lang="en-US" altLang="en-US" sz="2400" dirty="0">
                <a:solidFill>
                  <a:schemeClr val="bg1">
                    <a:lumMod val="65000"/>
                  </a:schemeClr>
                </a:solidFill>
                <a:ea typeface="MS PGothic" charset="-128"/>
              </a:rPr>
              <a:t>Science Highlights and Updates</a:t>
            </a:r>
          </a:p>
          <a:p>
            <a:pPr>
              <a:buClr>
                <a:schemeClr val="bg1">
                  <a:lumMod val="65000"/>
                </a:schemeClr>
              </a:buClr>
            </a:pPr>
            <a:r>
              <a:rPr lang="en-US" altLang="en-US" sz="2400" dirty="0">
                <a:solidFill>
                  <a:schemeClr val="bg1">
                    <a:lumMod val="65000"/>
                  </a:schemeClr>
                </a:solidFill>
                <a:ea typeface="MS PGothic" charset="-128"/>
              </a:rPr>
              <a:t>Participation in Research</a:t>
            </a:r>
          </a:p>
          <a:p>
            <a:pPr>
              <a:buClr>
                <a:schemeClr val="bg1">
                  <a:lumMod val="65000"/>
                </a:schemeClr>
              </a:buClr>
            </a:pPr>
            <a:r>
              <a:rPr lang="en-US" altLang="en-US" sz="2400" dirty="0">
                <a:solidFill>
                  <a:schemeClr val="bg1">
                    <a:lumMod val="65000"/>
                  </a:schemeClr>
                </a:solidFill>
                <a:ea typeface="MS PGothic" charset="-128"/>
              </a:rPr>
              <a:t>Future Directions</a:t>
            </a:r>
          </a:p>
        </p:txBody>
      </p:sp>
      <p:sp>
        <p:nvSpPr>
          <p:cNvPr id="16387" name="Title 2"/>
          <p:cNvSpPr>
            <a:spLocks noGrp="1"/>
          </p:cNvSpPr>
          <p:nvPr>
            <p:ph type="title"/>
          </p:nvPr>
        </p:nvSpPr>
        <p:spPr>
          <a:xfrm>
            <a:off x="0" y="290513"/>
            <a:ext cx="9144000" cy="463550"/>
          </a:xfrm>
        </p:spPr>
        <p:txBody>
          <a:bodyPr/>
          <a:lstStyle/>
          <a:p>
            <a:pPr algn="ctr"/>
            <a:r>
              <a:rPr lang="en-US" altLang="en-US" sz="2800" dirty="0">
                <a:ea typeface="MS PGothic" charset="-128"/>
              </a:rPr>
              <a:t>Introduction</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0364CE9-C257-8646-BD3C-2998927A6FFC}" type="slidenum">
              <a:rPr lang="en-US" altLang="en-US" sz="900"/>
              <a:pPr/>
              <a:t>3</a:t>
            </a:fld>
            <a:endParaRPr lang="en-US" altLang="en-US" sz="900" dirty="0"/>
          </a:p>
        </p:txBody>
      </p:sp>
    </p:spTree>
    <p:extLst>
      <p:ext uri="{BB962C8B-B14F-4D97-AF65-F5344CB8AC3E}">
        <p14:creationId xmlns:p14="http://schemas.microsoft.com/office/powerpoint/2010/main" val="295298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6224" y="1659467"/>
            <a:ext cx="8591550" cy="4149725"/>
            <a:chOff x="388938" y="1741488"/>
            <a:chExt cx="8591550" cy="4149725"/>
          </a:xfrm>
        </p:grpSpPr>
        <p:sp>
          <p:nvSpPr>
            <p:cNvPr id="12" name="Rectangle 11"/>
            <p:cNvSpPr/>
            <p:nvPr/>
          </p:nvSpPr>
          <p:spPr bwMode="auto">
            <a:xfrm>
              <a:off x="627063" y="2044700"/>
              <a:ext cx="8353425" cy="3846513"/>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
          <p:nvSpPr>
            <p:cNvPr id="13" name="Rectangle 12"/>
            <p:cNvSpPr/>
            <p:nvPr/>
          </p:nvSpPr>
          <p:spPr bwMode="auto">
            <a:xfrm>
              <a:off x="388938" y="1741488"/>
              <a:ext cx="8366125" cy="3844925"/>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pic>
          <p:nvPicPr>
            <p:cNvPr id="15" name="Picture 14"/>
            <p:cNvPicPr>
              <a:picLocks noChangeAspect="1"/>
            </p:cNvPicPr>
            <p:nvPr/>
          </p:nvPicPr>
          <p:blipFill>
            <a:blip r:embed="rId3"/>
            <a:stretch>
              <a:fillRect/>
            </a:stretch>
          </p:blipFill>
          <p:spPr>
            <a:xfrm>
              <a:off x="548481" y="1882254"/>
              <a:ext cx="1609725" cy="609600"/>
            </a:xfrm>
            <a:prstGeom prst="rect">
              <a:avLst/>
            </a:prstGeom>
          </p:spPr>
        </p:pic>
        <p:pic>
          <p:nvPicPr>
            <p:cNvPr id="16" name="Picture 15"/>
            <p:cNvPicPr>
              <a:picLocks noChangeAspect="1"/>
            </p:cNvPicPr>
            <p:nvPr/>
          </p:nvPicPr>
          <p:blipFill>
            <a:blip r:embed="rId4"/>
            <a:stretch>
              <a:fillRect/>
            </a:stretch>
          </p:blipFill>
          <p:spPr>
            <a:xfrm>
              <a:off x="548482" y="3158566"/>
              <a:ext cx="8081712" cy="2191354"/>
            </a:xfrm>
            <a:prstGeom prst="rect">
              <a:avLst/>
            </a:prstGeom>
          </p:spPr>
        </p:pic>
        <p:sp>
          <p:nvSpPr>
            <p:cNvPr id="17" name="TextBox 16"/>
            <p:cNvSpPr txBox="1"/>
            <p:nvPr/>
          </p:nvSpPr>
          <p:spPr>
            <a:xfrm>
              <a:off x="8115144" y="5298890"/>
              <a:ext cx="63991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2016</a:t>
              </a:r>
            </a:p>
          </p:txBody>
        </p:sp>
      </p:grpSp>
      <p:sp>
        <p:nvSpPr>
          <p:cNvPr id="2" name="Title 1"/>
          <p:cNvSpPr>
            <a:spLocks noGrp="1"/>
          </p:cNvSpPr>
          <p:nvPr>
            <p:ph type="title"/>
          </p:nvPr>
        </p:nvSpPr>
        <p:spPr>
          <a:xfrm>
            <a:off x="0" y="-11240"/>
            <a:ext cx="9143999" cy="1103061"/>
          </a:xfrm>
        </p:spPr>
        <p:txBody>
          <a:bodyPr/>
          <a:lstStyle/>
          <a:p>
            <a:pPr algn="ctr"/>
            <a:r>
              <a:rPr lang="en-US" sz="2800" dirty="0"/>
              <a:t>Science Highlight:</a:t>
            </a:r>
            <a:br>
              <a:rPr lang="en-US" sz="2800" dirty="0"/>
            </a:br>
            <a:r>
              <a:rPr lang="en-US" sz="2800" dirty="0"/>
              <a:t>Tracking Disparities in Access to Care</a:t>
            </a:r>
          </a:p>
        </p:txBody>
      </p:sp>
      <p:sp>
        <p:nvSpPr>
          <p:cNvPr id="19" name="Slide Number Placeholder 3"/>
          <p:cNvSpPr>
            <a:spLocks noGrp="1"/>
          </p:cNvSpPr>
          <p:nvPr>
            <p:ph type="sldNum" sz="quarter" idx="10"/>
          </p:nvPr>
        </p:nvSpPr>
        <p:spPr>
          <a:xfrm>
            <a:off x="370959" y="6657975"/>
            <a:ext cx="798513" cy="206375"/>
          </a:xfrm>
        </p:spPr>
        <p:txBody>
          <a:bodyPr/>
          <a:lstStyle/>
          <a:p>
            <a:pPr>
              <a:defRPr/>
            </a:pPr>
            <a:endParaRPr lang="en-US" altLang="en-US" sz="100" dirty="0"/>
          </a:p>
        </p:txBody>
      </p:sp>
      <p:sp>
        <p:nvSpPr>
          <p:cNvPr id="20" name="Slide Number Placeholder 3"/>
          <p:cNvSpPr>
            <a:spLocks noGrp="1"/>
          </p:cNvSpPr>
          <p:nvPr>
            <p:ph type="sldNum" sz="quarter" idx="10"/>
          </p:nvPr>
        </p:nvSpPr>
        <p:spPr>
          <a:xfrm>
            <a:off x="523359" y="6810375"/>
            <a:ext cx="798513" cy="206375"/>
          </a:xfrm>
        </p:spPr>
        <p:txBody>
          <a:bodyPr/>
          <a:lstStyle/>
          <a:p>
            <a:pPr>
              <a:defRPr/>
            </a:pPr>
            <a:endParaRPr lang="en-US" altLang="en-US" sz="900" dirty="0"/>
          </a:p>
        </p:txBody>
      </p:sp>
      <p:sp>
        <p:nvSpPr>
          <p:cNvPr id="14"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30</a:t>
            </a:fld>
            <a:endParaRPr lang="en-US" altLang="en-US" sz="900" dirty="0">
              <a:solidFill>
                <a:srgbClr val="00468B"/>
              </a:solidFill>
            </a:endParaRPr>
          </a:p>
        </p:txBody>
      </p:sp>
    </p:spTree>
    <p:extLst>
      <p:ext uri="{BB962C8B-B14F-4D97-AF65-F5344CB8AC3E}">
        <p14:creationId xmlns:p14="http://schemas.microsoft.com/office/powerpoint/2010/main" val="3815616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7029"/>
            <a:ext cx="9144000" cy="5126134"/>
          </a:xfrm>
        </p:spPr>
        <p:txBody>
          <a:bodyPr/>
          <a:lstStyle/>
          <a:p>
            <a:pPr marL="0" lvl="2" indent="0">
              <a:buSzPct val="135000"/>
              <a:buNone/>
            </a:pPr>
            <a:endParaRPr lang="en-US" b="1" kern="1200" dirty="0">
              <a:solidFill>
                <a:srgbClr val="000000"/>
              </a:solidFill>
            </a:endParaRPr>
          </a:p>
          <a:p>
            <a:pPr marL="254000" lvl="2" indent="-254000">
              <a:buSzPct val="135000"/>
              <a:buFontTx/>
              <a:buChar char="•"/>
            </a:pPr>
            <a:endParaRPr lang="en-US" b="1" dirty="0">
              <a:solidFill>
                <a:schemeClr val="tx1"/>
              </a:solidFill>
            </a:endParaRPr>
          </a:p>
        </p:txBody>
      </p:sp>
      <p:sp>
        <p:nvSpPr>
          <p:cNvPr id="5" name="Rectangle 13"/>
          <p:cNvSpPr>
            <a:spLocks noChangeArrowheads="1"/>
          </p:cNvSpPr>
          <p:nvPr/>
        </p:nvSpPr>
        <p:spPr bwMode="auto">
          <a:xfrm>
            <a:off x="670763" y="6323408"/>
            <a:ext cx="7267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effectLst/>
                <a:uLnTx/>
                <a:uFillTx/>
                <a:latin typeface="Arial" charset="0"/>
                <a:ea typeface="ＭＳ Ｐゴシック" charset="-128"/>
              </a:rPr>
              <a:t>http://hcsrn.org/mhrn/en/ResearchProjects/</a:t>
            </a:r>
          </a:p>
        </p:txBody>
      </p:sp>
      <p:sp>
        <p:nvSpPr>
          <p:cNvPr id="11" name="TextBox 10"/>
          <p:cNvSpPr txBox="1"/>
          <p:nvPr/>
        </p:nvSpPr>
        <p:spPr>
          <a:xfrm>
            <a:off x="471681" y="1290074"/>
            <a:ext cx="820063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MHRN is the nation’s preeminent source of population-based research on mental health, partnering with 13 health system research centers that provide care of a diverse population of over 12.5 million people in 15 states </a:t>
            </a:r>
            <a:r>
              <a:rPr kumimoji="0" lang="en-US" sz="1800" b="0" i="0" u="none" strike="noStrike" kern="0" cap="none" spc="0" normalizeH="0" baseline="30000" noProof="0" dirty="0">
                <a:ln>
                  <a:noFill/>
                </a:ln>
                <a:solidFill>
                  <a:srgbClr val="000000"/>
                </a:solidFill>
                <a:effectLst/>
                <a:uLnTx/>
                <a:uFillTx/>
              </a:rPr>
              <a:t>(1)</a:t>
            </a:r>
          </a:p>
        </p:txBody>
      </p:sp>
      <p:sp>
        <p:nvSpPr>
          <p:cNvPr id="10" name="Title 1"/>
          <p:cNvSpPr>
            <a:spLocks noGrp="1"/>
          </p:cNvSpPr>
          <p:nvPr>
            <p:ph type="title"/>
          </p:nvPr>
        </p:nvSpPr>
        <p:spPr>
          <a:xfrm>
            <a:off x="0" y="290513"/>
            <a:ext cx="9144000" cy="463550"/>
          </a:xfrm>
        </p:spPr>
        <p:txBody>
          <a:bodyPr/>
          <a:lstStyle/>
          <a:p>
            <a:pPr algn="ctr"/>
            <a:r>
              <a:rPr lang="en-US" altLang="en-US" sz="2800" dirty="0"/>
              <a:t>Mental Health Research Network (MHRN)</a:t>
            </a:r>
            <a:endParaRPr lang="en-US" sz="2800" dirty="0"/>
          </a:p>
        </p:txBody>
      </p:sp>
      <p:pic>
        <p:nvPicPr>
          <p:cNvPr id="6" name="Picture 5"/>
          <p:cNvPicPr>
            <a:picLocks noChangeAspect="1"/>
          </p:cNvPicPr>
          <p:nvPr/>
        </p:nvPicPr>
        <p:blipFill>
          <a:blip r:embed="rId3"/>
          <a:stretch>
            <a:fillRect/>
          </a:stretch>
        </p:blipFill>
        <p:spPr>
          <a:xfrm>
            <a:off x="836692" y="3112146"/>
            <a:ext cx="7470614" cy="2978150"/>
          </a:xfrm>
          <a:prstGeom prst="rect">
            <a:avLst/>
          </a:prstGeom>
        </p:spPr>
      </p:pic>
      <p:sp>
        <p:nvSpPr>
          <p:cNvPr id="7"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31</a:t>
            </a:fld>
            <a:endParaRPr lang="en-US" altLang="en-US" sz="900" dirty="0">
              <a:solidFill>
                <a:srgbClr val="00468B"/>
              </a:solidFill>
            </a:endParaRPr>
          </a:p>
        </p:txBody>
      </p:sp>
    </p:spTree>
    <p:extLst>
      <p:ext uri="{BB962C8B-B14F-4D97-AF65-F5344CB8AC3E}">
        <p14:creationId xmlns:p14="http://schemas.microsoft.com/office/powerpoint/2010/main" val="2530786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25" y="5554021"/>
            <a:ext cx="6955089" cy="731920"/>
          </a:xfrm>
        </p:spPr>
        <p:txBody>
          <a:bodyPr/>
          <a:lstStyle/>
          <a:p>
            <a:pPr marL="0" lvl="2" indent="0">
              <a:buSzPct val="135000"/>
              <a:buNone/>
            </a:pPr>
            <a:endParaRPr lang="en-US" sz="1200" b="1" kern="1200" dirty="0">
              <a:solidFill>
                <a:srgbClr val="000000"/>
              </a:solidFill>
            </a:endParaRPr>
          </a:p>
          <a:p>
            <a:pPr marL="0" lvl="2" indent="0">
              <a:buSzPct val="135000"/>
              <a:buNone/>
            </a:pPr>
            <a:r>
              <a:rPr lang="en-US" sz="1200" b="1" kern="1200" dirty="0">
                <a:solidFill>
                  <a:schemeClr val="bg1"/>
                </a:solidFill>
              </a:rPr>
              <a:t>Karen Coleman, Greg Simon et al, 2016, Psychiatric Services</a:t>
            </a:r>
            <a:endParaRPr lang="en-US" sz="1200" kern="1200" baseline="30000" dirty="0">
              <a:solidFill>
                <a:schemeClr val="bg1"/>
              </a:solidFill>
            </a:endParaRPr>
          </a:p>
          <a:p>
            <a:pPr marL="254000" lvl="2" indent="-254000">
              <a:buSzPct val="135000"/>
              <a:buFontTx/>
              <a:buChar char="•"/>
            </a:pPr>
            <a:endParaRPr lang="en-US" b="1" dirty="0">
              <a:solidFill>
                <a:schemeClr val="tx1"/>
              </a:solidFill>
            </a:endParaRPr>
          </a:p>
        </p:txBody>
      </p:sp>
      <p:sp>
        <p:nvSpPr>
          <p:cNvPr id="5" name="Rectangle 13"/>
          <p:cNvSpPr>
            <a:spLocks noChangeArrowheads="1"/>
          </p:cNvSpPr>
          <p:nvPr/>
        </p:nvSpPr>
        <p:spPr bwMode="auto">
          <a:xfrm>
            <a:off x="539646" y="6302246"/>
            <a:ext cx="7040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chemeClr val="tx1"/>
                </a:solidFill>
                <a:effectLst/>
                <a:uLnTx/>
                <a:uFillTx/>
                <a:latin typeface="Arial" charset="0"/>
                <a:ea typeface="ＭＳ Ｐゴシック" charset="-128"/>
              </a:rPr>
              <a:t>Coleman…Simon, </a:t>
            </a:r>
            <a:r>
              <a:rPr kumimoji="0" lang="en-US" altLang="en-US" sz="1600" b="0" i="1" u="none" strike="noStrike" kern="0" cap="none" spc="0" normalizeH="0" baseline="0" noProof="0" dirty="0">
                <a:ln>
                  <a:noFill/>
                </a:ln>
                <a:solidFill>
                  <a:schemeClr val="tx1"/>
                </a:solidFill>
                <a:effectLst/>
                <a:uLnTx/>
                <a:uFillTx/>
                <a:latin typeface="Arial" charset="0"/>
                <a:ea typeface="ＭＳ Ｐゴシック" charset="-128"/>
              </a:rPr>
              <a:t>Psychiatric Services</a:t>
            </a:r>
            <a:r>
              <a:rPr kumimoji="0" lang="en-US" altLang="en-US" sz="1600" b="0" i="0" u="none" strike="noStrike" kern="0" cap="none" spc="0" normalizeH="0" baseline="0" noProof="0" dirty="0">
                <a:ln>
                  <a:noFill/>
                </a:ln>
                <a:solidFill>
                  <a:schemeClr val="tx1"/>
                </a:solidFill>
                <a:effectLst/>
                <a:uLnTx/>
                <a:uFillTx/>
                <a:latin typeface="Arial" charset="0"/>
                <a:ea typeface="ＭＳ Ｐゴシック" charset="-128"/>
              </a:rPr>
              <a:t>, 2016</a:t>
            </a:r>
          </a:p>
        </p:txBody>
      </p:sp>
      <p:cxnSp>
        <p:nvCxnSpPr>
          <p:cNvPr id="20" name="Straight Arrow Connector 19"/>
          <p:cNvCxnSpPr/>
          <p:nvPr/>
        </p:nvCxnSpPr>
        <p:spPr bwMode="auto">
          <a:xfrm>
            <a:off x="-269823" y="3162925"/>
            <a:ext cx="809469" cy="0"/>
          </a:xfrm>
          <a:prstGeom prst="straightConnector1">
            <a:avLst/>
          </a:prstGeom>
          <a:solidFill>
            <a:schemeClr val="accent1"/>
          </a:solidFill>
          <a:ln w="9525" cap="flat" cmpd="sng" algn="ctr">
            <a:solidFill>
              <a:schemeClr val="tx1"/>
            </a:solidFill>
            <a:prstDash val="solid"/>
            <a:round/>
            <a:headEnd type="none" w="med" len="med"/>
            <a:tailEnd type="triangle"/>
          </a:ln>
          <a:effectLst>
            <a:outerShdw blurRad="63500" dist="38099" dir="2700000" algn="ctr" rotWithShape="0">
              <a:srgbClr val="FF0000">
                <a:alpha val="75000"/>
              </a:srgbClr>
            </a:outerShdw>
            <a:softEdge rad="139700"/>
          </a:effectLst>
          <a:extLst/>
        </p:spPr>
      </p:cxnSp>
      <p:sp>
        <p:nvSpPr>
          <p:cNvPr id="31" name="TextBox 30"/>
          <p:cNvSpPr txBox="1"/>
          <p:nvPr/>
        </p:nvSpPr>
        <p:spPr>
          <a:xfrm>
            <a:off x="149226" y="1203954"/>
            <a:ext cx="8842376" cy="1077218"/>
          </a:xfrm>
          <a:prstGeom prst="rect">
            <a:avLst/>
          </a:prstGeom>
          <a:noFill/>
        </p:spPr>
        <p:txBody>
          <a:bodyPr wrap="square" rtlCol="0">
            <a:spAutoFit/>
          </a:bodyPr>
          <a:lstStyle/>
          <a:p>
            <a:pPr marL="0" marR="0" lvl="1" indent="0" algn="ctr" defTabSz="914400" eaLnBrk="1" fontAlgn="auto" latinLnBrk="0" hangingPunct="1">
              <a:lnSpc>
                <a:spcPct val="100000"/>
              </a:lnSpc>
              <a:spcBef>
                <a:spcPts val="120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rPr>
              <a:t>Are Racial-Ethnic Differences in Psychiatric Diagnosis and Treatment Present in Health Care Systems Across the US?</a:t>
            </a:r>
          </a:p>
          <a:p>
            <a:pPr marL="0" marR="0" lvl="1" indent="0" algn="ctr" defTabSz="914400" eaLnBrk="1" fontAlgn="auto" latinLnBrk="0" hangingPunct="1">
              <a:lnSpc>
                <a:spcPct val="100000"/>
              </a:lnSpc>
              <a:spcBef>
                <a:spcPts val="12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(n= 7.5 million adults)</a:t>
            </a:r>
          </a:p>
        </p:txBody>
      </p:sp>
      <p:sp>
        <p:nvSpPr>
          <p:cNvPr id="12" name="Title 1"/>
          <p:cNvSpPr>
            <a:spLocks noGrp="1"/>
          </p:cNvSpPr>
          <p:nvPr>
            <p:ph type="title"/>
          </p:nvPr>
        </p:nvSpPr>
        <p:spPr>
          <a:xfrm>
            <a:off x="0" y="158334"/>
            <a:ext cx="9144000" cy="825986"/>
          </a:xfrm>
        </p:spPr>
        <p:txBody>
          <a:bodyPr/>
          <a:lstStyle/>
          <a:p>
            <a:pPr algn="ctr"/>
            <a:r>
              <a:rPr lang="en-US" altLang="en-US" sz="2800" dirty="0"/>
              <a:t>Racial-Ethnic Differences in</a:t>
            </a:r>
            <a:br>
              <a:rPr lang="en-US" altLang="en-US" sz="2800" dirty="0"/>
            </a:br>
            <a:r>
              <a:rPr lang="en-US" altLang="en-US" sz="2800" dirty="0"/>
              <a:t>Psychiatric Diagnosis and Treatment</a:t>
            </a:r>
            <a:endParaRPr lang="en-US" sz="2800" dirty="0"/>
          </a:p>
        </p:txBody>
      </p:sp>
      <p:sp>
        <p:nvSpPr>
          <p:cNvPr id="3" name="TextBox 2"/>
          <p:cNvSpPr txBox="1"/>
          <p:nvPr/>
        </p:nvSpPr>
        <p:spPr>
          <a:xfrm>
            <a:off x="149225" y="2627119"/>
            <a:ext cx="8842376" cy="347787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rPr>
              <a:t>Racial-ethnic differences in the diagnosis and treatment of psychiatric conditions persist, especially for Blacks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rPr>
              <a:t>Blacks were nearly twice as likely as Whites to receive a diagnosis of Schizophrenia</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rPr>
              <a:t>Depression and anxiety diagnoses were lower among racial-ethic minorities compared to non-Hispanic Whites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rPr>
              <a:t>Exception: Native American and Alaskan Native groups had similar rates as Whites</a:t>
            </a:r>
          </a:p>
        </p:txBody>
      </p:sp>
      <p:sp>
        <p:nvSpPr>
          <p:cNvPr id="8"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32</a:t>
            </a:fld>
            <a:endParaRPr lang="en-US" altLang="en-US" sz="900" dirty="0">
              <a:solidFill>
                <a:srgbClr val="00468B"/>
              </a:solidFill>
            </a:endParaRPr>
          </a:p>
        </p:txBody>
      </p:sp>
    </p:spTree>
    <p:extLst>
      <p:ext uri="{BB962C8B-B14F-4D97-AF65-F5344CB8AC3E}">
        <p14:creationId xmlns:p14="http://schemas.microsoft.com/office/powerpoint/2010/main" val="4054312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27063" y="2044700"/>
            <a:ext cx="8353425" cy="3846513"/>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a:lstStyle/>
          <a:p>
            <a:pPr algn="r" eaLnBrk="1" hangingPunct="1">
              <a:defRPr/>
            </a:pPr>
            <a:endParaRPr lang="en-US" dirty="0">
              <a:ea typeface="ＭＳ Ｐゴシック" charset="0"/>
            </a:endParaRPr>
          </a:p>
        </p:txBody>
      </p:sp>
      <p:sp>
        <p:nvSpPr>
          <p:cNvPr id="4" name="Rectangle 3"/>
          <p:cNvSpPr>
            <a:spLocks noChangeArrowheads="1"/>
          </p:cNvSpPr>
          <p:nvPr/>
        </p:nvSpPr>
        <p:spPr bwMode="auto">
          <a:xfrm>
            <a:off x="388938" y="1741488"/>
            <a:ext cx="8366125" cy="3844925"/>
          </a:xfrm>
          <a:prstGeom prst="rect">
            <a:avLst/>
          </a:prstGeom>
          <a:solidFill>
            <a:schemeClr val="bg1"/>
          </a:solidFill>
          <a:ln w="9525">
            <a:solidFill>
              <a:schemeClr val="tx1"/>
            </a:solidFill>
            <a:round/>
            <a:headEnd/>
            <a:tailEnd/>
          </a:ln>
          <a:effectLst>
            <a:outerShdw blurRad="50800" dist="38100" dir="13500000" algn="br" rotWithShape="0">
              <a:srgbClr val="000000">
                <a:alpha val="39999"/>
              </a:srgbClr>
            </a:outerShdw>
          </a:effec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endParaRPr lang="x-none" altLang="x-none"/>
          </a:p>
        </p:txBody>
      </p:sp>
      <p:sp>
        <p:nvSpPr>
          <p:cNvPr id="83972" name="Title 1"/>
          <p:cNvSpPr>
            <a:spLocks noGrp="1"/>
          </p:cNvSpPr>
          <p:nvPr>
            <p:ph type="title"/>
          </p:nvPr>
        </p:nvSpPr>
        <p:spPr>
          <a:xfrm>
            <a:off x="0" y="254551"/>
            <a:ext cx="9144000" cy="463550"/>
          </a:xfrm>
        </p:spPr>
        <p:txBody>
          <a:bodyPr/>
          <a:lstStyle/>
          <a:p>
            <a:pPr algn="ctr"/>
            <a:r>
              <a:rPr lang="en-US" altLang="en-US" sz="2800" dirty="0"/>
              <a:t>Science Highlight:</a:t>
            </a:r>
            <a:br>
              <a:rPr lang="en-US" altLang="en-US" sz="2800" dirty="0"/>
            </a:br>
            <a:r>
              <a:rPr lang="en-US" altLang="en-US" sz="2800" dirty="0"/>
              <a:t>Brief Therapy for Pediatric Anxiety and Depression</a:t>
            </a:r>
          </a:p>
        </p:txBody>
      </p:sp>
      <p:pic>
        <p:nvPicPr>
          <p:cNvPr id="2" name="Picture 1"/>
          <p:cNvPicPr>
            <a:picLocks noChangeAspect="1"/>
          </p:cNvPicPr>
          <p:nvPr/>
        </p:nvPicPr>
        <p:blipFill>
          <a:blip r:embed="rId3"/>
          <a:stretch>
            <a:fillRect/>
          </a:stretch>
        </p:blipFill>
        <p:spPr>
          <a:xfrm>
            <a:off x="627063" y="2044700"/>
            <a:ext cx="2409003" cy="483679"/>
          </a:xfrm>
          <a:prstGeom prst="rect">
            <a:avLst/>
          </a:prstGeom>
        </p:spPr>
      </p:pic>
      <p:pic>
        <p:nvPicPr>
          <p:cNvPr id="3" name="Picture 2"/>
          <p:cNvPicPr>
            <a:picLocks noChangeAspect="1"/>
          </p:cNvPicPr>
          <p:nvPr/>
        </p:nvPicPr>
        <p:blipFill>
          <a:blip r:embed="rId4"/>
          <a:stretch>
            <a:fillRect/>
          </a:stretch>
        </p:blipFill>
        <p:spPr>
          <a:xfrm>
            <a:off x="627063" y="2802233"/>
            <a:ext cx="7271553" cy="1998175"/>
          </a:xfrm>
          <a:prstGeom prst="rect">
            <a:avLst/>
          </a:prstGeom>
        </p:spPr>
      </p:pic>
      <p:sp>
        <p:nvSpPr>
          <p:cNvPr id="9" name="TextBox 8"/>
          <p:cNvSpPr txBox="1"/>
          <p:nvPr/>
        </p:nvSpPr>
        <p:spPr>
          <a:xfrm>
            <a:off x="8002430" y="5216869"/>
            <a:ext cx="63991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2017</a:t>
            </a:r>
          </a:p>
        </p:txBody>
      </p:sp>
      <p:sp>
        <p:nvSpPr>
          <p:cNvPr id="10"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33</a:t>
            </a:fld>
            <a:endParaRPr lang="en-US" altLang="en-US" sz="900" dirty="0">
              <a:solidFill>
                <a:srgbClr val="00468B"/>
              </a:solidFill>
            </a:endParaRPr>
          </a:p>
        </p:txBody>
      </p:sp>
    </p:spTree>
    <p:extLst>
      <p:ext uri="{BB962C8B-B14F-4D97-AF65-F5344CB8AC3E}">
        <p14:creationId xmlns:p14="http://schemas.microsoft.com/office/powerpoint/2010/main" val="2247707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513"/>
            <a:ext cx="9143999" cy="463550"/>
          </a:xfrm>
        </p:spPr>
        <p:txBody>
          <a:bodyPr/>
          <a:lstStyle/>
          <a:p>
            <a:pPr algn="ctr"/>
            <a:r>
              <a:rPr lang="en-US" dirty="0"/>
              <a:t>Clinical Trial of Children and</a:t>
            </a:r>
            <a:br>
              <a:rPr lang="en-US" dirty="0"/>
            </a:br>
            <a:r>
              <a:rPr lang="en-US" dirty="0"/>
              <a:t>Adolescents with Depression or Anxiety</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03DB521-D463-47A9-B0AB-C6EC757FB489}" type="slidenum">
              <a:rPr lang="en-US" smtClean="0"/>
              <a:pPr>
                <a:defRPr/>
              </a:pPr>
              <a:t>34</a:t>
            </a:fld>
            <a:endParaRPr lang="en-US" dirty="0"/>
          </a:p>
        </p:txBody>
      </p:sp>
      <p:sp>
        <p:nvSpPr>
          <p:cNvPr id="5" name="Text Box 94"/>
          <p:cNvSpPr txBox="1">
            <a:spLocks noChangeArrowheads="1"/>
          </p:cNvSpPr>
          <p:nvPr/>
        </p:nvSpPr>
        <p:spPr bwMode="auto">
          <a:xfrm>
            <a:off x="548481" y="6336506"/>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Weersing…Iyengar, </a:t>
            </a:r>
            <a:r>
              <a:rPr lang="en-US" altLang="en-US" sz="1600" i="1" dirty="0">
                <a:latin typeface="+mn-lt"/>
              </a:rPr>
              <a:t>JAMA Psychiatry</a:t>
            </a:r>
            <a:r>
              <a:rPr lang="en-US" altLang="en-US" sz="1600" dirty="0">
                <a:latin typeface="+mn-lt"/>
              </a:rPr>
              <a:t>, 2017</a:t>
            </a:r>
          </a:p>
        </p:txBody>
      </p:sp>
      <p:sp>
        <p:nvSpPr>
          <p:cNvPr id="7" name="Rectangle 6"/>
          <p:cNvSpPr/>
          <p:nvPr/>
        </p:nvSpPr>
        <p:spPr>
          <a:xfrm>
            <a:off x="149225" y="1412191"/>
            <a:ext cx="8722059" cy="4154984"/>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rPr>
              <a:t>Enrolled 185 children and adolescents (ages 8 – 16) with depression or an anxiety disorder</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dirty="0">
                <a:solidFill>
                  <a:srgbClr val="000000"/>
                </a:solidFill>
              </a:rPr>
              <a:t>Random assignment to assisted referral care (ARC) or brief behavioral therapy (BBT)</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a:solidFill>
                  <a:srgbClr val="000000"/>
                </a:solidFill>
              </a:rPr>
              <a:t>BBT </a:t>
            </a:r>
            <a:r>
              <a:rPr lang="en-US" dirty="0">
                <a:solidFill>
                  <a:srgbClr val="000000"/>
                </a:solidFill>
              </a:rPr>
              <a:t>addressed both depression and anxiety using a streamlined approach </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dirty="0">
                <a:solidFill>
                  <a:srgbClr val="000000"/>
                </a:solidFill>
              </a:rPr>
              <a:t>Children and adolescents in the BBT group showed greater improvement than those in the ARC group</a:t>
            </a:r>
          </a:p>
        </p:txBody>
      </p:sp>
    </p:spTree>
    <p:extLst>
      <p:ext uri="{BB962C8B-B14F-4D97-AF65-F5344CB8AC3E}">
        <p14:creationId xmlns:p14="http://schemas.microsoft.com/office/powerpoint/2010/main" val="1534701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513"/>
            <a:ext cx="9143999" cy="463550"/>
          </a:xfrm>
        </p:spPr>
        <p:txBody>
          <a:bodyPr/>
          <a:lstStyle/>
          <a:p>
            <a:pPr algn="ctr"/>
            <a:r>
              <a:rPr lang="en-US" dirty="0"/>
              <a:t>Striking Benefits for Hispanic Children and Adolescents</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03DB521-D463-47A9-B0AB-C6EC757FB489}" type="slidenum">
              <a:rPr lang="en-US" smtClean="0"/>
              <a:pPr>
                <a:defRPr/>
              </a:pPr>
              <a:t>35</a:t>
            </a:fld>
            <a:endParaRPr lang="en-US" dirty="0"/>
          </a:p>
        </p:txBody>
      </p:sp>
      <p:pic>
        <p:nvPicPr>
          <p:cNvPr id="8" name="Picture 7"/>
          <p:cNvPicPr>
            <a:picLocks noChangeAspect="1"/>
          </p:cNvPicPr>
          <p:nvPr/>
        </p:nvPicPr>
        <p:blipFill>
          <a:blip r:embed="rId3"/>
          <a:stretch>
            <a:fillRect/>
          </a:stretch>
        </p:blipFill>
        <p:spPr>
          <a:xfrm>
            <a:off x="3834063" y="1376434"/>
            <a:ext cx="4809848" cy="4714288"/>
          </a:xfrm>
          <a:prstGeom prst="rect">
            <a:avLst/>
          </a:prstGeom>
        </p:spPr>
      </p:pic>
      <p:sp>
        <p:nvSpPr>
          <p:cNvPr id="10" name="TextBox 9"/>
          <p:cNvSpPr txBox="1"/>
          <p:nvPr/>
        </p:nvSpPr>
        <p:spPr>
          <a:xfrm>
            <a:off x="548481" y="2240861"/>
            <a:ext cx="3082257" cy="2985433"/>
          </a:xfrm>
          <a:prstGeom prst="rect">
            <a:avLst/>
          </a:prstGeom>
          <a:noFill/>
        </p:spPr>
        <p:txBody>
          <a:bodyPr wrap="square" rtlCol="0">
            <a:spAutoFit/>
          </a:bodyPr>
          <a:lstStyle/>
          <a:p>
            <a:r>
              <a:rPr lang="en-US" dirty="0">
                <a:solidFill>
                  <a:srgbClr val="000000"/>
                </a:solidFill>
              </a:rPr>
              <a:t>Hispanic youth who received BBT showed the greatest improvement and performed best on measures of functioning</a:t>
            </a:r>
          </a:p>
          <a:p>
            <a:endParaRPr lang="en-US" sz="2000" dirty="0">
              <a:solidFill>
                <a:srgbClr val="000000"/>
              </a:solidFill>
            </a:endParaRPr>
          </a:p>
        </p:txBody>
      </p:sp>
      <p:sp>
        <p:nvSpPr>
          <p:cNvPr id="11" name="Text Box 94"/>
          <p:cNvSpPr txBox="1">
            <a:spLocks noChangeArrowheads="1"/>
          </p:cNvSpPr>
          <p:nvPr/>
        </p:nvSpPr>
        <p:spPr bwMode="auto">
          <a:xfrm>
            <a:off x="548481" y="6336506"/>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eaLnBrk="1" hangingPunct="1">
              <a:defRPr/>
            </a:pPr>
            <a:r>
              <a:rPr lang="en-US" altLang="en-US" sz="1600" dirty="0">
                <a:solidFill>
                  <a:srgbClr val="0000BF"/>
                </a:solidFill>
                <a:latin typeface="+mn-lt"/>
              </a:rPr>
              <a:t> </a:t>
            </a:r>
            <a:r>
              <a:rPr lang="en-US" altLang="en-US" sz="1600" dirty="0">
                <a:latin typeface="+mn-lt"/>
              </a:rPr>
              <a:t>Weersing…Iyengar, </a:t>
            </a:r>
            <a:r>
              <a:rPr lang="en-US" altLang="en-US" sz="1600" i="1" dirty="0">
                <a:latin typeface="+mn-lt"/>
              </a:rPr>
              <a:t>JAMA Psychiatry</a:t>
            </a:r>
            <a:r>
              <a:rPr lang="en-US" altLang="en-US" sz="1600" dirty="0">
                <a:latin typeface="+mn-lt"/>
              </a:rPr>
              <a:t>, 2017</a:t>
            </a:r>
          </a:p>
        </p:txBody>
      </p:sp>
    </p:spTree>
    <p:extLst>
      <p:ext uri="{BB962C8B-B14F-4D97-AF65-F5344CB8AC3E}">
        <p14:creationId xmlns:p14="http://schemas.microsoft.com/office/powerpoint/2010/main" val="1543673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xfrm>
            <a:off x="219075" y="1419225"/>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1">
                  <a:lumMod val="65000"/>
                </a:schemeClr>
              </a:buClr>
            </a:pPr>
            <a:r>
              <a:rPr lang="en-US" altLang="en-US" sz="2400" dirty="0">
                <a:solidFill>
                  <a:schemeClr val="bg1">
                    <a:lumMod val="65000"/>
                  </a:schemeClr>
                </a:solidFill>
                <a:ea typeface="MS PGothic" charset="-128"/>
              </a:rPr>
              <a:t>About the NIMH Director</a:t>
            </a:r>
          </a:p>
          <a:p>
            <a:pPr>
              <a:buClr>
                <a:schemeClr val="bg1">
                  <a:lumMod val="65000"/>
                </a:schemeClr>
              </a:buClr>
            </a:pPr>
            <a:r>
              <a:rPr lang="en-US" altLang="en-US" sz="2400" dirty="0">
                <a:solidFill>
                  <a:schemeClr val="bg1">
                    <a:lumMod val="65000"/>
                  </a:schemeClr>
                </a:solidFill>
                <a:ea typeface="MS PGothic" charset="-128"/>
              </a:rPr>
              <a:t>Director’s Research Priorities</a:t>
            </a:r>
          </a:p>
          <a:p>
            <a:pPr>
              <a:buClr>
                <a:schemeClr val="bg1">
                  <a:lumMod val="65000"/>
                </a:schemeClr>
              </a:buClr>
            </a:pPr>
            <a:r>
              <a:rPr lang="en-US" altLang="en-US" sz="2400" dirty="0">
                <a:solidFill>
                  <a:schemeClr val="bg1">
                    <a:lumMod val="65000"/>
                  </a:schemeClr>
                </a:solidFill>
                <a:ea typeface="MS PGothic" charset="-128"/>
              </a:rPr>
              <a:t>Current State of NIMH</a:t>
            </a:r>
          </a:p>
          <a:p>
            <a:pPr>
              <a:buClr>
                <a:schemeClr val="bg1">
                  <a:lumMod val="65000"/>
                </a:schemeClr>
              </a:buClr>
            </a:pPr>
            <a:r>
              <a:rPr lang="en-US" altLang="en-US" sz="2400" dirty="0">
                <a:solidFill>
                  <a:schemeClr val="bg1">
                    <a:lumMod val="65000"/>
                  </a:schemeClr>
                </a:solidFill>
                <a:ea typeface="MS PGothic" charset="-128"/>
              </a:rPr>
              <a:t>Science Highlights</a:t>
            </a:r>
          </a:p>
          <a:p>
            <a:r>
              <a:rPr lang="en-US" altLang="en-US" sz="2400" dirty="0">
                <a:ea typeface="MS PGothic" charset="-128"/>
              </a:rPr>
              <a:t>Participation in Research</a:t>
            </a:r>
          </a:p>
          <a:p>
            <a:pPr lvl="1">
              <a:lnSpc>
                <a:spcPct val="100000"/>
              </a:lnSpc>
              <a:buClr>
                <a:srgbClr val="000000"/>
              </a:buClr>
              <a:buFont typeface="Arial" charset="0"/>
              <a:buChar char="•"/>
              <a:defRPr/>
            </a:pPr>
            <a:r>
              <a:rPr lang="en-US" altLang="en-US" sz="2000" dirty="0"/>
              <a:t>Big Data Approaches</a:t>
            </a:r>
          </a:p>
          <a:p>
            <a:pPr lvl="1">
              <a:lnSpc>
                <a:spcPct val="100000"/>
              </a:lnSpc>
              <a:buClr>
                <a:srgbClr val="000000"/>
              </a:buClr>
              <a:buFont typeface="Arial" charset="0"/>
              <a:buChar char="•"/>
              <a:defRPr/>
            </a:pPr>
            <a:r>
              <a:rPr lang="en-US" altLang="en-US" sz="2000" dirty="0"/>
              <a:t>All of Us Cohort</a:t>
            </a:r>
            <a:endParaRPr lang="en-US" altLang="en-US" sz="2400" dirty="0">
              <a:ea typeface="MS PGothic" charset="-128"/>
            </a:endParaRPr>
          </a:p>
          <a:p>
            <a:pPr>
              <a:buClr>
                <a:schemeClr val="bg1">
                  <a:lumMod val="65000"/>
                </a:schemeClr>
              </a:buClr>
            </a:pPr>
            <a:r>
              <a:rPr lang="en-US" altLang="en-US" sz="2400" dirty="0">
                <a:solidFill>
                  <a:schemeClr val="bg1">
                    <a:lumMod val="65000"/>
                  </a:schemeClr>
                </a:solidFill>
                <a:ea typeface="MS PGothic" charset="-128"/>
              </a:rPr>
              <a:t>Future Directions</a:t>
            </a:r>
          </a:p>
        </p:txBody>
      </p:sp>
      <p:sp>
        <p:nvSpPr>
          <p:cNvPr id="16387" name="Title 2"/>
          <p:cNvSpPr>
            <a:spLocks noGrp="1"/>
          </p:cNvSpPr>
          <p:nvPr>
            <p:ph type="title"/>
          </p:nvPr>
        </p:nvSpPr>
        <p:spPr>
          <a:xfrm>
            <a:off x="0" y="290513"/>
            <a:ext cx="9144000" cy="463550"/>
          </a:xfrm>
        </p:spPr>
        <p:txBody>
          <a:bodyPr/>
          <a:lstStyle/>
          <a:p>
            <a:pPr algn="ctr"/>
            <a:r>
              <a:rPr lang="en-US" altLang="en-US" sz="2800" dirty="0">
                <a:ea typeface="MS PGothic" charset="-128"/>
              </a:rPr>
              <a:t>Active Participation in Research</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0364CE9-C257-8646-BD3C-2998927A6FFC}" type="slidenum">
              <a:rPr lang="en-US" altLang="en-US" sz="900"/>
              <a:pPr/>
              <a:t>36</a:t>
            </a:fld>
            <a:endParaRPr lang="en-US" altLang="en-US" sz="900" dirty="0"/>
          </a:p>
        </p:txBody>
      </p:sp>
    </p:spTree>
    <p:extLst>
      <p:ext uri="{BB962C8B-B14F-4D97-AF65-F5344CB8AC3E}">
        <p14:creationId xmlns:p14="http://schemas.microsoft.com/office/powerpoint/2010/main" val="55195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27063" y="2044700"/>
            <a:ext cx="8353425" cy="3846513"/>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
        <p:nvSpPr>
          <p:cNvPr id="6" name="Rectangle 5"/>
          <p:cNvSpPr/>
          <p:nvPr/>
        </p:nvSpPr>
        <p:spPr bwMode="auto">
          <a:xfrm>
            <a:off x="388938" y="1741488"/>
            <a:ext cx="8366125" cy="3844925"/>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
        <p:nvSpPr>
          <p:cNvPr id="54276" name="Title 1"/>
          <p:cNvSpPr>
            <a:spLocks noGrp="1"/>
          </p:cNvSpPr>
          <p:nvPr>
            <p:ph type="title"/>
          </p:nvPr>
        </p:nvSpPr>
        <p:spPr>
          <a:xfrm>
            <a:off x="0" y="290513"/>
            <a:ext cx="9144000" cy="463550"/>
          </a:xfrm>
        </p:spPr>
        <p:txBody>
          <a:bodyPr/>
          <a:lstStyle/>
          <a:p>
            <a:pPr algn="ctr"/>
            <a:r>
              <a:rPr lang="en-US" altLang="en-US" sz="2800" dirty="0"/>
              <a:t>Big Data Approach to</a:t>
            </a:r>
            <a:br>
              <a:rPr lang="en-US" altLang="en-US" sz="2800" dirty="0"/>
            </a:br>
            <a:r>
              <a:rPr lang="en-US" altLang="en-US" sz="2800" dirty="0"/>
              <a:t>Identifying Depression Subtypes</a:t>
            </a:r>
          </a:p>
        </p:txBody>
      </p:sp>
      <p:pic>
        <p:nvPicPr>
          <p:cNvPr id="542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831975"/>
            <a:ext cx="78105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613" y="3195638"/>
            <a:ext cx="8272462"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l"/>
            <a:fld id="{A0364CE9-C257-8646-BD3C-2998927A6FFC}" type="slidenum">
              <a:rPr lang="en-US" altLang="en-US" sz="900"/>
              <a:pPr algn="l"/>
              <a:t>37</a:t>
            </a:fld>
            <a:endParaRPr lang="en-US" altLang="en-US" sz="900" dirty="0"/>
          </a:p>
        </p:txBody>
      </p:sp>
    </p:spTree>
    <p:extLst>
      <p:ext uri="{BB962C8B-B14F-4D97-AF65-F5344CB8AC3E}">
        <p14:creationId xmlns:p14="http://schemas.microsoft.com/office/powerpoint/2010/main" val="1163045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290513"/>
            <a:ext cx="9144000" cy="463550"/>
          </a:xfrm>
        </p:spPr>
        <p:txBody>
          <a:bodyPr/>
          <a:lstStyle/>
          <a:p>
            <a:pPr algn="ctr"/>
            <a:r>
              <a:rPr lang="en-US" altLang="en-US" sz="2800" dirty="0"/>
              <a:t>Patterns of Resting State Connectivity</a:t>
            </a:r>
          </a:p>
        </p:txBody>
      </p:sp>
      <p:sp>
        <p:nvSpPr>
          <p:cNvPr id="7" name="Text Box 94"/>
          <p:cNvSpPr txBox="1">
            <a:spLocks noChangeArrowheads="1"/>
          </p:cNvSpPr>
          <p:nvPr/>
        </p:nvSpPr>
        <p:spPr bwMode="auto">
          <a:xfrm>
            <a:off x="548481" y="6373813"/>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0BF"/>
                </a:solidFill>
                <a:effectLst/>
                <a:uLnTx/>
                <a:uFillTx/>
                <a:latin typeface="+mn-lt"/>
                <a:ea typeface="ＭＳ Ｐゴシック" charset="-128"/>
              </a:rPr>
              <a:t> </a:t>
            </a:r>
            <a:r>
              <a:rPr kumimoji="0" lang="en-US" altLang="en-US" sz="1600" b="0" i="0" u="none" strike="noStrike" kern="0" cap="none" spc="0" normalizeH="0" baseline="0" noProof="0" dirty="0">
                <a:ln>
                  <a:noFill/>
                </a:ln>
                <a:solidFill>
                  <a:schemeClr val="tx1"/>
                </a:solidFill>
                <a:effectLst/>
                <a:uLnTx/>
                <a:uFillTx/>
                <a:latin typeface="+mn-lt"/>
                <a:ea typeface="ＭＳ Ｐゴシック" charset="-128"/>
              </a:rPr>
              <a:t>Drysdale…Liston, </a:t>
            </a:r>
            <a:r>
              <a:rPr kumimoji="0" lang="en-US" altLang="en-US" sz="1600" b="0" i="1" u="none" strike="noStrike" kern="0" cap="none" spc="0" normalizeH="0" baseline="0" noProof="0" dirty="0">
                <a:ln>
                  <a:noFill/>
                </a:ln>
                <a:solidFill>
                  <a:schemeClr val="tx1"/>
                </a:solidFill>
                <a:effectLst/>
                <a:uLnTx/>
                <a:uFillTx/>
                <a:latin typeface="+mn-lt"/>
                <a:ea typeface="ＭＳ Ｐゴシック" charset="-128"/>
              </a:rPr>
              <a:t>Nature Medicine</a:t>
            </a:r>
            <a:r>
              <a:rPr kumimoji="0" lang="en-US" altLang="en-US" sz="1600" b="0" i="0" u="none" strike="noStrike" kern="0" cap="none" spc="0" normalizeH="0" baseline="0" noProof="0" dirty="0">
                <a:ln>
                  <a:noFill/>
                </a:ln>
                <a:solidFill>
                  <a:schemeClr val="tx1"/>
                </a:solidFill>
                <a:effectLst/>
                <a:uLnTx/>
                <a:uFillTx/>
                <a:latin typeface="+mn-lt"/>
                <a:ea typeface="ＭＳ Ｐゴシック" charset="-128"/>
              </a:rPr>
              <a:t>, 2017</a:t>
            </a:r>
          </a:p>
        </p:txBody>
      </p:sp>
      <p:sp>
        <p:nvSpPr>
          <p:cNvPr id="56324" name="Rectangle 2"/>
          <p:cNvSpPr>
            <a:spLocks noChangeArrowheads="1"/>
          </p:cNvSpPr>
          <p:nvPr/>
        </p:nvSpPr>
        <p:spPr bwMode="auto">
          <a:xfrm>
            <a:off x="203200" y="1739900"/>
            <a:ext cx="254000" cy="3762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endParaRPr>
          </a:p>
        </p:txBody>
      </p:sp>
      <p:grpSp>
        <p:nvGrpSpPr>
          <p:cNvPr id="56325" name="Group 10"/>
          <p:cNvGrpSpPr>
            <a:grpSpLocks/>
          </p:cNvGrpSpPr>
          <p:nvPr/>
        </p:nvGrpSpPr>
        <p:grpSpPr bwMode="auto">
          <a:xfrm>
            <a:off x="17463" y="1739900"/>
            <a:ext cx="9042400" cy="3779838"/>
            <a:chOff x="101598" y="1740348"/>
            <a:chExt cx="9042402" cy="3778942"/>
          </a:xfrm>
        </p:grpSpPr>
        <p:grpSp>
          <p:nvGrpSpPr>
            <p:cNvPr id="56326" name="Group 8"/>
            <p:cNvGrpSpPr>
              <a:grpSpLocks/>
            </p:cNvGrpSpPr>
            <p:nvPr/>
          </p:nvGrpSpPr>
          <p:grpSpPr bwMode="auto">
            <a:xfrm>
              <a:off x="101598" y="1740348"/>
              <a:ext cx="9042402" cy="3778942"/>
              <a:chOff x="101598" y="1740348"/>
              <a:chExt cx="9042402" cy="3778942"/>
            </a:xfrm>
          </p:grpSpPr>
          <p:pic>
            <p:nvPicPr>
              <p:cNvPr id="56328" name="Picture 4"/>
              <p:cNvPicPr>
                <a:picLocks noChangeAspect="1"/>
              </p:cNvPicPr>
              <p:nvPr/>
            </p:nvPicPr>
            <p:blipFill>
              <a:blip r:embed="rId2">
                <a:extLst>
                  <a:ext uri="{28A0092B-C50C-407E-A947-70E740481C1C}">
                    <a14:useLocalDpi xmlns:a14="http://schemas.microsoft.com/office/drawing/2010/main" val="0"/>
                  </a:ext>
                </a:extLst>
              </a:blip>
              <a:srcRect l="1112"/>
              <a:stretch>
                <a:fillRect/>
              </a:stretch>
            </p:blipFill>
            <p:spPr bwMode="auto">
              <a:xfrm>
                <a:off x="101598" y="1740348"/>
                <a:ext cx="9042402" cy="377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7"/>
              <p:cNvSpPr>
                <a:spLocks noChangeArrowheads="1"/>
              </p:cNvSpPr>
              <p:nvPr/>
            </p:nvSpPr>
            <p:spPr bwMode="auto">
              <a:xfrm>
                <a:off x="4876801" y="1808083"/>
                <a:ext cx="254000" cy="3763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endParaRPr>
              </a:p>
            </p:txBody>
          </p:sp>
        </p:grpSp>
        <p:sp>
          <p:nvSpPr>
            <p:cNvPr id="56327" name="Rectangle 9"/>
            <p:cNvSpPr>
              <a:spLocks noChangeArrowheads="1"/>
            </p:cNvSpPr>
            <p:nvPr/>
          </p:nvSpPr>
          <p:spPr bwMode="auto">
            <a:xfrm>
              <a:off x="203200" y="1808083"/>
              <a:ext cx="254000" cy="30858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endParaRPr>
            </a:p>
          </p:txBody>
        </p:sp>
      </p:grpSp>
      <p:sp>
        <p:nvSpPr>
          <p:cNvPr id="10"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l"/>
            <a:fld id="{A0364CE9-C257-8646-BD3C-2998927A6FFC}" type="slidenum">
              <a:rPr lang="en-US" altLang="en-US" sz="900"/>
              <a:pPr algn="l"/>
              <a:t>38</a:t>
            </a:fld>
            <a:endParaRPr lang="en-US" altLang="en-US" sz="900" dirty="0"/>
          </a:p>
        </p:txBody>
      </p:sp>
    </p:spTree>
    <p:extLst>
      <p:ext uri="{BB962C8B-B14F-4D97-AF65-F5344CB8AC3E}">
        <p14:creationId xmlns:p14="http://schemas.microsoft.com/office/powerpoint/2010/main" val="2524714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290513"/>
            <a:ext cx="9144000" cy="463550"/>
          </a:xfrm>
        </p:spPr>
        <p:txBody>
          <a:bodyPr/>
          <a:lstStyle/>
          <a:p>
            <a:pPr algn="ctr"/>
            <a:r>
              <a:rPr lang="en-US" altLang="en-US" sz="2800" dirty="0"/>
              <a:t>Clustering Patients Based on Connectivity</a:t>
            </a:r>
            <a:r>
              <a:rPr lang="en-US" altLang="en-US" sz="2800" dirty="0">
                <a:solidFill>
                  <a:srgbClr val="FFFF00"/>
                </a:solidFill>
              </a:rPr>
              <a:t>*</a:t>
            </a:r>
          </a:p>
        </p:txBody>
      </p:sp>
      <p:grpSp>
        <p:nvGrpSpPr>
          <p:cNvPr id="57348" name="Group 6"/>
          <p:cNvGrpSpPr>
            <a:grpSpLocks/>
          </p:cNvGrpSpPr>
          <p:nvPr/>
        </p:nvGrpSpPr>
        <p:grpSpPr bwMode="auto">
          <a:xfrm>
            <a:off x="346075" y="828675"/>
            <a:ext cx="7353300" cy="5451475"/>
            <a:chOff x="947738" y="1336675"/>
            <a:chExt cx="6972300" cy="5168900"/>
          </a:xfrm>
        </p:grpSpPr>
        <p:pic>
          <p:nvPicPr>
            <p:cNvPr id="57349"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738" y="1336675"/>
              <a:ext cx="69723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2"/>
            <p:cNvSpPr>
              <a:spLocks noChangeArrowheads="1"/>
            </p:cNvSpPr>
            <p:nvPr/>
          </p:nvSpPr>
          <p:spPr bwMode="auto">
            <a:xfrm>
              <a:off x="1507067" y="1744133"/>
              <a:ext cx="3556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endParaRPr>
            </a:p>
          </p:txBody>
        </p:sp>
      </p:grpSp>
      <p:sp>
        <p:nvSpPr>
          <p:cNvPr id="7" name="Text Box 94"/>
          <p:cNvSpPr txBox="1">
            <a:spLocks noChangeArrowheads="1"/>
          </p:cNvSpPr>
          <p:nvPr/>
        </p:nvSpPr>
        <p:spPr bwMode="auto">
          <a:xfrm>
            <a:off x="548481" y="6373813"/>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0BF"/>
                </a:solidFill>
                <a:effectLst/>
                <a:uLnTx/>
                <a:uFillTx/>
                <a:latin typeface="+mn-lt"/>
                <a:ea typeface="ＭＳ Ｐゴシック" charset="-128"/>
              </a:rPr>
              <a:t> </a:t>
            </a:r>
            <a:r>
              <a:rPr kumimoji="0" lang="en-US" altLang="en-US" sz="1600" b="0" i="0" u="none" strike="noStrike" kern="0" cap="none" spc="0" normalizeH="0" baseline="0" noProof="0" dirty="0">
                <a:ln>
                  <a:noFill/>
                </a:ln>
                <a:solidFill>
                  <a:schemeClr val="tx1"/>
                </a:solidFill>
                <a:effectLst/>
                <a:uLnTx/>
                <a:uFillTx/>
                <a:latin typeface="+mn-lt"/>
                <a:ea typeface="ＭＳ Ｐゴシック" charset="-128"/>
              </a:rPr>
              <a:t>Drysdale…Liston, </a:t>
            </a:r>
            <a:r>
              <a:rPr kumimoji="0" lang="en-US" altLang="en-US" sz="1600" b="0" i="1" u="none" strike="noStrike" kern="0" cap="none" spc="0" normalizeH="0" baseline="0" noProof="0" dirty="0">
                <a:ln>
                  <a:noFill/>
                </a:ln>
                <a:solidFill>
                  <a:schemeClr val="tx1"/>
                </a:solidFill>
                <a:effectLst/>
                <a:uLnTx/>
                <a:uFillTx/>
                <a:latin typeface="+mn-lt"/>
                <a:ea typeface="ＭＳ Ｐゴシック" charset="-128"/>
              </a:rPr>
              <a:t>Nature Medicine</a:t>
            </a:r>
            <a:r>
              <a:rPr kumimoji="0" lang="en-US" altLang="en-US" sz="1600" b="0" i="0" u="none" strike="noStrike" kern="0" cap="none" spc="0" normalizeH="0" baseline="0" noProof="0" dirty="0">
                <a:ln>
                  <a:noFill/>
                </a:ln>
                <a:solidFill>
                  <a:schemeClr val="tx1"/>
                </a:solidFill>
                <a:effectLst/>
                <a:uLnTx/>
                <a:uFillTx/>
                <a:latin typeface="+mn-lt"/>
                <a:ea typeface="ＭＳ Ｐゴシック" charset="-128"/>
              </a:rPr>
              <a:t>, 2017</a:t>
            </a:r>
          </a:p>
        </p:txBody>
      </p:sp>
      <p:sp>
        <p:nvSpPr>
          <p:cNvPr id="8"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l"/>
            <a:fld id="{A0364CE9-C257-8646-BD3C-2998927A6FFC}" type="slidenum">
              <a:rPr lang="en-US" altLang="en-US" sz="900"/>
              <a:pPr algn="l"/>
              <a:t>39</a:t>
            </a:fld>
            <a:endParaRPr lang="en-US" altLang="en-US" sz="900" dirty="0"/>
          </a:p>
        </p:txBody>
      </p:sp>
    </p:spTree>
    <p:extLst>
      <p:ext uri="{BB962C8B-B14F-4D97-AF65-F5344CB8AC3E}">
        <p14:creationId xmlns:p14="http://schemas.microsoft.com/office/powerpoint/2010/main" val="273362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225" y="1397614"/>
            <a:ext cx="6866022" cy="5604765"/>
          </a:xfrm>
        </p:spPr>
        <p:txBody>
          <a:bodyPr/>
          <a:lstStyle/>
          <a:p>
            <a:r>
              <a:rPr lang="en-US" dirty="0"/>
              <a:t>University of California, San Francisco</a:t>
            </a:r>
          </a:p>
          <a:p>
            <a:pPr lvl="1">
              <a:buFont typeface="Arial" panose="020B0604020202020204" pitchFamily="34" charset="0"/>
              <a:buChar char="•"/>
            </a:pPr>
            <a:r>
              <a:rPr lang="en-US" dirty="0"/>
              <a:t>Received dual M.D./Ph.D.</a:t>
            </a:r>
          </a:p>
          <a:p>
            <a:pPr lvl="1">
              <a:buFont typeface="Arial" panose="020B0604020202020204" pitchFamily="34" charset="0"/>
              <a:buChar char="•"/>
            </a:pPr>
            <a:r>
              <a:rPr lang="en-US" dirty="0"/>
              <a:t>Pioneered methods to study brain plasticity in mice</a:t>
            </a:r>
          </a:p>
          <a:p>
            <a:pPr lvl="1">
              <a:buFont typeface="Arial" panose="020B0604020202020204" pitchFamily="34" charset="0"/>
              <a:buChar char="•"/>
            </a:pPr>
            <a:endParaRPr lang="en-US" sz="800" dirty="0"/>
          </a:p>
          <a:p>
            <a:pPr lvl="1">
              <a:buFont typeface="Arial" panose="020B0604020202020204" pitchFamily="34" charset="0"/>
              <a:buChar char="•"/>
            </a:pPr>
            <a:endParaRPr lang="en-US" sz="800" dirty="0"/>
          </a:p>
          <a:p>
            <a:r>
              <a:rPr lang="en-US" dirty="0"/>
              <a:t>Columbia University </a:t>
            </a:r>
          </a:p>
          <a:p>
            <a:pPr lvl="1">
              <a:buFont typeface="Arial" panose="020B0604020202020204" pitchFamily="34" charset="0"/>
              <a:buChar char="•"/>
            </a:pPr>
            <a:r>
              <a:rPr lang="en-US" dirty="0"/>
              <a:t>Psychiatry residency, neuroscience fellowship</a:t>
            </a:r>
          </a:p>
          <a:p>
            <a:pPr lvl="1">
              <a:buFont typeface="Arial" panose="020B0604020202020204" pitchFamily="34" charset="0"/>
              <a:buChar char="•"/>
            </a:pPr>
            <a:r>
              <a:rPr lang="en-US" dirty="0"/>
              <a:t>Joined Department of Psychiatry</a:t>
            </a:r>
          </a:p>
          <a:p>
            <a:pPr lvl="1">
              <a:buFont typeface="Arial" panose="020B0604020202020204" pitchFamily="34" charset="0"/>
              <a:buChar char="•"/>
            </a:pPr>
            <a:r>
              <a:rPr lang="en-US" dirty="0"/>
              <a:t>Director of the Columbia University/New York State Psychiatric Institute Adult Psychiatry Residency Program</a:t>
            </a:r>
          </a:p>
          <a:p>
            <a:pPr lvl="1">
              <a:buFont typeface="Arial" panose="020B0604020202020204" pitchFamily="34" charset="0"/>
              <a:buChar char="•"/>
            </a:pPr>
            <a:r>
              <a:rPr lang="en-US" dirty="0"/>
              <a:t>Research focus on neural activity in mice carrying mutations of relevance to psychiatric disease</a:t>
            </a:r>
          </a:p>
          <a:p>
            <a:pPr lvl="1">
              <a:buFont typeface="Arial" panose="020B0604020202020204" pitchFamily="34" charset="0"/>
              <a:buChar char="•"/>
            </a:pPr>
            <a:r>
              <a:rPr lang="en-US" dirty="0"/>
              <a:t>Maintained psychiatric practice, caring for patients who suffer from the illnesses studied in the lab</a:t>
            </a:r>
          </a:p>
          <a:p>
            <a:pPr lvl="1">
              <a:buFont typeface="Arial" panose="020B0604020202020204" pitchFamily="34" charset="0"/>
              <a:buChar char="•"/>
            </a:pPr>
            <a:endParaRPr lang="en-US" sz="800" dirty="0"/>
          </a:p>
          <a:p>
            <a:pPr>
              <a:buFont typeface="Arial" panose="020B0604020202020204" pitchFamily="34" charset="0"/>
              <a:buChar char="•"/>
            </a:pPr>
            <a:endParaRPr lang="en-US" sz="1800" dirty="0"/>
          </a:p>
          <a:p>
            <a:pPr marL="339725" lvl="1" indent="0">
              <a:buNone/>
            </a:pPr>
            <a:endParaRPr lang="en-US" dirty="0"/>
          </a:p>
        </p:txBody>
      </p:sp>
      <p:sp>
        <p:nvSpPr>
          <p:cNvPr id="3" name="Title 2"/>
          <p:cNvSpPr>
            <a:spLocks noGrp="1"/>
          </p:cNvSpPr>
          <p:nvPr>
            <p:ph type="title"/>
          </p:nvPr>
        </p:nvSpPr>
        <p:spPr>
          <a:xfrm>
            <a:off x="0" y="290513"/>
            <a:ext cx="9144000" cy="463550"/>
          </a:xfrm>
        </p:spPr>
        <p:txBody>
          <a:bodyPr/>
          <a:lstStyle/>
          <a:p>
            <a:pPr algn="ctr"/>
            <a:r>
              <a:rPr lang="en-US" sz="2800" dirty="0"/>
              <a:t>Background</a:t>
            </a:r>
          </a:p>
        </p:txBody>
      </p:sp>
      <p:sp>
        <p:nvSpPr>
          <p:cNvPr id="4" name="Slide Number Placeholder 3"/>
          <p:cNvSpPr>
            <a:spLocks noGrp="1"/>
          </p:cNvSpPr>
          <p:nvPr>
            <p:ph type="sldNum" sz="quarter" idx="10"/>
          </p:nvPr>
        </p:nvSpPr>
        <p:spPr/>
        <p:txBody>
          <a:bodyPr/>
          <a:lstStyle/>
          <a:p>
            <a:pPr>
              <a:defRPr/>
            </a:pPr>
            <a:fld id="{C965F413-6F52-DF4B-B394-61FADD9B4FE0}" type="slidenum">
              <a:rPr lang="en-US" altLang="en-US" smtClean="0"/>
              <a:pPr>
                <a:defRPr/>
              </a:pPr>
              <a:t>4</a:t>
            </a:fld>
            <a:endParaRPr lang="en-US" altLang="en-US" dirty="0"/>
          </a:p>
        </p:txBody>
      </p:sp>
      <p:pic>
        <p:nvPicPr>
          <p:cNvPr id="5" name="Picture 4"/>
          <p:cNvPicPr>
            <a:picLocks noChangeAspect="1"/>
          </p:cNvPicPr>
          <p:nvPr/>
        </p:nvPicPr>
        <p:blipFill>
          <a:blip r:embed="rId2"/>
          <a:stretch>
            <a:fillRect/>
          </a:stretch>
        </p:blipFill>
        <p:spPr>
          <a:xfrm>
            <a:off x="6914146" y="1229771"/>
            <a:ext cx="2229854" cy="1357952"/>
          </a:xfrm>
          <a:prstGeom prst="rect">
            <a:avLst/>
          </a:prstGeom>
        </p:spPr>
      </p:pic>
      <p:pic>
        <p:nvPicPr>
          <p:cNvPr id="6" name="Picture 5"/>
          <p:cNvPicPr>
            <a:picLocks noChangeAspect="1"/>
          </p:cNvPicPr>
          <p:nvPr/>
        </p:nvPicPr>
        <p:blipFill rotWithShape="1">
          <a:blip r:embed="rId3"/>
          <a:srcRect l="14213" r="12780"/>
          <a:stretch/>
        </p:blipFill>
        <p:spPr>
          <a:xfrm>
            <a:off x="6914146" y="2703889"/>
            <a:ext cx="2229853" cy="1357951"/>
          </a:xfrm>
          <a:prstGeom prst="rect">
            <a:avLst/>
          </a:prstGeom>
        </p:spPr>
      </p:pic>
    </p:spTree>
    <p:extLst>
      <p:ext uri="{BB962C8B-B14F-4D97-AF65-F5344CB8AC3E}">
        <p14:creationId xmlns:p14="http://schemas.microsoft.com/office/powerpoint/2010/main" val="2186832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290513"/>
            <a:ext cx="9144000" cy="463550"/>
          </a:xfrm>
        </p:spPr>
        <p:txBody>
          <a:bodyPr/>
          <a:lstStyle/>
          <a:p>
            <a:pPr algn="ctr"/>
            <a:r>
              <a:rPr lang="en-US" altLang="en-US" sz="2800" dirty="0"/>
              <a:t>Subtypes Differ in Clinical Dimensions</a:t>
            </a:r>
          </a:p>
        </p:txBody>
      </p:sp>
      <p:grpSp>
        <p:nvGrpSpPr>
          <p:cNvPr id="59396" name="Group 10"/>
          <p:cNvGrpSpPr>
            <a:grpSpLocks/>
          </p:cNvGrpSpPr>
          <p:nvPr/>
        </p:nvGrpSpPr>
        <p:grpSpPr bwMode="auto">
          <a:xfrm>
            <a:off x="84138" y="2166938"/>
            <a:ext cx="8839200" cy="3527425"/>
            <a:chOff x="406400" y="2479256"/>
            <a:chExt cx="8839203" cy="3526414"/>
          </a:xfrm>
        </p:grpSpPr>
        <p:pic>
          <p:nvPicPr>
            <p:cNvPr id="59398" name="Picture 4"/>
            <p:cNvPicPr>
              <a:picLocks noChangeAspect="1"/>
            </p:cNvPicPr>
            <p:nvPr/>
          </p:nvPicPr>
          <p:blipFill>
            <a:blip r:embed="rId3">
              <a:extLst>
                <a:ext uri="{28A0092B-C50C-407E-A947-70E740481C1C}">
                  <a14:useLocalDpi xmlns:a14="http://schemas.microsoft.com/office/drawing/2010/main" val="0"/>
                </a:ext>
              </a:extLst>
            </a:blip>
            <a:srcRect l="5370" t="1283"/>
            <a:stretch>
              <a:fillRect/>
            </a:stretch>
          </p:blipFill>
          <p:spPr bwMode="auto">
            <a:xfrm>
              <a:off x="592671" y="2479256"/>
              <a:ext cx="8652932" cy="352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ctangle 9"/>
            <p:cNvSpPr>
              <a:spLocks noChangeArrowheads="1"/>
            </p:cNvSpPr>
            <p:nvPr/>
          </p:nvSpPr>
          <p:spPr bwMode="auto">
            <a:xfrm>
              <a:off x="406400" y="2640130"/>
              <a:ext cx="304800" cy="41463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endParaRPr>
            </a:p>
          </p:txBody>
        </p:sp>
      </p:grpSp>
      <p:pic>
        <p:nvPicPr>
          <p:cNvPr id="59397" name="Picture 5"/>
          <p:cNvPicPr>
            <a:picLocks noChangeAspect="1"/>
          </p:cNvPicPr>
          <p:nvPr/>
        </p:nvPicPr>
        <p:blipFill>
          <a:blip r:embed="rId4">
            <a:extLst>
              <a:ext uri="{28A0092B-C50C-407E-A947-70E740481C1C}">
                <a14:useLocalDpi xmlns:a14="http://schemas.microsoft.com/office/drawing/2010/main" val="0"/>
              </a:ext>
            </a:extLst>
          </a:blip>
          <a:srcRect l="31506" t="10016" r="51353" b="64043"/>
          <a:stretch>
            <a:fillRect/>
          </a:stretch>
        </p:blipFill>
        <p:spPr bwMode="auto">
          <a:xfrm>
            <a:off x="7413625" y="1162050"/>
            <a:ext cx="13747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4"/>
          <p:cNvSpPr txBox="1">
            <a:spLocks noChangeArrowheads="1"/>
          </p:cNvSpPr>
          <p:nvPr/>
        </p:nvSpPr>
        <p:spPr bwMode="auto">
          <a:xfrm>
            <a:off x="548481" y="6373813"/>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0BF"/>
                </a:solidFill>
                <a:effectLst/>
                <a:uLnTx/>
                <a:uFillTx/>
                <a:latin typeface="+mn-lt"/>
                <a:ea typeface="ＭＳ Ｐゴシック" charset="-128"/>
              </a:rPr>
              <a:t> </a:t>
            </a:r>
            <a:r>
              <a:rPr kumimoji="0" lang="en-US" altLang="en-US" sz="1600" b="0" i="0" u="none" strike="noStrike" kern="0" cap="none" spc="0" normalizeH="0" baseline="0" noProof="0" dirty="0">
                <a:ln>
                  <a:noFill/>
                </a:ln>
                <a:solidFill>
                  <a:schemeClr val="tx1"/>
                </a:solidFill>
                <a:effectLst/>
                <a:uLnTx/>
                <a:uFillTx/>
                <a:latin typeface="+mn-lt"/>
                <a:ea typeface="ＭＳ Ｐゴシック" charset="-128"/>
              </a:rPr>
              <a:t>Drysdale…Liston, </a:t>
            </a:r>
            <a:r>
              <a:rPr kumimoji="0" lang="en-US" altLang="en-US" sz="1600" b="0" i="1" u="none" strike="noStrike" kern="0" cap="none" spc="0" normalizeH="0" baseline="0" noProof="0" dirty="0">
                <a:ln>
                  <a:noFill/>
                </a:ln>
                <a:solidFill>
                  <a:schemeClr val="tx1"/>
                </a:solidFill>
                <a:effectLst/>
                <a:uLnTx/>
                <a:uFillTx/>
                <a:latin typeface="+mn-lt"/>
                <a:ea typeface="ＭＳ Ｐゴシック" charset="-128"/>
              </a:rPr>
              <a:t>Nature Medicine</a:t>
            </a:r>
            <a:r>
              <a:rPr kumimoji="0" lang="en-US" altLang="en-US" sz="1600" b="0" i="0" u="none" strike="noStrike" kern="0" cap="none" spc="0" normalizeH="0" baseline="0" noProof="0" dirty="0">
                <a:ln>
                  <a:noFill/>
                </a:ln>
                <a:solidFill>
                  <a:schemeClr val="tx1"/>
                </a:solidFill>
                <a:effectLst/>
                <a:uLnTx/>
                <a:uFillTx/>
                <a:latin typeface="+mn-lt"/>
                <a:ea typeface="ＭＳ Ｐゴシック" charset="-128"/>
              </a:rPr>
              <a:t>, 2017</a:t>
            </a:r>
          </a:p>
        </p:txBody>
      </p:sp>
      <p:sp>
        <p:nvSpPr>
          <p:cNvPr id="9"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l"/>
            <a:fld id="{A0364CE9-C257-8646-BD3C-2998927A6FFC}" type="slidenum">
              <a:rPr lang="en-US" altLang="en-US" sz="900"/>
              <a:pPr algn="l"/>
              <a:t>40</a:t>
            </a:fld>
            <a:endParaRPr lang="en-US" altLang="en-US" sz="900" dirty="0"/>
          </a:p>
        </p:txBody>
      </p:sp>
    </p:spTree>
    <p:extLst>
      <p:ext uri="{BB962C8B-B14F-4D97-AF65-F5344CB8AC3E}">
        <p14:creationId xmlns:p14="http://schemas.microsoft.com/office/powerpoint/2010/main" val="2461833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90513"/>
            <a:ext cx="9144000" cy="463550"/>
          </a:xfrm>
        </p:spPr>
        <p:txBody>
          <a:bodyPr/>
          <a:lstStyle/>
          <a:p>
            <a:pPr algn="ctr"/>
            <a:r>
              <a:rPr lang="en-US" altLang="en-US" dirty="0"/>
              <a:t>Subtypes Differ in Responsivity to Prefrontal Cortex Repetitive Transcranial Magnetic Stimulation</a:t>
            </a:r>
          </a:p>
        </p:txBody>
      </p:sp>
      <p:grpSp>
        <p:nvGrpSpPr>
          <p:cNvPr id="61444" name="Group 8"/>
          <p:cNvGrpSpPr>
            <a:grpSpLocks/>
          </p:cNvGrpSpPr>
          <p:nvPr/>
        </p:nvGrpSpPr>
        <p:grpSpPr bwMode="auto">
          <a:xfrm>
            <a:off x="271463" y="1317625"/>
            <a:ext cx="8542337" cy="4846638"/>
            <a:chOff x="601236" y="1452850"/>
            <a:chExt cx="8017747" cy="4677019"/>
          </a:xfrm>
        </p:grpSpPr>
        <p:pic>
          <p:nvPicPr>
            <p:cNvPr id="614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36" y="1452850"/>
              <a:ext cx="8017747" cy="467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6"/>
            <p:cNvSpPr>
              <a:spLocks noChangeArrowheads="1"/>
            </p:cNvSpPr>
            <p:nvPr/>
          </p:nvSpPr>
          <p:spPr bwMode="auto">
            <a:xfrm>
              <a:off x="982133" y="1608667"/>
              <a:ext cx="457200"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endParaRPr>
            </a:p>
          </p:txBody>
        </p:sp>
        <p:sp>
          <p:nvSpPr>
            <p:cNvPr id="61447" name="Rectangle 7"/>
            <p:cNvSpPr>
              <a:spLocks noChangeArrowheads="1"/>
            </p:cNvSpPr>
            <p:nvPr/>
          </p:nvSpPr>
          <p:spPr bwMode="auto">
            <a:xfrm>
              <a:off x="4859865" y="1659469"/>
              <a:ext cx="457200"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endParaRPr>
            </a:p>
          </p:txBody>
        </p:sp>
      </p:grpSp>
      <p:sp>
        <p:nvSpPr>
          <p:cNvPr id="8" name="Text Box 94"/>
          <p:cNvSpPr txBox="1">
            <a:spLocks noChangeArrowheads="1"/>
          </p:cNvSpPr>
          <p:nvPr/>
        </p:nvSpPr>
        <p:spPr bwMode="auto">
          <a:xfrm>
            <a:off x="548481" y="6373813"/>
            <a:ext cx="650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charset="0"/>
                <a:ea typeface="ＭＳ Ｐゴシック" charset="-128"/>
              </a:defRPr>
            </a:lvl1pPr>
            <a:lvl2pPr marL="742950" indent="-285750" eaLnBrk="0" hangingPunct="0">
              <a:defRPr sz="4000">
                <a:solidFill>
                  <a:schemeClr val="tx1"/>
                </a:solidFill>
                <a:latin typeface="Times" charset="0"/>
                <a:ea typeface="ＭＳ Ｐゴシック" charset="-128"/>
              </a:defRPr>
            </a:lvl2pPr>
            <a:lvl3pPr marL="1143000" indent="-228600" eaLnBrk="0" hangingPunct="0">
              <a:defRPr sz="4000">
                <a:solidFill>
                  <a:schemeClr val="tx1"/>
                </a:solidFill>
                <a:latin typeface="Times" charset="0"/>
                <a:ea typeface="ＭＳ Ｐゴシック" charset="-128"/>
              </a:defRPr>
            </a:lvl3pPr>
            <a:lvl4pPr marL="1600200" indent="-228600" eaLnBrk="0" hangingPunct="0">
              <a:defRPr sz="4000">
                <a:solidFill>
                  <a:schemeClr val="tx1"/>
                </a:solidFill>
                <a:latin typeface="Times" charset="0"/>
                <a:ea typeface="ＭＳ Ｐゴシック" charset="-128"/>
              </a:defRPr>
            </a:lvl4pPr>
            <a:lvl5pPr marL="2057400" indent="-228600" eaLnBrk="0" hangingPunct="0">
              <a:defRPr sz="4000">
                <a:solidFill>
                  <a:schemeClr val="tx1"/>
                </a:solidFill>
                <a:latin typeface="Times" charset="0"/>
                <a:ea typeface="ＭＳ Ｐゴシック" charset="-128"/>
              </a:defRPr>
            </a:lvl5pPr>
            <a:lvl6pPr marL="2514600" indent="-228600" eaLnBrk="0" fontAlgn="base" hangingPunct="0">
              <a:spcBef>
                <a:spcPct val="0"/>
              </a:spcBef>
              <a:spcAft>
                <a:spcPct val="0"/>
              </a:spcAft>
              <a:defRPr sz="4000">
                <a:solidFill>
                  <a:schemeClr val="tx1"/>
                </a:solidFill>
                <a:latin typeface="Times" charset="0"/>
                <a:ea typeface="ＭＳ Ｐゴシック" charset="-128"/>
              </a:defRPr>
            </a:lvl6pPr>
            <a:lvl7pPr marL="2971800" indent="-228600" eaLnBrk="0" fontAlgn="base" hangingPunct="0">
              <a:spcBef>
                <a:spcPct val="0"/>
              </a:spcBef>
              <a:spcAft>
                <a:spcPct val="0"/>
              </a:spcAft>
              <a:defRPr sz="4000">
                <a:solidFill>
                  <a:schemeClr val="tx1"/>
                </a:solidFill>
                <a:latin typeface="Times" charset="0"/>
                <a:ea typeface="ＭＳ Ｐゴシック" charset="-128"/>
              </a:defRPr>
            </a:lvl7pPr>
            <a:lvl8pPr marL="3429000" indent="-228600" eaLnBrk="0" fontAlgn="base" hangingPunct="0">
              <a:spcBef>
                <a:spcPct val="0"/>
              </a:spcBef>
              <a:spcAft>
                <a:spcPct val="0"/>
              </a:spcAft>
              <a:defRPr sz="4000">
                <a:solidFill>
                  <a:schemeClr val="tx1"/>
                </a:solidFill>
                <a:latin typeface="Times" charset="0"/>
                <a:ea typeface="ＭＳ Ｐゴシック" charset="-128"/>
              </a:defRPr>
            </a:lvl8pPr>
            <a:lvl9pPr marL="3886200" indent="-228600" eaLnBrk="0" fontAlgn="base" hangingPunct="0">
              <a:spcBef>
                <a:spcPct val="0"/>
              </a:spcBef>
              <a:spcAft>
                <a:spcPct val="0"/>
              </a:spcAft>
              <a:defRPr sz="4000">
                <a:solidFill>
                  <a:schemeClr val="tx1"/>
                </a:solidFill>
                <a:latin typeface="Times"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0BF"/>
                </a:solidFill>
                <a:effectLst/>
                <a:uLnTx/>
                <a:uFillTx/>
                <a:latin typeface="+mn-lt"/>
                <a:ea typeface="ＭＳ Ｐゴシック" charset="-128"/>
              </a:rPr>
              <a:t> </a:t>
            </a:r>
            <a:r>
              <a:rPr kumimoji="0" lang="en-US" altLang="en-US" sz="1600" b="0" i="0" u="none" strike="noStrike" kern="0" cap="none" spc="0" normalizeH="0" baseline="0" noProof="0" dirty="0">
                <a:ln>
                  <a:noFill/>
                </a:ln>
                <a:solidFill>
                  <a:schemeClr val="tx1"/>
                </a:solidFill>
                <a:effectLst/>
                <a:uLnTx/>
                <a:uFillTx/>
                <a:latin typeface="+mn-lt"/>
                <a:ea typeface="ＭＳ Ｐゴシック" charset="-128"/>
              </a:rPr>
              <a:t>Drysdale…Liston, </a:t>
            </a:r>
            <a:r>
              <a:rPr kumimoji="0" lang="en-US" altLang="en-US" sz="1600" b="0" i="1" u="none" strike="noStrike" kern="0" cap="none" spc="0" normalizeH="0" baseline="0" noProof="0" dirty="0">
                <a:ln>
                  <a:noFill/>
                </a:ln>
                <a:solidFill>
                  <a:schemeClr val="tx1"/>
                </a:solidFill>
                <a:effectLst/>
                <a:uLnTx/>
                <a:uFillTx/>
                <a:latin typeface="+mn-lt"/>
                <a:ea typeface="ＭＳ Ｐゴシック" charset="-128"/>
              </a:rPr>
              <a:t>Nature Medicine</a:t>
            </a:r>
            <a:r>
              <a:rPr kumimoji="0" lang="en-US" altLang="en-US" sz="1600" b="0" i="0" u="none" strike="noStrike" kern="0" cap="none" spc="0" normalizeH="0" baseline="0" noProof="0" dirty="0">
                <a:ln>
                  <a:noFill/>
                </a:ln>
                <a:solidFill>
                  <a:schemeClr val="tx1"/>
                </a:solidFill>
                <a:effectLst/>
                <a:uLnTx/>
                <a:uFillTx/>
                <a:latin typeface="+mn-lt"/>
                <a:ea typeface="ＭＳ Ｐゴシック" charset="-128"/>
              </a:rPr>
              <a:t>, 2017</a:t>
            </a:r>
          </a:p>
        </p:txBody>
      </p:sp>
      <p:sp>
        <p:nvSpPr>
          <p:cNvPr id="9"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l"/>
            <a:fld id="{A0364CE9-C257-8646-BD3C-2998927A6FFC}" type="slidenum">
              <a:rPr lang="en-US" altLang="en-US" sz="900"/>
              <a:pPr algn="l"/>
              <a:t>41</a:t>
            </a:fld>
            <a:endParaRPr lang="en-US" altLang="en-US" sz="900" dirty="0"/>
          </a:p>
        </p:txBody>
      </p:sp>
    </p:spTree>
    <p:extLst>
      <p:ext uri="{BB962C8B-B14F-4D97-AF65-F5344CB8AC3E}">
        <p14:creationId xmlns:p14="http://schemas.microsoft.com/office/powerpoint/2010/main" val="3656867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0" y="290513"/>
            <a:ext cx="9143999" cy="463550"/>
          </a:xfrm>
        </p:spPr>
        <p:txBody>
          <a:bodyPr/>
          <a:lstStyle/>
          <a:p>
            <a:pPr algn="ctr"/>
            <a:r>
              <a:rPr lang="en-US" altLang="x-none" sz="2800" dirty="0"/>
              <a:t>NIH All of Us Research Program</a:t>
            </a: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E8B0A73-2082-AB4B-9B41-9C8A884DA636}" type="slidenum">
              <a:rPr lang="en-US" altLang="en-US" sz="900">
                <a:solidFill>
                  <a:srgbClr val="0000BF"/>
                </a:solidFill>
              </a:rPr>
              <a:pPr/>
              <a:t>42</a:t>
            </a:fld>
            <a:endParaRPr lang="en-US" altLang="en-US" sz="900" dirty="0">
              <a:solidFill>
                <a:srgbClr val="0000BF"/>
              </a:solidFill>
            </a:endParaRPr>
          </a:p>
        </p:txBody>
      </p:sp>
      <p:sp>
        <p:nvSpPr>
          <p:cNvPr id="3" name="TextBox 2"/>
          <p:cNvSpPr txBox="1"/>
          <p:nvPr/>
        </p:nvSpPr>
        <p:spPr>
          <a:xfrm>
            <a:off x="4571999" y="1677212"/>
            <a:ext cx="4572000" cy="4524315"/>
          </a:xfrm>
          <a:prstGeom prst="rect">
            <a:avLst/>
          </a:prstGeom>
          <a:noFill/>
        </p:spPr>
        <p:txBody>
          <a:bodyPr wrap="square" rtlCol="0">
            <a:spAutoFit/>
          </a:bodyPr>
          <a:lstStyle/>
          <a:p>
            <a:pPr marL="342900" indent="-342900">
              <a:buClr>
                <a:schemeClr val="tx1"/>
              </a:buClr>
              <a:buSzPct val="135000"/>
              <a:buFont typeface="Arial" panose="020B0604020202020204" pitchFamily="34" charset="0"/>
              <a:buChar char="•"/>
            </a:pPr>
            <a:r>
              <a:rPr lang="en-US" dirty="0">
                <a:solidFill>
                  <a:srgbClr val="000000"/>
                </a:solidFill>
              </a:rPr>
              <a:t>Historic effort to gather data from one million or more people in the U.S. </a:t>
            </a:r>
          </a:p>
          <a:p>
            <a:pPr marL="342900" indent="-342900">
              <a:buClr>
                <a:schemeClr val="tx1"/>
              </a:buClr>
              <a:buSzPct val="135000"/>
              <a:buFont typeface="Arial" panose="020B0604020202020204" pitchFamily="34" charset="0"/>
              <a:buChar char="•"/>
            </a:pPr>
            <a:endParaRPr lang="en-US" dirty="0">
              <a:solidFill>
                <a:srgbClr val="000000"/>
              </a:solidFill>
            </a:endParaRPr>
          </a:p>
          <a:p>
            <a:pPr marL="342900" indent="-342900">
              <a:buClr>
                <a:schemeClr val="tx1"/>
              </a:buClr>
              <a:buSzPct val="135000"/>
              <a:buFont typeface="Arial" panose="020B0604020202020204" pitchFamily="34" charset="0"/>
              <a:buChar char="•"/>
            </a:pPr>
            <a:r>
              <a:rPr lang="en-US" dirty="0">
                <a:solidFill>
                  <a:srgbClr val="000000"/>
                </a:solidFill>
              </a:rPr>
              <a:t>Focus on individual differences in lifestyle, environment, and biology</a:t>
            </a:r>
          </a:p>
          <a:p>
            <a:pPr marL="342900" indent="-342900">
              <a:buClr>
                <a:schemeClr val="tx1"/>
              </a:buClr>
              <a:buSzPct val="135000"/>
              <a:buFont typeface="Arial" panose="020B0604020202020204" pitchFamily="34" charset="0"/>
              <a:buChar char="•"/>
            </a:pPr>
            <a:endParaRPr lang="en-US" dirty="0">
              <a:solidFill>
                <a:srgbClr val="000000"/>
              </a:solidFill>
            </a:endParaRPr>
          </a:p>
          <a:p>
            <a:pPr marL="342900" indent="-342900">
              <a:buClr>
                <a:schemeClr val="tx1"/>
              </a:buClr>
              <a:buSzPct val="135000"/>
              <a:buFont typeface="Arial" panose="020B0604020202020204" pitchFamily="34" charset="0"/>
              <a:buChar char="•"/>
            </a:pPr>
            <a:r>
              <a:rPr lang="en-US" dirty="0">
                <a:solidFill>
                  <a:srgbClr val="000000"/>
                </a:solidFill>
              </a:rPr>
              <a:t>Paving the way toward precision medicine</a:t>
            </a:r>
          </a:p>
          <a:p>
            <a:endParaRPr lang="en-US" dirty="0"/>
          </a:p>
          <a:p>
            <a:endParaRPr lang="en-US" dirty="0"/>
          </a:p>
        </p:txBody>
      </p:sp>
      <p:grpSp>
        <p:nvGrpSpPr>
          <p:cNvPr id="8" name="Group 7"/>
          <p:cNvGrpSpPr/>
          <p:nvPr/>
        </p:nvGrpSpPr>
        <p:grpSpPr>
          <a:xfrm>
            <a:off x="363232" y="1677212"/>
            <a:ext cx="4066880" cy="4346237"/>
            <a:chOff x="149224" y="1548725"/>
            <a:chExt cx="4083372" cy="4386371"/>
          </a:xfrm>
        </p:grpSpPr>
        <p:pic>
          <p:nvPicPr>
            <p:cNvPr id="9" name="Picture 8"/>
            <p:cNvPicPr>
              <a:picLocks noChangeAspect="1"/>
            </p:cNvPicPr>
            <p:nvPr/>
          </p:nvPicPr>
          <p:blipFill>
            <a:blip r:embed="rId3">
              <a:clrChange>
                <a:clrFrom>
                  <a:srgbClr val="6CACE4"/>
                </a:clrFrom>
                <a:clrTo>
                  <a:srgbClr val="6CACE4">
                    <a:alpha val="0"/>
                  </a:srgbClr>
                </a:clrTo>
              </a:clrChange>
            </a:blip>
            <a:stretch>
              <a:fillRect/>
            </a:stretch>
          </p:blipFill>
          <p:spPr>
            <a:xfrm>
              <a:off x="149225" y="1548725"/>
              <a:ext cx="4083371" cy="1657581"/>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flipH="1">
              <a:off x="149224" y="3206305"/>
              <a:ext cx="4083371" cy="2728791"/>
            </a:xfrm>
            <a:prstGeom prst="rect">
              <a:avLst/>
            </a:prstGeom>
            <a:ln>
              <a:solidFill>
                <a:schemeClr val="tx1"/>
              </a:solidFill>
            </a:ln>
          </p:spPr>
        </p:pic>
      </p:grpSp>
    </p:spTree>
    <p:extLst>
      <p:ext uri="{BB962C8B-B14F-4D97-AF65-F5344CB8AC3E}">
        <p14:creationId xmlns:p14="http://schemas.microsoft.com/office/powerpoint/2010/main" val="3062791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xfrm>
            <a:off x="219075" y="1419225"/>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1">
                  <a:lumMod val="65000"/>
                </a:schemeClr>
              </a:buClr>
            </a:pPr>
            <a:r>
              <a:rPr lang="en-US" altLang="en-US" sz="2400" dirty="0">
                <a:solidFill>
                  <a:schemeClr val="bg1">
                    <a:lumMod val="65000"/>
                  </a:schemeClr>
                </a:solidFill>
                <a:ea typeface="MS PGothic" charset="-128"/>
              </a:rPr>
              <a:t>About the NIMH Director</a:t>
            </a:r>
          </a:p>
          <a:p>
            <a:pPr>
              <a:buClr>
                <a:schemeClr val="bg1">
                  <a:lumMod val="65000"/>
                </a:schemeClr>
              </a:buClr>
            </a:pPr>
            <a:r>
              <a:rPr lang="en-US" altLang="en-US" sz="2400" dirty="0">
                <a:solidFill>
                  <a:schemeClr val="bg1">
                    <a:lumMod val="65000"/>
                  </a:schemeClr>
                </a:solidFill>
                <a:ea typeface="MS PGothic" charset="-128"/>
              </a:rPr>
              <a:t>Director’s Research Priorities</a:t>
            </a:r>
          </a:p>
          <a:p>
            <a:pPr>
              <a:buClr>
                <a:schemeClr val="bg1">
                  <a:lumMod val="65000"/>
                </a:schemeClr>
              </a:buClr>
            </a:pPr>
            <a:r>
              <a:rPr lang="en-US" altLang="en-US" sz="2400" dirty="0">
                <a:solidFill>
                  <a:schemeClr val="bg1">
                    <a:lumMod val="65000"/>
                  </a:schemeClr>
                </a:solidFill>
                <a:ea typeface="MS PGothic" charset="-128"/>
              </a:rPr>
              <a:t>Current State of NIMH</a:t>
            </a:r>
          </a:p>
          <a:p>
            <a:pPr>
              <a:buClr>
                <a:schemeClr val="bg1">
                  <a:lumMod val="65000"/>
                </a:schemeClr>
              </a:buClr>
            </a:pPr>
            <a:r>
              <a:rPr lang="en-US" altLang="en-US" sz="2400" dirty="0">
                <a:solidFill>
                  <a:schemeClr val="bg1">
                    <a:lumMod val="65000"/>
                  </a:schemeClr>
                </a:solidFill>
                <a:ea typeface="MS PGothic" charset="-128"/>
              </a:rPr>
              <a:t>Science Highlights</a:t>
            </a:r>
          </a:p>
          <a:p>
            <a:pPr>
              <a:buClr>
                <a:schemeClr val="bg1">
                  <a:lumMod val="65000"/>
                </a:schemeClr>
              </a:buClr>
            </a:pPr>
            <a:r>
              <a:rPr lang="en-US" altLang="en-US" sz="2400" dirty="0">
                <a:solidFill>
                  <a:schemeClr val="bg1">
                    <a:lumMod val="65000"/>
                  </a:schemeClr>
                </a:solidFill>
                <a:ea typeface="MS PGothic" charset="-128"/>
              </a:rPr>
              <a:t>Participation in Research</a:t>
            </a:r>
          </a:p>
          <a:p>
            <a:r>
              <a:rPr lang="en-US" altLang="en-US" sz="2400" dirty="0">
                <a:ea typeface="MS PGothic" charset="-128"/>
              </a:rPr>
              <a:t>Future Directions</a:t>
            </a:r>
          </a:p>
        </p:txBody>
      </p:sp>
      <p:sp>
        <p:nvSpPr>
          <p:cNvPr id="16387" name="Title 2"/>
          <p:cNvSpPr>
            <a:spLocks noGrp="1"/>
          </p:cNvSpPr>
          <p:nvPr>
            <p:ph type="title"/>
          </p:nvPr>
        </p:nvSpPr>
        <p:spPr>
          <a:xfrm>
            <a:off x="0" y="290513"/>
            <a:ext cx="9144000" cy="463550"/>
          </a:xfrm>
        </p:spPr>
        <p:txBody>
          <a:bodyPr/>
          <a:lstStyle/>
          <a:p>
            <a:pPr algn="ctr"/>
            <a:r>
              <a:rPr lang="en-US" altLang="en-US" sz="2800" dirty="0">
                <a:ea typeface="MS PGothic" charset="-128"/>
              </a:rPr>
              <a:t>Moving Forward</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A0364CE9-C257-8646-BD3C-2998927A6FFC}" type="slidenum">
              <a:rPr kumimoji="0" lang="en-US" altLang="en-US" sz="900" b="0" i="0" u="none" strike="noStrike" kern="0" cap="none" spc="0" normalizeH="0" baseline="0" noProof="0">
                <a:ln>
                  <a:noFill/>
                </a:ln>
                <a:solidFill>
                  <a:schemeClr val="tx1"/>
                </a:solidFill>
                <a:effectLst/>
                <a:uLnTx/>
                <a:uFillTx/>
                <a:latin typeface="Arial" charset="0"/>
                <a:ea typeface="MS PGothic" charset="-128"/>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altLang="en-US" sz="900" b="0" i="0" u="none" strike="noStrike" kern="0" cap="none" spc="0" normalizeH="0" baseline="0" noProof="0" dirty="0">
              <a:ln>
                <a:noFill/>
              </a:ln>
              <a:solidFill>
                <a:schemeClr val="tx1"/>
              </a:solidFill>
              <a:effectLst/>
              <a:uLnTx/>
              <a:uFillTx/>
              <a:latin typeface="Arial" charset="0"/>
              <a:ea typeface="MS PGothic" charset="-128"/>
            </a:endParaRPr>
          </a:p>
        </p:txBody>
      </p:sp>
    </p:spTree>
    <p:extLst>
      <p:ext uri="{BB962C8B-B14F-4D97-AF65-F5344CB8AC3E}">
        <p14:creationId xmlns:p14="http://schemas.microsoft.com/office/powerpoint/2010/main" val="2813748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225" y="1531938"/>
            <a:ext cx="8624888" cy="4752975"/>
          </a:xfrm>
          <a:solidFill>
            <a:schemeClr val="bg1"/>
          </a:solidFill>
        </p:spPr>
        <p:txBody>
          <a:bodyPr/>
          <a:lstStyle/>
          <a:p>
            <a:pPr>
              <a:defRPr/>
            </a:pPr>
            <a:r>
              <a:rPr lang="en-US" sz="2400" kern="1200" dirty="0">
                <a:solidFill>
                  <a:srgbClr val="000000"/>
                </a:solidFill>
                <a:latin typeface="+mj-lt"/>
              </a:rPr>
              <a:t>Prioritize excellent science, and within the realm of excellent science, diversity.</a:t>
            </a:r>
          </a:p>
          <a:p>
            <a:pPr>
              <a:defRPr/>
            </a:pPr>
            <a:r>
              <a:rPr lang="en-US" sz="2400" kern="1200" dirty="0">
                <a:solidFill>
                  <a:srgbClr val="000000"/>
                </a:solidFill>
                <a:latin typeface="+mj-lt"/>
              </a:rPr>
              <a:t>Focus on learning and working closely with all of you to gain insight that can help inform the future directions of our research programs. </a:t>
            </a:r>
          </a:p>
          <a:p>
            <a:pPr>
              <a:defRPr/>
            </a:pPr>
            <a:r>
              <a:rPr lang="en-US" sz="2400" kern="1200" dirty="0">
                <a:solidFill>
                  <a:srgbClr val="000000"/>
                </a:solidFill>
                <a:latin typeface="+mj-lt"/>
              </a:rPr>
              <a:t>Address challenges facing NIMH.</a:t>
            </a:r>
          </a:p>
          <a:p>
            <a:pPr>
              <a:defRPr/>
            </a:pPr>
            <a:r>
              <a:rPr lang="en-US" sz="2400" kern="1200" dirty="0">
                <a:solidFill>
                  <a:srgbClr val="000000"/>
                </a:solidFill>
                <a:latin typeface="+mj-lt"/>
              </a:rPr>
              <a:t>Think more broadly about neuroscience, psychiatry, and public health.</a:t>
            </a:r>
          </a:p>
          <a:p>
            <a:pPr>
              <a:defRPr/>
            </a:pPr>
            <a:r>
              <a:rPr lang="en-US" sz="2400" kern="1200" dirty="0">
                <a:solidFill>
                  <a:srgbClr val="000000"/>
                </a:solidFill>
                <a:latin typeface="+mj-lt"/>
              </a:rPr>
              <a:t>Help build momentum towards treatments that can change the lives of individuals, families, and communities affected by mental disorders.  </a:t>
            </a:r>
            <a:endParaRPr lang="en-US" sz="2400" dirty="0">
              <a:solidFill>
                <a:srgbClr val="000000"/>
              </a:solidFill>
              <a:latin typeface="+mj-lt"/>
            </a:endParaRPr>
          </a:p>
          <a:p>
            <a:pPr marL="0" indent="0">
              <a:buFontTx/>
              <a:buNone/>
              <a:defRPr/>
            </a:pPr>
            <a:br>
              <a:rPr lang="en-US" kern="1200" dirty="0">
                <a:solidFill>
                  <a:schemeClr val="tx1"/>
                </a:solidFill>
                <a:latin typeface="Times New Roman" charset="0"/>
              </a:rPr>
            </a:br>
            <a:endParaRPr lang="en-US" kern="1200" dirty="0">
              <a:solidFill>
                <a:schemeClr val="tx1"/>
              </a:solidFill>
              <a:latin typeface="Times New Roman" charset="0"/>
            </a:endParaRPr>
          </a:p>
          <a:p>
            <a:pPr>
              <a:defRPr/>
            </a:pPr>
            <a:endParaRPr lang="en-US" dirty="0"/>
          </a:p>
        </p:txBody>
      </p:sp>
      <p:sp>
        <p:nvSpPr>
          <p:cNvPr id="3" name="Title 2"/>
          <p:cNvSpPr>
            <a:spLocks noGrp="1"/>
          </p:cNvSpPr>
          <p:nvPr>
            <p:ph type="title"/>
          </p:nvPr>
        </p:nvSpPr>
        <p:spPr>
          <a:xfrm>
            <a:off x="1" y="295275"/>
            <a:ext cx="4876800" cy="463550"/>
          </a:xfrm>
        </p:spPr>
        <p:txBody>
          <a:bodyPr/>
          <a:lstStyle/>
          <a:p>
            <a:pPr algn="ctr">
              <a:defRPr/>
            </a:pPr>
            <a:r>
              <a:rPr lang="en-US" sz="2800" dirty="0"/>
              <a:t>The Road Ahead</a:t>
            </a:r>
          </a:p>
        </p:txBody>
      </p:sp>
      <p:grpSp>
        <p:nvGrpSpPr>
          <p:cNvPr id="26628" name="Group 4"/>
          <p:cNvGrpSpPr>
            <a:grpSpLocks/>
          </p:cNvGrpSpPr>
          <p:nvPr/>
        </p:nvGrpSpPr>
        <p:grpSpPr bwMode="auto">
          <a:xfrm>
            <a:off x="4876800" y="76200"/>
            <a:ext cx="4167188" cy="903288"/>
            <a:chOff x="0" y="2252663"/>
            <a:chExt cx="4102100" cy="981075"/>
          </a:xfrm>
        </p:grpSpPr>
        <p:pic>
          <p:nvPicPr>
            <p:cNvPr id="23557"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252663"/>
              <a:ext cx="979816" cy="9793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81522" y="2252663"/>
              <a:ext cx="979816" cy="9793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42324" y="2252663"/>
              <a:ext cx="975128" cy="9793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0"/>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122284" y="2254388"/>
              <a:ext cx="979816" cy="9793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Slide Number Placeholder 3"/>
          <p:cNvSpPr>
            <a:spLocks noGrp="1"/>
          </p:cNvSpPr>
          <p:nvPr>
            <p:ph type="sldNum" sz="quarter" idx="10"/>
          </p:nvPr>
        </p:nvSpPr>
        <p:spPr bwMode="auto">
          <a:xfrm>
            <a:off x="149225" y="6505575"/>
            <a:ext cx="798513"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A0364CE9-C257-8646-BD3C-2998927A6FFC}" type="slidenum">
              <a:rPr kumimoji="0" lang="en-US" altLang="en-US" sz="900" b="0" i="0" u="none" strike="noStrike" kern="0" cap="none" spc="0" normalizeH="0" baseline="0" noProof="0">
                <a:ln>
                  <a:noFill/>
                </a:ln>
                <a:solidFill>
                  <a:schemeClr val="tx1"/>
                </a:solidFill>
                <a:effectLst/>
                <a:uLnTx/>
                <a:uFillTx/>
                <a:latin typeface="Arial" charset="0"/>
                <a:ea typeface="MS PGothic" charset="-128"/>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altLang="en-US" sz="900" b="0" i="0" u="none" strike="noStrike" kern="0" cap="none" spc="0" normalizeH="0" baseline="0" noProof="0" dirty="0">
              <a:ln>
                <a:noFill/>
              </a:ln>
              <a:solidFill>
                <a:schemeClr val="tx1"/>
              </a:solidFill>
              <a:effectLst/>
              <a:uLnTx/>
              <a:uFillTx/>
              <a:latin typeface="Arial" charset="0"/>
              <a:ea typeface="MS PGothic" charset="-128"/>
            </a:endParaRPr>
          </a:p>
        </p:txBody>
      </p:sp>
    </p:spTree>
    <p:extLst>
      <p:ext uri="{BB962C8B-B14F-4D97-AF65-F5344CB8AC3E}">
        <p14:creationId xmlns:p14="http://schemas.microsoft.com/office/powerpoint/2010/main" val="3098909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6D36D9D5-9846-CE41-98B9-19BD5A7B555E}" type="slidenum">
              <a:rPr lang="en-US" altLang="en-US" sz="900"/>
              <a:pPr/>
              <a:t>45</a:t>
            </a:fld>
            <a:endParaRPr lang="en-US" altLang="en-US" sz="9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1622425"/>
            <a:ext cx="77438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8" name="TextBox 1"/>
          <p:cNvSpPr txBox="1">
            <a:spLocks noChangeArrowheads="1"/>
          </p:cNvSpPr>
          <p:nvPr/>
        </p:nvSpPr>
        <p:spPr bwMode="auto">
          <a:xfrm>
            <a:off x="74613" y="279400"/>
            <a:ext cx="899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2800" b="1" dirty="0">
                <a:solidFill>
                  <a:schemeClr val="bg1"/>
                </a:solidFill>
              </a:rPr>
              <a:t>NIMH’s Mission</a:t>
            </a:r>
          </a:p>
        </p:txBody>
      </p:sp>
      <p:sp>
        <p:nvSpPr>
          <p:cNvPr id="67589" name="TextBox 4"/>
          <p:cNvSpPr txBox="1">
            <a:spLocks noChangeArrowheads="1"/>
          </p:cNvSpPr>
          <p:nvPr/>
        </p:nvSpPr>
        <p:spPr bwMode="auto">
          <a:xfrm>
            <a:off x="36513" y="4424363"/>
            <a:ext cx="90693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dirty="0">
                <a:solidFill>
                  <a:srgbClr val="000000"/>
                </a:solidFill>
              </a:rPr>
              <a:t>www.nimh.nih.gov</a:t>
            </a:r>
          </a:p>
          <a:p>
            <a:pPr algn="ctr"/>
            <a:endParaRPr lang="en-US" altLang="en-US" dirty="0">
              <a:solidFill>
                <a:srgbClr val="000000"/>
              </a:solidFill>
            </a:endParaRPr>
          </a:p>
          <a:p>
            <a:pPr algn="ctr"/>
            <a:r>
              <a:rPr lang="en-US" altLang="en-US" sz="3200" i="1" dirty="0"/>
              <a:t>Research = Hope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xfrm>
            <a:off x="219075" y="1419225"/>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1">
                  <a:lumMod val="65000"/>
                </a:schemeClr>
              </a:buClr>
            </a:pPr>
            <a:r>
              <a:rPr lang="en-US" altLang="en-US" sz="2400" dirty="0">
                <a:solidFill>
                  <a:schemeClr val="bg1">
                    <a:lumMod val="65000"/>
                  </a:schemeClr>
                </a:solidFill>
                <a:ea typeface="MS PGothic" charset="-128"/>
              </a:rPr>
              <a:t>About the NIMH Director</a:t>
            </a:r>
          </a:p>
          <a:p>
            <a:r>
              <a:rPr lang="en-US" altLang="en-US" sz="2400" dirty="0">
                <a:ea typeface="MS PGothic" charset="-128"/>
              </a:rPr>
              <a:t>Director’s Research Priorities</a:t>
            </a:r>
          </a:p>
          <a:p>
            <a:pPr lvl="1">
              <a:lnSpc>
                <a:spcPct val="100000"/>
              </a:lnSpc>
              <a:buClr>
                <a:srgbClr val="000000"/>
              </a:buClr>
              <a:buFont typeface="Arial" charset="0"/>
              <a:buChar char="•"/>
              <a:defRPr/>
            </a:pPr>
            <a:r>
              <a:rPr lang="en-US" altLang="en-US" sz="2000" dirty="0"/>
              <a:t>Balanced Portfolio: Timeframes</a:t>
            </a:r>
          </a:p>
          <a:p>
            <a:pPr lvl="1">
              <a:lnSpc>
                <a:spcPct val="100000"/>
              </a:lnSpc>
              <a:buClr>
                <a:srgbClr val="000000"/>
              </a:buClr>
              <a:buFont typeface="Arial" charset="0"/>
              <a:buChar char="•"/>
              <a:defRPr/>
            </a:pPr>
            <a:r>
              <a:rPr lang="en-US" altLang="en-US" sz="2000" dirty="0"/>
              <a:t>Short-term: Suicide Prevention</a:t>
            </a:r>
          </a:p>
          <a:p>
            <a:pPr lvl="1">
              <a:lnSpc>
                <a:spcPct val="100000"/>
              </a:lnSpc>
              <a:buClr>
                <a:srgbClr val="000000"/>
              </a:buClr>
              <a:buFont typeface="Arial" charset="0"/>
              <a:buChar char="•"/>
              <a:defRPr/>
            </a:pPr>
            <a:r>
              <a:rPr lang="en-US" altLang="en-US" sz="2000" dirty="0"/>
              <a:t>Medium-term: Circuit Neuroscience</a:t>
            </a:r>
          </a:p>
          <a:p>
            <a:pPr lvl="1">
              <a:lnSpc>
                <a:spcPct val="100000"/>
              </a:lnSpc>
              <a:buClr>
                <a:srgbClr val="000000"/>
              </a:buClr>
              <a:buFont typeface="Arial" charset="0"/>
              <a:buChar char="•"/>
              <a:defRPr/>
            </a:pPr>
            <a:r>
              <a:rPr lang="en-US" altLang="en-US" sz="2000" dirty="0"/>
              <a:t>Long-term: Computational &amp; Theoretical</a:t>
            </a:r>
          </a:p>
          <a:p>
            <a:pPr lvl="1">
              <a:lnSpc>
                <a:spcPct val="100000"/>
              </a:lnSpc>
              <a:buClr>
                <a:srgbClr val="000000"/>
              </a:buClr>
              <a:buFont typeface="Arial" charset="0"/>
              <a:buChar char="•"/>
              <a:defRPr/>
            </a:pPr>
            <a:endParaRPr lang="en-US" altLang="en-US" sz="800" dirty="0">
              <a:ea typeface="MS PGothic" charset="-128"/>
            </a:endParaRPr>
          </a:p>
          <a:p>
            <a:pPr>
              <a:buClr>
                <a:schemeClr val="bg1">
                  <a:lumMod val="65000"/>
                </a:schemeClr>
              </a:buClr>
            </a:pPr>
            <a:r>
              <a:rPr lang="en-US" altLang="en-US" sz="2400" dirty="0">
                <a:solidFill>
                  <a:schemeClr val="bg1">
                    <a:lumMod val="65000"/>
                  </a:schemeClr>
                </a:solidFill>
                <a:ea typeface="MS PGothic" charset="-128"/>
              </a:rPr>
              <a:t>Current State of NIMH</a:t>
            </a:r>
          </a:p>
          <a:p>
            <a:pPr>
              <a:buClr>
                <a:schemeClr val="bg1">
                  <a:lumMod val="65000"/>
                </a:schemeClr>
              </a:buClr>
            </a:pPr>
            <a:r>
              <a:rPr lang="en-US" altLang="en-US" sz="2400" dirty="0">
                <a:solidFill>
                  <a:schemeClr val="bg1">
                    <a:lumMod val="65000"/>
                  </a:schemeClr>
                </a:solidFill>
                <a:ea typeface="MS PGothic" charset="-128"/>
              </a:rPr>
              <a:t>Science Highlights and Updates</a:t>
            </a:r>
          </a:p>
          <a:p>
            <a:pPr>
              <a:buClr>
                <a:schemeClr val="bg1">
                  <a:lumMod val="65000"/>
                </a:schemeClr>
              </a:buClr>
            </a:pPr>
            <a:r>
              <a:rPr lang="en-US" altLang="en-US" sz="2400" dirty="0">
                <a:solidFill>
                  <a:schemeClr val="bg1">
                    <a:lumMod val="65000"/>
                  </a:schemeClr>
                </a:solidFill>
                <a:ea typeface="MS PGothic" charset="-128"/>
              </a:rPr>
              <a:t>Participation in Research</a:t>
            </a:r>
          </a:p>
          <a:p>
            <a:pPr>
              <a:buClr>
                <a:schemeClr val="bg1">
                  <a:lumMod val="65000"/>
                </a:schemeClr>
              </a:buClr>
            </a:pPr>
            <a:r>
              <a:rPr lang="en-US" altLang="en-US" sz="2400" dirty="0">
                <a:solidFill>
                  <a:schemeClr val="bg1">
                    <a:lumMod val="65000"/>
                  </a:schemeClr>
                </a:solidFill>
                <a:ea typeface="MS PGothic" charset="-128"/>
              </a:rPr>
              <a:t>Future Directions</a:t>
            </a:r>
          </a:p>
        </p:txBody>
      </p:sp>
      <p:sp>
        <p:nvSpPr>
          <p:cNvPr id="16387" name="Title 2"/>
          <p:cNvSpPr>
            <a:spLocks noGrp="1"/>
          </p:cNvSpPr>
          <p:nvPr>
            <p:ph type="title"/>
          </p:nvPr>
        </p:nvSpPr>
        <p:spPr>
          <a:xfrm>
            <a:off x="0" y="290513"/>
            <a:ext cx="9144000" cy="463550"/>
          </a:xfrm>
        </p:spPr>
        <p:txBody>
          <a:bodyPr/>
          <a:lstStyle/>
          <a:p>
            <a:pPr algn="ctr"/>
            <a:r>
              <a:rPr lang="en-US" altLang="en-US" sz="2800" dirty="0">
                <a:ea typeface="MS PGothic" charset="-128"/>
              </a:rPr>
              <a:t>Director Priorities</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0364CE9-C257-8646-BD3C-2998927A6FFC}" type="slidenum">
              <a:rPr lang="en-US" altLang="en-US" sz="900"/>
              <a:pPr/>
              <a:t>5</a:t>
            </a:fld>
            <a:endParaRPr lang="en-US" altLang="en-US" sz="900" dirty="0"/>
          </a:p>
        </p:txBody>
      </p:sp>
    </p:spTree>
    <p:extLst>
      <p:ext uri="{BB962C8B-B14F-4D97-AF65-F5344CB8AC3E}">
        <p14:creationId xmlns:p14="http://schemas.microsoft.com/office/powerpoint/2010/main" val="332033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Content Placeholder 2"/>
          <p:cNvSpPr>
            <a:spLocks noGrp="1"/>
          </p:cNvSpPr>
          <p:nvPr>
            <p:ph idx="1"/>
          </p:nvPr>
        </p:nvSpPr>
        <p:spPr bwMode="auto">
          <a:xfrm>
            <a:off x="219075" y="1419225"/>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MS PGothic" charset="-128"/>
              </a:rPr>
              <a:t>Good Science</a:t>
            </a:r>
          </a:p>
          <a:p>
            <a:pPr lvl="1">
              <a:buFont typeface="Arial Unicode MS" charset="0"/>
              <a:buChar char="■"/>
            </a:pPr>
            <a:r>
              <a:rPr lang="en-US" altLang="en-US" sz="2200" dirty="0">
                <a:ea typeface="MS PGothic" charset="-128"/>
              </a:rPr>
              <a:t>Strong Study Design</a:t>
            </a:r>
          </a:p>
          <a:p>
            <a:pPr lvl="1">
              <a:buFont typeface="Arial Unicode MS" charset="0"/>
              <a:buChar char="■"/>
            </a:pPr>
            <a:r>
              <a:rPr lang="en-US" altLang="en-US" sz="2200" dirty="0">
                <a:ea typeface="MS PGothic" charset="-128"/>
              </a:rPr>
              <a:t>High Standard of Rigor</a:t>
            </a:r>
          </a:p>
          <a:p>
            <a:pPr lvl="1">
              <a:buFont typeface="Arial Unicode MS" charset="0"/>
              <a:buChar char="■"/>
            </a:pPr>
            <a:r>
              <a:rPr lang="en-US" altLang="en-US" sz="2200" dirty="0">
                <a:ea typeface="MS PGothic" charset="-128"/>
              </a:rPr>
              <a:t>Potential Impact</a:t>
            </a:r>
          </a:p>
          <a:p>
            <a:endParaRPr lang="en-US" altLang="en-US" sz="2400" dirty="0">
              <a:ea typeface="MS PGothic" charset="-128"/>
            </a:endParaRPr>
          </a:p>
          <a:p>
            <a:r>
              <a:rPr lang="en-US" altLang="en-US" sz="2400" dirty="0">
                <a:ea typeface="MS PGothic" charset="-128"/>
              </a:rPr>
              <a:t>Diversity</a:t>
            </a:r>
          </a:p>
          <a:p>
            <a:pPr lvl="1">
              <a:buFont typeface="Arial Unicode MS" charset="0"/>
              <a:buChar char="■"/>
            </a:pPr>
            <a:r>
              <a:rPr lang="en-US" altLang="en-US" sz="2200" dirty="0">
                <a:ea typeface="MS PGothic" charset="-128"/>
              </a:rPr>
              <a:t>Subject Matter</a:t>
            </a:r>
          </a:p>
          <a:p>
            <a:pPr lvl="1">
              <a:buFont typeface="Arial Unicode MS" charset="0"/>
              <a:buChar char="■"/>
            </a:pPr>
            <a:r>
              <a:rPr lang="en-US" altLang="en-US" sz="2200" dirty="0">
                <a:ea typeface="MS PGothic" charset="-128"/>
              </a:rPr>
              <a:t>Workforce</a:t>
            </a:r>
          </a:p>
          <a:p>
            <a:pPr lvl="1">
              <a:buFont typeface="Arial Unicode MS" charset="0"/>
              <a:buChar char="■"/>
            </a:pPr>
            <a:r>
              <a:rPr lang="en-US" altLang="en-US" sz="2200" dirty="0">
                <a:ea typeface="MS PGothic" charset="-128"/>
              </a:rPr>
              <a:t>Research Participants</a:t>
            </a:r>
          </a:p>
          <a:p>
            <a:pPr lvl="1">
              <a:buFont typeface="Arial Unicode MS" charset="0"/>
              <a:buChar char="■"/>
            </a:pPr>
            <a:r>
              <a:rPr lang="en-US" altLang="en-US" sz="2200" dirty="0">
                <a:ea typeface="MS PGothic" charset="-128"/>
              </a:rPr>
              <a:t>Timeframes</a:t>
            </a:r>
          </a:p>
          <a:p>
            <a:pPr marL="682625" lvl="2" indent="0">
              <a:buFont typeface="Arial Unicode MS" charset="0"/>
              <a:buNone/>
            </a:pPr>
            <a:endParaRPr lang="en-US" altLang="en-US" sz="1800" dirty="0">
              <a:ea typeface="MS PGothic" charset="-128"/>
            </a:endParaRPr>
          </a:p>
        </p:txBody>
      </p:sp>
      <p:sp>
        <p:nvSpPr>
          <p:cNvPr id="34819" name="Title 2"/>
          <p:cNvSpPr>
            <a:spLocks noGrp="1"/>
          </p:cNvSpPr>
          <p:nvPr>
            <p:ph type="title"/>
          </p:nvPr>
        </p:nvSpPr>
        <p:spPr>
          <a:xfrm>
            <a:off x="0" y="290513"/>
            <a:ext cx="9144000" cy="463550"/>
          </a:xfrm>
        </p:spPr>
        <p:txBody>
          <a:bodyPr/>
          <a:lstStyle/>
          <a:p>
            <a:pPr algn="ctr"/>
            <a:r>
              <a:rPr lang="en-US" altLang="en-US" sz="2800" dirty="0">
                <a:ea typeface="MS PGothic" charset="-128"/>
              </a:rPr>
              <a:t>NIMH Portfolio Balance</a:t>
            </a:r>
          </a:p>
        </p:txBody>
      </p:sp>
      <p:sp>
        <p:nvSpPr>
          <p:cNvPr id="20484"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FD29E446-3222-314A-8C2A-47D4D5AEEDF1}" type="slidenum">
              <a:rPr kumimoji="0" lang="en-US" altLang="en-US" sz="9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551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2925"/>
            <a:ext cx="9144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2"/>
          <p:cNvSpPr>
            <a:spLocks noGrp="1"/>
          </p:cNvSpPr>
          <p:nvPr>
            <p:ph type="title"/>
          </p:nvPr>
        </p:nvSpPr>
        <p:spPr>
          <a:xfrm>
            <a:off x="0" y="0"/>
            <a:ext cx="9144000" cy="1085850"/>
          </a:xfrm>
        </p:spPr>
        <p:txBody>
          <a:bodyPr/>
          <a:lstStyle/>
          <a:p>
            <a:pPr algn="ctr"/>
            <a:r>
              <a:rPr lang="en-US" altLang="en-US" sz="2800" dirty="0">
                <a:ea typeface="MS PGothic" charset="-128"/>
              </a:rPr>
              <a:t>Research Priorities</a:t>
            </a:r>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7FE3334-3F50-E246-A2D4-7623850BE85C}" type="slidenum">
              <a:rPr kumimoji="0" lang="en-US" altLang="en-US" sz="900" b="0" i="0" u="none" strike="noStrike" kern="0" cap="none" spc="0" normalizeH="0" baseline="0" noProof="0">
                <a:ln>
                  <a:noFill/>
                </a:ln>
                <a:solidFill>
                  <a:schemeClr val="tx1"/>
                </a:solidFill>
                <a:effectLst/>
                <a:uLnTx/>
                <a:uFillTx/>
                <a:latin typeface="Arial" charset="0"/>
                <a:ea typeface="MS PGothic" charset="-128"/>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en-US" sz="900" b="0" i="0" u="none" strike="noStrike" kern="0" cap="none" spc="0" normalizeH="0" baseline="0" noProof="0" dirty="0">
              <a:ln>
                <a:noFill/>
              </a:ln>
              <a:solidFill>
                <a:schemeClr val="tx1"/>
              </a:solidFill>
              <a:effectLst/>
              <a:uLnTx/>
              <a:uFillTx/>
              <a:latin typeface="Arial" charset="0"/>
              <a:ea typeface="MS PGothic" charset="-128"/>
            </a:endParaRPr>
          </a:p>
        </p:txBody>
      </p:sp>
      <p:sp>
        <p:nvSpPr>
          <p:cNvPr id="6" name="Content Placeholder 5"/>
          <p:cNvSpPr>
            <a:spLocks noGrp="1"/>
          </p:cNvSpPr>
          <p:nvPr>
            <p:ph idx="1"/>
          </p:nvPr>
        </p:nvSpPr>
        <p:spPr>
          <a:xfrm>
            <a:off x="219075" y="1419225"/>
            <a:ext cx="8683625" cy="4965700"/>
          </a:xfrm>
        </p:spPr>
        <p:txBody>
          <a:bodyPr/>
          <a:lstStyle/>
          <a:p>
            <a:pPr>
              <a:defRPr/>
            </a:pPr>
            <a:r>
              <a:rPr lang="en-US" sz="2400" b="1" dirty="0"/>
              <a:t>Short-term Goals: </a:t>
            </a:r>
            <a:r>
              <a:rPr lang="en-US" sz="2400" dirty="0"/>
              <a:t>Suicide Prevention</a:t>
            </a:r>
          </a:p>
          <a:p>
            <a:pPr lvl="1">
              <a:defRPr/>
            </a:pPr>
            <a:r>
              <a:rPr lang="en-US" sz="2000" dirty="0"/>
              <a:t>Identify implementable evidence-based practices and knowledge gaps</a:t>
            </a:r>
          </a:p>
          <a:p>
            <a:pPr marL="339725" lvl="1" indent="0">
              <a:buFont typeface="Arial Unicode MS"/>
              <a:buNone/>
              <a:defRPr/>
            </a:pPr>
            <a:r>
              <a:rPr lang="en-US" sz="1000" b="1" dirty="0"/>
              <a:t> </a:t>
            </a:r>
          </a:p>
          <a:p>
            <a:pPr>
              <a:defRPr/>
            </a:pPr>
            <a:r>
              <a:rPr lang="en-US" sz="2600" b="1" dirty="0"/>
              <a:t>Medium-term Goals: </a:t>
            </a:r>
            <a:r>
              <a:rPr lang="en-US" sz="2600" dirty="0"/>
              <a:t>Neural Circuits</a:t>
            </a:r>
          </a:p>
          <a:p>
            <a:pPr lvl="1">
              <a:defRPr/>
            </a:pPr>
            <a:r>
              <a:rPr lang="en-US" sz="2000" dirty="0"/>
              <a:t>Develop technologies to interrogate neural circuits, and ultimately improve the understanding and treatment of mental health disorders </a:t>
            </a:r>
          </a:p>
          <a:p>
            <a:pPr marL="339725" lvl="1" indent="0">
              <a:buFont typeface="Arial Unicode MS"/>
              <a:buNone/>
              <a:defRPr/>
            </a:pPr>
            <a:r>
              <a:rPr lang="en-US" sz="1000" dirty="0"/>
              <a:t> </a:t>
            </a:r>
          </a:p>
          <a:p>
            <a:pPr>
              <a:defRPr/>
            </a:pPr>
            <a:r>
              <a:rPr lang="en-US" sz="2400" b="1" dirty="0"/>
              <a:t>Long-term Goals: </a:t>
            </a:r>
            <a:r>
              <a:rPr lang="en-US" sz="2400" dirty="0"/>
              <a:t>Computational Psychiatry </a:t>
            </a:r>
          </a:p>
          <a:p>
            <a:pPr lvl="1">
              <a:defRPr/>
            </a:pPr>
            <a:r>
              <a:rPr lang="en-US" sz="2000" dirty="0"/>
              <a:t>Develop computational perspectives and approaches to improve the understanding and treatment of mental health disorders</a:t>
            </a:r>
            <a:endParaRPr lang="en-US" sz="2200" dirty="0"/>
          </a:p>
        </p:txBody>
      </p:sp>
    </p:spTree>
    <p:extLst>
      <p:ext uri="{BB962C8B-B14F-4D97-AF65-F5344CB8AC3E}">
        <p14:creationId xmlns:p14="http://schemas.microsoft.com/office/powerpoint/2010/main" val="113568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xfrm>
            <a:off x="219075" y="1419225"/>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1">
                  <a:lumMod val="65000"/>
                </a:schemeClr>
              </a:buClr>
            </a:pPr>
            <a:r>
              <a:rPr lang="en-US" altLang="en-US" sz="2400" dirty="0">
                <a:solidFill>
                  <a:schemeClr val="bg1">
                    <a:lumMod val="65000"/>
                  </a:schemeClr>
                </a:solidFill>
                <a:ea typeface="MS PGothic" charset="-128"/>
              </a:rPr>
              <a:t>About the NIMH Director</a:t>
            </a:r>
          </a:p>
          <a:p>
            <a:pPr>
              <a:buClr>
                <a:schemeClr val="bg1">
                  <a:lumMod val="65000"/>
                </a:schemeClr>
              </a:buClr>
            </a:pPr>
            <a:r>
              <a:rPr lang="en-US" altLang="en-US" sz="2400" dirty="0">
                <a:solidFill>
                  <a:schemeClr val="bg1">
                    <a:lumMod val="65000"/>
                  </a:schemeClr>
                </a:solidFill>
                <a:ea typeface="MS PGothic" charset="-128"/>
              </a:rPr>
              <a:t>Director’s Research Priorities</a:t>
            </a:r>
          </a:p>
          <a:p>
            <a:r>
              <a:rPr lang="en-US" altLang="en-US" sz="2400" dirty="0">
                <a:ea typeface="MS PGothic" charset="-128"/>
              </a:rPr>
              <a:t>Current State of NIMH</a:t>
            </a:r>
          </a:p>
          <a:p>
            <a:pPr lvl="1">
              <a:lnSpc>
                <a:spcPct val="100000"/>
              </a:lnSpc>
              <a:buClr>
                <a:srgbClr val="000000"/>
              </a:buClr>
              <a:buFont typeface="Arial" charset="0"/>
              <a:buChar char="•"/>
              <a:defRPr/>
            </a:pPr>
            <a:r>
              <a:rPr lang="en-US" altLang="en-US" sz="2000" dirty="0"/>
              <a:t>Budget</a:t>
            </a:r>
          </a:p>
          <a:p>
            <a:pPr lvl="1">
              <a:lnSpc>
                <a:spcPct val="100000"/>
              </a:lnSpc>
              <a:buClr>
                <a:srgbClr val="000000"/>
              </a:buClr>
              <a:buFont typeface="Arial" charset="0"/>
              <a:buChar char="•"/>
              <a:defRPr/>
            </a:pPr>
            <a:r>
              <a:rPr lang="en-US" altLang="en-US" sz="2000" dirty="0"/>
              <a:t>Grants</a:t>
            </a:r>
          </a:p>
          <a:p>
            <a:pPr lvl="1">
              <a:lnSpc>
                <a:spcPct val="100000"/>
              </a:lnSpc>
              <a:buClr>
                <a:srgbClr val="000000"/>
              </a:buClr>
              <a:buFont typeface="Arial" charset="0"/>
              <a:buChar char="•"/>
              <a:defRPr/>
            </a:pPr>
            <a:r>
              <a:rPr lang="en-US" altLang="en-US" sz="2000" dirty="0"/>
              <a:t>Interactions with SAMHSA</a:t>
            </a:r>
            <a:endParaRPr lang="en-US" altLang="en-US" sz="2200" dirty="0">
              <a:ea typeface="MS PGothic" charset="-128"/>
            </a:endParaRPr>
          </a:p>
          <a:p>
            <a:pPr>
              <a:buClr>
                <a:schemeClr val="bg1">
                  <a:lumMod val="65000"/>
                </a:schemeClr>
              </a:buClr>
            </a:pPr>
            <a:r>
              <a:rPr lang="en-US" altLang="en-US" sz="2400" dirty="0">
                <a:solidFill>
                  <a:schemeClr val="bg1">
                    <a:lumMod val="65000"/>
                  </a:schemeClr>
                </a:solidFill>
                <a:ea typeface="MS PGothic" charset="-128"/>
              </a:rPr>
              <a:t>Science Highlights and Updates</a:t>
            </a:r>
          </a:p>
          <a:p>
            <a:pPr>
              <a:buClr>
                <a:schemeClr val="bg1">
                  <a:lumMod val="65000"/>
                </a:schemeClr>
              </a:buClr>
            </a:pPr>
            <a:r>
              <a:rPr lang="en-US" altLang="en-US" sz="2400" dirty="0">
                <a:solidFill>
                  <a:schemeClr val="bg1">
                    <a:lumMod val="65000"/>
                  </a:schemeClr>
                </a:solidFill>
                <a:ea typeface="MS PGothic" charset="-128"/>
              </a:rPr>
              <a:t>Participation in Research</a:t>
            </a:r>
          </a:p>
          <a:p>
            <a:pPr>
              <a:buClr>
                <a:schemeClr val="bg1">
                  <a:lumMod val="65000"/>
                </a:schemeClr>
              </a:buClr>
            </a:pPr>
            <a:r>
              <a:rPr lang="en-US" altLang="en-US" sz="2400" dirty="0">
                <a:solidFill>
                  <a:schemeClr val="bg1">
                    <a:lumMod val="65000"/>
                  </a:schemeClr>
                </a:solidFill>
                <a:ea typeface="MS PGothic" charset="-128"/>
              </a:rPr>
              <a:t>Future Directions</a:t>
            </a:r>
          </a:p>
        </p:txBody>
      </p:sp>
      <p:sp>
        <p:nvSpPr>
          <p:cNvPr id="16387" name="Title 2"/>
          <p:cNvSpPr>
            <a:spLocks noGrp="1"/>
          </p:cNvSpPr>
          <p:nvPr>
            <p:ph type="title"/>
          </p:nvPr>
        </p:nvSpPr>
        <p:spPr>
          <a:xfrm>
            <a:off x="0" y="290513"/>
            <a:ext cx="9144000" cy="463550"/>
          </a:xfrm>
        </p:spPr>
        <p:txBody>
          <a:bodyPr/>
          <a:lstStyle/>
          <a:p>
            <a:pPr algn="ctr"/>
            <a:r>
              <a:rPr lang="en-US" altLang="en-US" sz="2800" dirty="0">
                <a:ea typeface="MS PGothic" charset="-128"/>
              </a:rPr>
              <a:t>NIMH Updates</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0364CE9-C257-8646-BD3C-2998927A6FFC}" type="slidenum">
              <a:rPr lang="en-US" altLang="en-US" sz="900"/>
              <a:pPr/>
              <a:t>8</a:t>
            </a:fld>
            <a:endParaRPr lang="en-US" altLang="en-US" sz="900" dirty="0"/>
          </a:p>
        </p:txBody>
      </p:sp>
    </p:spTree>
    <p:extLst>
      <p:ext uri="{BB962C8B-B14F-4D97-AF65-F5344CB8AC3E}">
        <p14:creationId xmlns:p14="http://schemas.microsoft.com/office/powerpoint/2010/main" val="279225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1300163" y="290513"/>
            <a:ext cx="6756400" cy="463550"/>
          </a:xfrm>
        </p:spPr>
        <p:txBody>
          <a:bodyPr/>
          <a:lstStyle/>
          <a:p>
            <a:pPr algn="ctr"/>
            <a:r>
              <a:rPr lang="en-US" altLang="en-US" sz="2800" dirty="0"/>
              <a:t>NIMH Budget Updates</a:t>
            </a:r>
          </a:p>
        </p:txBody>
      </p:sp>
      <p:sp>
        <p:nvSpPr>
          <p:cNvPr id="491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5DE055-C885-A24E-8F6D-8D0C04025811}" type="slidenum">
              <a:rPr lang="en-US" altLang="en-US" sz="900">
                <a:solidFill>
                  <a:srgbClr val="00468B"/>
                </a:solidFill>
              </a:rPr>
              <a:pPr/>
              <a:t>9</a:t>
            </a:fld>
            <a:endParaRPr lang="en-US" altLang="en-US" sz="900" dirty="0">
              <a:solidFill>
                <a:srgbClr val="00468B"/>
              </a:solidFill>
            </a:endParaRPr>
          </a:p>
        </p:txBody>
      </p:sp>
      <p:graphicFrame>
        <p:nvGraphicFramePr>
          <p:cNvPr id="5" name="Chart 4"/>
          <p:cNvGraphicFramePr>
            <a:graphicFrameLocks/>
          </p:cNvGraphicFramePr>
          <p:nvPr>
            <p:extLst/>
          </p:nvPr>
        </p:nvGraphicFramePr>
        <p:xfrm>
          <a:off x="326231" y="1133856"/>
          <a:ext cx="8817769" cy="55780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7101642"/>
      </p:ext>
    </p:extLst>
  </p:cSld>
  <p:clrMapOvr>
    <a:masterClrMapping/>
  </p:clrMapOvr>
</p:sld>
</file>

<file path=ppt/theme/theme1.xml><?xml version="1.0" encoding="utf-8"?>
<a:theme xmlns:a="http://schemas.openxmlformats.org/drawingml/2006/main" name="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1417AE3D4B1146A02EEA0432C15832" ma:contentTypeVersion="3" ma:contentTypeDescription="Create a new document." ma:contentTypeScope="" ma:versionID="af0cadd68827b3772dcf8645988dfd8f">
  <xsd:schema xmlns:xsd="http://www.w3.org/2001/XMLSchema" xmlns:xs="http://www.w3.org/2001/XMLSchema" xmlns:p="http://schemas.microsoft.com/office/2006/metadata/properties" xmlns:ns2="http://schemas.microsoft.com/sharepoint/v4" xmlns:ns3="1b78c97f-f7eb-435f-b6d3-899c646dd0ea" targetNamespace="http://schemas.microsoft.com/office/2006/metadata/properties" ma:root="true" ma:fieldsID="978cd8f7c5d0bb98cf3bc20e711a4bf0" ns2:_="" ns3:_="">
    <xsd:import namespace="http://schemas.microsoft.com/sharepoint/v4"/>
    <xsd:import namespace="1b78c97f-f7eb-435f-b6d3-899c646dd0ea"/>
    <xsd:element name="properties">
      <xsd:complexType>
        <xsd:sequence>
          <xsd:element name="documentManagement">
            <xsd:complexType>
              <xsd:all>
                <xsd:element ref="ns2:IconOverla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78c97f-f7eb-435f-b6d3-899c646dd0ea"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617863-E33E-4133-9819-9A8132768164}">
  <ds:schemaRefs>
    <ds:schemaRef ds:uri="http://schemas.microsoft.com/office/2006/metadata/longProperties"/>
  </ds:schemaRefs>
</ds:datastoreItem>
</file>

<file path=customXml/itemProps2.xml><?xml version="1.0" encoding="utf-8"?>
<ds:datastoreItem xmlns:ds="http://schemas.openxmlformats.org/officeDocument/2006/customXml" ds:itemID="{647F1890-A513-46CC-B80D-02B5DCDC8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1b78c97f-f7eb-435f-b6d3-899c646dd0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19658</TotalTime>
  <Words>2683</Words>
  <Application>Microsoft Office PowerPoint</Application>
  <PresentationFormat>On-screen Show (4:3)</PresentationFormat>
  <Paragraphs>449</Paragraphs>
  <Slides>45</Slides>
  <Notes>42</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59" baseType="lpstr">
      <vt:lpstr>Arial Unicode MS</vt:lpstr>
      <vt:lpstr>ＭＳ Ｐゴシック</vt:lpstr>
      <vt:lpstr>ＭＳ Ｐゴシック</vt:lpstr>
      <vt:lpstr>Arial</vt:lpstr>
      <vt:lpstr>Calibri</vt:lpstr>
      <vt:lpstr>Gill Sans</vt:lpstr>
      <vt:lpstr>Mangal</vt:lpstr>
      <vt:lpstr>Times New Roman</vt:lpstr>
      <vt:lpstr>Wingdings</vt:lpstr>
      <vt:lpstr>Standard</vt:lpstr>
      <vt:lpstr>2_Standard</vt:lpstr>
      <vt:lpstr>3_Standard</vt:lpstr>
      <vt:lpstr>1_Standard</vt:lpstr>
      <vt:lpstr>Image</vt:lpstr>
      <vt:lpstr>Update From the NIMH</vt:lpstr>
      <vt:lpstr>Welcome</vt:lpstr>
      <vt:lpstr>Introduction</vt:lpstr>
      <vt:lpstr>Background</vt:lpstr>
      <vt:lpstr>Director Priorities</vt:lpstr>
      <vt:lpstr>NIMH Portfolio Balance</vt:lpstr>
      <vt:lpstr>Research Priorities</vt:lpstr>
      <vt:lpstr>NIMH Updates</vt:lpstr>
      <vt:lpstr>NIMH Budget Updates</vt:lpstr>
      <vt:lpstr>NIMH Budget Updates</vt:lpstr>
      <vt:lpstr>NIMH Budget Updates</vt:lpstr>
      <vt:lpstr>21st Century Cures Act: Interactions Between NIH and SAMHSA</vt:lpstr>
      <vt:lpstr>Update on RAISE: Implementation Science to Broad Clinical Care</vt:lpstr>
      <vt:lpstr>NIMH RAISE Findings Influenced States’ Adoption of  Evidence-Based Care for First Episode Psychosis</vt:lpstr>
      <vt:lpstr>PowerPoint Presentation</vt:lpstr>
      <vt:lpstr>Science Updates</vt:lpstr>
      <vt:lpstr>Science Highlight:  Circuit Basis of Psychosis? </vt:lpstr>
      <vt:lpstr>Understanding Genetic Predisposition</vt:lpstr>
      <vt:lpstr>The 22q11 Deletion Syndrome (22q11DS) </vt:lpstr>
      <vt:lpstr>22q11DS Model Mice</vt:lpstr>
      <vt:lpstr>22q11DS Mice have Deficits in Thalamocortical Synaptic Strength</vt:lpstr>
      <vt:lpstr>MicroRNA 338 Overexpression Rescues Deficits</vt:lpstr>
      <vt:lpstr>Understanding Genetic Predisposition</vt:lpstr>
      <vt:lpstr>Science Highlight:  Suicide Screening</vt:lpstr>
      <vt:lpstr>Science Highlight: Emergency Department Safety Assessment and Follow-up Evaluation (ED-SAFE)</vt:lpstr>
      <vt:lpstr>New Findings from ED-SAFE</vt:lpstr>
      <vt:lpstr>Universal Suicide Screening is Possible to Implement</vt:lpstr>
      <vt:lpstr>Universal Suicide Screening Increases Detection</vt:lpstr>
      <vt:lpstr>Universal Screening Plus Intervention Reduces Number of Suicide Attempts</vt:lpstr>
      <vt:lpstr>Science Highlight: Tracking Disparities in Access to Care</vt:lpstr>
      <vt:lpstr>Mental Health Research Network (MHRN)</vt:lpstr>
      <vt:lpstr>Racial-Ethnic Differences in Psychiatric Diagnosis and Treatment</vt:lpstr>
      <vt:lpstr>Science Highlight: Brief Therapy for Pediatric Anxiety and Depression</vt:lpstr>
      <vt:lpstr>Clinical Trial of Children and Adolescents with Depression or Anxiety</vt:lpstr>
      <vt:lpstr>Striking Benefits for Hispanic Children and Adolescents</vt:lpstr>
      <vt:lpstr>Active Participation in Research</vt:lpstr>
      <vt:lpstr>Big Data Approach to Identifying Depression Subtypes</vt:lpstr>
      <vt:lpstr>Patterns of Resting State Connectivity</vt:lpstr>
      <vt:lpstr>Clustering Patients Based on Connectivity*</vt:lpstr>
      <vt:lpstr>Subtypes Differ in Clinical Dimensions</vt:lpstr>
      <vt:lpstr>Subtypes Differ in Responsivity to Prefrontal Cortex Repetitive Transcranial Magnetic Stimulation</vt:lpstr>
      <vt:lpstr>NIH All of Us Research Program</vt:lpstr>
      <vt:lpstr>Moving Forward</vt:lpstr>
      <vt:lpstr>The Road Ahead</vt:lpstr>
      <vt:lpstr>PowerPoint Presentation</vt:lpstr>
    </vt:vector>
  </TitlesOfParts>
  <Company>Bates White &amp; Ballentine,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NIMH PowerPoint Template</dc:title>
  <dc:creator>ebisagni</dc:creator>
  <cp:lastModifiedBy>Dawn Brown</cp:lastModifiedBy>
  <cp:revision>706</cp:revision>
  <cp:lastPrinted>2017-01-26T18:45:04Z</cp:lastPrinted>
  <dcterms:created xsi:type="dcterms:W3CDTF">2007-02-07T22:18:09Z</dcterms:created>
  <dcterms:modified xsi:type="dcterms:W3CDTF">2017-07-12T19:28:13Z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INTRA-8-40</vt:lpwstr>
  </property>
  <property fmtid="{D5CDD505-2E9C-101B-9397-08002B2CF9AE}" pid="3" name="_dlc_DocIdItemGuid">
    <vt:lpwstr>9dfc53fe-39c5-42ea-bd42-f5d53a7e8420</vt:lpwstr>
  </property>
  <property fmtid="{D5CDD505-2E9C-101B-9397-08002B2CF9AE}" pid="4" name="_dlc_DocIdUrl">
    <vt:lpwstr>https://intranet.nimh.nih.gov/communicatons/clearance/_layouts/DocIdRedir.aspx?ID=INTRA-8-40, INTRA-8-40</vt:lpwstr>
  </property>
  <property fmtid="{D5CDD505-2E9C-101B-9397-08002B2CF9AE}" pid="5" name="IconOverlay">
    <vt:lpwstr/>
  </property>
</Properties>
</file>