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61" r:id="rId4"/>
    <p:sldId id="262" r:id="rId5"/>
    <p:sldId id="258" r:id="rId6"/>
    <p:sldId id="260" r:id="rId7"/>
    <p:sldId id="268" r:id="rId8"/>
    <p:sldId id="267" r:id="rId9"/>
    <p:sldId id="266" r:id="rId10"/>
    <p:sldId id="265" r:id="rId11"/>
    <p:sldId id="264" r:id="rId12"/>
    <p:sldId id="263" r:id="rId13"/>
    <p:sldId id="269" r:id="rId14"/>
    <p:sldId id="276" r:id="rId15"/>
    <p:sldId id="277" r:id="rId16"/>
    <p:sldId id="275" r:id="rId17"/>
    <p:sldId id="274" r:id="rId18"/>
    <p:sldId id="270" r:id="rId19"/>
    <p:sldId id="271" r:id="rId20"/>
    <p:sldId id="273" r:id="rId21"/>
    <p:sldId id="272" r:id="rId22"/>
    <p:sldId id="282" r:id="rId23"/>
    <p:sldId id="281" r:id="rId24"/>
    <p:sldId id="280" r:id="rId25"/>
    <p:sldId id="279" r:id="rId26"/>
    <p:sldId id="278" r:id="rId27"/>
    <p:sldId id="284" r:id="rId28"/>
    <p:sldId id="283" r:id="rId29"/>
    <p:sldId id="285" r:id="rId30"/>
    <p:sldId id="286" r:id="rId31"/>
    <p:sldId id="25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97"/>
  </p:normalViewPr>
  <p:slideViewPr>
    <p:cSldViewPr snapToGrid="0" snapToObjects="1">
      <p:cViewPr varScale="1">
        <p:scale>
          <a:sx n="90" d="100"/>
          <a:sy n="90" d="100"/>
        </p:scale>
        <p:origin x="749"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5819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46132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91838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20627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49FE4-8ADD-964B-B673-E49F1F880E43}"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80861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F49FE4-8ADD-964B-B673-E49F1F880E43}"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07518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49FE4-8ADD-964B-B673-E49F1F880E43}" type="datetimeFigureOut">
              <a:rPr lang="en-US" smtClean="0"/>
              <a:t>6/13/2017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64087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F49FE4-8ADD-964B-B673-E49F1F880E43}" type="datetimeFigureOut">
              <a:rPr lang="en-US" smtClean="0"/>
              <a:t>6/13/2017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3803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49FE4-8ADD-964B-B673-E49F1F880E43}" type="datetimeFigureOut">
              <a:rPr lang="en-US" smtClean="0"/>
              <a:t>6/13/2017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70128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F49FE4-8ADD-964B-B673-E49F1F880E43}"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10465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F49FE4-8ADD-964B-B673-E49F1F880E43}"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96055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49FE4-8ADD-964B-B673-E49F1F880E43}" type="datetimeFigureOut">
              <a:rPr lang="en-US" smtClean="0"/>
              <a:t>6/13/2017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55B2D-3FD9-2E48-99D0-C732FBD75709}" type="slidenum">
              <a:rPr lang="en-US" smtClean="0"/>
              <a:t>‹#›</a:t>
            </a:fld>
            <a:endParaRPr lang="en-US"/>
          </a:p>
        </p:txBody>
      </p:sp>
    </p:spTree>
    <p:extLst>
      <p:ext uri="{BB962C8B-B14F-4D97-AF65-F5344CB8AC3E}">
        <p14:creationId xmlns:p14="http://schemas.microsoft.com/office/powerpoint/2010/main" val="139899783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Decade_of_the_Brain.gif"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Honest, Open, Proud to Erase the Stigma of Mental Illness</a:t>
            </a:r>
          </a:p>
        </p:txBody>
      </p:sp>
      <p:sp>
        <p:nvSpPr>
          <p:cNvPr id="3" name="Subtitle 2"/>
          <p:cNvSpPr>
            <a:spLocks noGrp="1"/>
          </p:cNvSpPr>
          <p:nvPr>
            <p:ph type="subTitle" idx="1"/>
          </p:nvPr>
        </p:nvSpPr>
        <p:spPr>
          <a:xfrm>
            <a:off x="1143000" y="4124552"/>
            <a:ext cx="6858000" cy="1655762"/>
          </a:xfrm>
        </p:spPr>
        <p:txBody>
          <a:bodyPr/>
          <a:lstStyle/>
          <a:p>
            <a:r>
              <a:rPr lang="en-US" dirty="0"/>
              <a:t>Kyra Newman, MSW</a:t>
            </a:r>
          </a:p>
          <a:p>
            <a:r>
              <a:rPr lang="en-US" dirty="0"/>
              <a:t>Director of Recovery</a:t>
            </a:r>
          </a:p>
          <a:p>
            <a:r>
              <a:rPr lang="en-US" dirty="0"/>
              <a:t>NAMI Chicago</a:t>
            </a:r>
          </a:p>
        </p:txBody>
      </p:sp>
    </p:spTree>
    <p:extLst>
      <p:ext uri="{BB962C8B-B14F-4D97-AF65-F5344CB8AC3E}">
        <p14:creationId xmlns:p14="http://schemas.microsoft.com/office/powerpoint/2010/main" val="119730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comics…</a:t>
            </a:r>
          </a:p>
        </p:txBody>
      </p:sp>
      <p:sp>
        <p:nvSpPr>
          <p:cNvPr id="3" name="Content Placeholder 2"/>
          <p:cNvSpPr>
            <a:spLocks noGrp="1"/>
          </p:cNvSpPr>
          <p:nvPr>
            <p:ph idx="1"/>
          </p:nvPr>
        </p:nvSpPr>
        <p:spPr/>
        <p:txBody>
          <a:bodyPr/>
          <a:lstStyle/>
          <a:p>
            <a:endParaRPr lang="en-US"/>
          </a:p>
        </p:txBody>
      </p:sp>
      <p:pic>
        <p:nvPicPr>
          <p:cNvPr id="4" name="Picture 2" descr="PSYCHI~1"/>
          <p:cNvPicPr>
            <a:picLocks noChangeAspect="1" noChangeArrowheads="1"/>
          </p:cNvPicPr>
          <p:nvPr/>
        </p:nvPicPr>
        <p:blipFill>
          <a:blip r:embed="rId3" cstate="print"/>
          <a:stretch>
            <a:fillRect/>
          </a:stretch>
        </p:blipFill>
        <p:spPr bwMode="auto">
          <a:xfrm>
            <a:off x="5404513" y="1690689"/>
            <a:ext cx="3540742" cy="4324350"/>
          </a:xfrm>
          <a:prstGeom prst="rect">
            <a:avLst/>
          </a:prstGeom>
          <a:noFill/>
          <a:ln w="9525">
            <a:noFill/>
            <a:miter lim="800000"/>
            <a:headEnd/>
            <a:tailEnd/>
          </a:ln>
        </p:spPr>
      </p:pic>
      <p:pic>
        <p:nvPicPr>
          <p:cNvPr id="5" name="Picture 2" descr="EEOC-cartoon-1"/>
          <p:cNvPicPr>
            <a:picLocks noChangeAspect="1" noChangeArrowheads="1"/>
          </p:cNvPicPr>
          <p:nvPr/>
        </p:nvPicPr>
        <p:blipFill>
          <a:blip r:embed="rId4" cstate="print"/>
          <a:srcRect/>
          <a:stretch>
            <a:fillRect/>
          </a:stretch>
        </p:blipFill>
        <p:spPr>
          <a:xfrm>
            <a:off x="117069" y="1484103"/>
            <a:ext cx="5097439" cy="4842805"/>
          </a:xfrm>
          <a:prstGeom prst="rect">
            <a:avLst/>
          </a:prstGeom>
          <a:noFill/>
        </p:spPr>
      </p:pic>
    </p:spTree>
    <p:extLst>
      <p:ext uri="{BB962C8B-B14F-4D97-AF65-F5344CB8AC3E}">
        <p14:creationId xmlns:p14="http://schemas.microsoft.com/office/powerpoint/2010/main" val="379623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Hasn’t it gotten better?</a:t>
            </a:r>
          </a:p>
        </p:txBody>
      </p:sp>
      <p:sp>
        <p:nvSpPr>
          <p:cNvPr id="3" name="Content Placeholder 2"/>
          <p:cNvSpPr>
            <a:spLocks noGrp="1"/>
          </p:cNvSpPr>
          <p:nvPr>
            <p:ph idx="1"/>
          </p:nvPr>
        </p:nvSpPr>
        <p:spPr>
          <a:xfrm>
            <a:off x="614842" y="1564368"/>
            <a:ext cx="7886700" cy="4351338"/>
          </a:xfrm>
        </p:spPr>
        <p:txBody>
          <a:bodyPr/>
          <a:lstStyle/>
          <a:p>
            <a:pPr marL="0" indent="0">
              <a:buNone/>
            </a:pPr>
            <a:r>
              <a:rPr lang="en-US" dirty="0"/>
              <a:t>July 10, 2002: Trenton State Hospital (NJ) has a fire…</a:t>
            </a:r>
          </a:p>
          <a:p>
            <a:pPr marL="0" indent="0">
              <a:buNone/>
            </a:pPr>
            <a:endParaRPr lang="en-US" dirty="0"/>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729" b="56149"/>
          <a:stretch/>
        </p:blipFill>
        <p:spPr>
          <a:xfrm>
            <a:off x="1743740" y="2204412"/>
            <a:ext cx="5697701" cy="4087561"/>
          </a:xfrm>
          <a:prstGeom prst="rect">
            <a:avLst/>
          </a:prstGeom>
        </p:spPr>
      </p:pic>
    </p:spTree>
    <p:extLst>
      <p:ext uri="{BB962C8B-B14F-4D97-AF65-F5344CB8AC3E}">
        <p14:creationId xmlns:p14="http://schemas.microsoft.com/office/powerpoint/2010/main" val="3003298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stigma</a:t>
            </a:r>
          </a:p>
        </p:txBody>
      </p:sp>
      <p:sp>
        <p:nvSpPr>
          <p:cNvPr id="3" name="Content Placeholder 2"/>
          <p:cNvSpPr>
            <a:spLocks noGrp="1"/>
          </p:cNvSpPr>
          <p:nvPr>
            <p:ph idx="1"/>
          </p:nvPr>
        </p:nvSpPr>
        <p:spPr/>
        <p:txBody>
          <a:bodyPr/>
          <a:lstStyle/>
          <a:p>
            <a:endParaRPr lang="en-US" dirty="0"/>
          </a:p>
          <a:p>
            <a:r>
              <a:rPr lang="en-US" dirty="0"/>
              <a:t>Public stigma: Stigma faced externally from a system, group or individual</a:t>
            </a:r>
          </a:p>
          <a:p>
            <a:r>
              <a:rPr lang="en-US" dirty="0"/>
              <a:t>Public stigma effects many areas of life:</a:t>
            </a:r>
          </a:p>
          <a:p>
            <a:pPr lvl="1"/>
            <a:r>
              <a:rPr lang="en-US" dirty="0"/>
              <a:t>Employment</a:t>
            </a:r>
          </a:p>
          <a:p>
            <a:pPr lvl="1"/>
            <a:r>
              <a:rPr lang="en-US" dirty="0"/>
              <a:t>Housing</a:t>
            </a:r>
          </a:p>
          <a:p>
            <a:pPr lvl="1"/>
            <a:r>
              <a:rPr lang="en-US" dirty="0"/>
              <a:t>Healthcare</a:t>
            </a:r>
          </a:p>
          <a:p>
            <a:pPr lvl="1"/>
            <a:r>
              <a:rPr lang="en-US" dirty="0"/>
              <a:t>Education</a:t>
            </a:r>
          </a:p>
          <a:p>
            <a:pPr marL="457200" lvl="1" indent="0">
              <a:buNone/>
            </a:pPr>
            <a:endParaRPr lang="en-US" dirty="0"/>
          </a:p>
        </p:txBody>
      </p:sp>
    </p:spTree>
    <p:extLst>
      <p:ext uri="{BB962C8B-B14F-4D97-AF65-F5344CB8AC3E}">
        <p14:creationId xmlns:p14="http://schemas.microsoft.com/office/powerpoint/2010/main" val="47222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on Healthcare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3533762"/>
              </p:ext>
            </p:extLst>
          </p:nvPr>
        </p:nvGraphicFramePr>
        <p:xfrm>
          <a:off x="656543" y="1469366"/>
          <a:ext cx="7830914" cy="4351338"/>
        </p:xfrm>
        <a:graphic>
          <a:graphicData uri="http://schemas.openxmlformats.org/presentationml/2006/ole">
            <mc:AlternateContent xmlns:mc="http://schemas.openxmlformats.org/markup-compatibility/2006">
              <mc:Choice xmlns:v="urn:schemas-microsoft-com:vml" Requires="v">
                <p:oleObj spid="_x0000_s1052" name="Worksheet" r:id="rId4" imgW="8327858" imgH="4627265" progId="Excel.Sheet.8">
                  <p:embed/>
                </p:oleObj>
              </mc:Choice>
              <mc:Fallback>
                <p:oleObj name="Worksheet" r:id="rId4" imgW="8327858" imgH="4627265" progId="Excel.Sheet.8">
                  <p:embed/>
                  <p:pic>
                    <p:nvPicPr>
                      <p:cNvPr id="0" name="Object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43" y="1469366"/>
                        <a:ext cx="7830914" cy="4351338"/>
                      </a:xfrm>
                      <a:prstGeom prst="rect">
                        <a:avLst/>
                      </a:prstGeom>
                      <a:solidFill>
                        <a:schemeClr val="tx1"/>
                      </a:solidFill>
                      <a:ln>
                        <a:noFill/>
                      </a:ln>
                    </p:spPr>
                  </p:pic>
                </p:oleObj>
              </mc:Fallback>
            </mc:AlternateContent>
          </a:graphicData>
        </a:graphic>
      </p:graphicFrame>
      <p:sp>
        <p:nvSpPr>
          <p:cNvPr id="6" name="TextBox 5"/>
          <p:cNvSpPr txBox="1"/>
          <p:nvPr/>
        </p:nvSpPr>
        <p:spPr>
          <a:xfrm>
            <a:off x="656543" y="5961413"/>
            <a:ext cx="7886700" cy="646331"/>
          </a:xfrm>
          <a:prstGeom prst="rect">
            <a:avLst/>
          </a:prstGeom>
          <a:noFill/>
        </p:spPr>
        <p:txBody>
          <a:bodyPr wrap="square" rtlCol="0">
            <a:spAutoFit/>
          </a:bodyPr>
          <a:lstStyle/>
          <a:p>
            <a:pPr marL="109728" indent="0" algn="r">
              <a:buNone/>
            </a:pPr>
            <a:r>
              <a:rPr lang="en-US" dirty="0"/>
              <a:t>PTCA: percutaneous transluminal coronary angioplasty </a:t>
            </a:r>
            <a:r>
              <a:rPr lang="en-US" dirty="0" err="1"/>
              <a:t>Druss</a:t>
            </a:r>
            <a:r>
              <a:rPr lang="en-US" dirty="0"/>
              <a:t> et al., 2000</a:t>
            </a:r>
          </a:p>
          <a:p>
            <a:endParaRPr lang="en-US" dirty="0"/>
          </a:p>
        </p:txBody>
      </p:sp>
    </p:spTree>
    <p:extLst>
      <p:ext uri="{BB962C8B-B14F-4D97-AF65-F5344CB8AC3E}">
        <p14:creationId xmlns:p14="http://schemas.microsoft.com/office/powerpoint/2010/main" val="20512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stigma</a:t>
            </a:r>
          </a:p>
        </p:txBody>
      </p:sp>
      <p:sp>
        <p:nvSpPr>
          <p:cNvPr id="3" name="Content Placeholder 2"/>
          <p:cNvSpPr>
            <a:spLocks noGrp="1"/>
          </p:cNvSpPr>
          <p:nvPr>
            <p:ph idx="1"/>
          </p:nvPr>
        </p:nvSpPr>
        <p:spPr/>
        <p:txBody>
          <a:bodyPr/>
          <a:lstStyle/>
          <a:p>
            <a:pPr lvl="1"/>
            <a:r>
              <a:rPr lang="en-US" sz="2800" dirty="0"/>
              <a:t>Self-stigma: internalized public beliefs that effect self-esteem and self-efficacy</a:t>
            </a:r>
          </a:p>
          <a:p>
            <a:pPr lvl="2"/>
            <a:r>
              <a:rPr lang="en-US" sz="2400" dirty="0"/>
              <a:t>I’m not worthy, I’m not able</a:t>
            </a:r>
          </a:p>
          <a:p>
            <a:pPr lvl="2"/>
            <a:r>
              <a:rPr lang="en-US" sz="2400" dirty="0"/>
              <a:t>“Why try?” Effect</a:t>
            </a:r>
          </a:p>
          <a:p>
            <a:pPr lvl="2"/>
            <a:r>
              <a:rPr lang="en-US" sz="2400" dirty="0"/>
              <a:t>Diminished care seeking &amp; treatment engagement; people do not want to be seen as one of “those” people so they aren’t likely to seek mental health services</a:t>
            </a:r>
          </a:p>
          <a:p>
            <a:pPr lvl="2"/>
            <a:r>
              <a:rPr lang="en-US" sz="2400" dirty="0"/>
              <a:t>Worse outcomes for recovery</a:t>
            </a:r>
          </a:p>
        </p:txBody>
      </p:sp>
    </p:spTree>
    <p:extLst>
      <p:ext uri="{BB962C8B-B14F-4D97-AF65-F5344CB8AC3E}">
        <p14:creationId xmlns:p14="http://schemas.microsoft.com/office/powerpoint/2010/main" val="1991173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a:t>
            </a:r>
          </a:p>
        </p:txBody>
      </p:sp>
      <p:sp>
        <p:nvSpPr>
          <p:cNvPr id="3" name="Content Placeholder 2"/>
          <p:cNvSpPr>
            <a:spLocks noGrp="1"/>
          </p:cNvSpPr>
          <p:nvPr>
            <p:ph idx="1"/>
          </p:nvPr>
        </p:nvSpPr>
        <p:spPr/>
        <p:txBody>
          <a:bodyPr/>
          <a:lstStyle/>
          <a:p>
            <a:pPr marL="457200" lvl="1" indent="0">
              <a:buNone/>
            </a:pPr>
            <a:r>
              <a:rPr lang="en-US" sz="2800" dirty="0"/>
              <a:t>Individual level</a:t>
            </a:r>
          </a:p>
          <a:p>
            <a:pPr lvl="1"/>
            <a:r>
              <a:rPr lang="en-US" sz="2400" dirty="0"/>
              <a:t>Affirming attitudes:</a:t>
            </a:r>
          </a:p>
          <a:p>
            <a:pPr lvl="2"/>
            <a:r>
              <a:rPr lang="en-US" dirty="0"/>
              <a:t>People with mental illness recover</a:t>
            </a:r>
          </a:p>
          <a:p>
            <a:pPr lvl="2"/>
            <a:r>
              <a:rPr lang="en-US" sz="2000" dirty="0"/>
              <a:t>They should determine all their goals and interventions to reach those goals</a:t>
            </a:r>
          </a:p>
          <a:p>
            <a:pPr lvl="1"/>
            <a:r>
              <a:rPr lang="en-US" dirty="0"/>
              <a:t>Actions and Advocacy:</a:t>
            </a:r>
          </a:p>
          <a:p>
            <a:pPr lvl="2"/>
            <a:r>
              <a:rPr lang="en-US" dirty="0"/>
              <a:t>Reasonable accommodations</a:t>
            </a:r>
          </a:p>
          <a:p>
            <a:pPr lvl="2"/>
            <a:r>
              <a:rPr lang="en-US" sz="2000" dirty="0"/>
              <a:t>Community Supports</a:t>
            </a:r>
          </a:p>
          <a:p>
            <a:pPr lvl="1"/>
            <a:r>
              <a:rPr lang="en-US" dirty="0"/>
              <a:t>Easy stuff: CHANGE YOUR WORDS</a:t>
            </a:r>
          </a:p>
          <a:p>
            <a:pPr lvl="2"/>
            <a:r>
              <a:rPr lang="en-US" dirty="0"/>
              <a:t>Use first person language</a:t>
            </a:r>
          </a:p>
          <a:p>
            <a:pPr lvl="2"/>
            <a:r>
              <a:rPr lang="en-US" dirty="0"/>
              <a:t>Avoid stigmatizing </a:t>
            </a:r>
            <a:r>
              <a:rPr lang="en-US" dirty="0" err="1"/>
              <a:t>teram</a:t>
            </a:r>
            <a:r>
              <a:rPr lang="en-US" dirty="0"/>
              <a:t> and call out other people who use them</a:t>
            </a:r>
          </a:p>
          <a:p>
            <a:pPr lvl="2"/>
            <a:endParaRPr lang="en-US" sz="2000" dirty="0"/>
          </a:p>
          <a:p>
            <a:pPr lvl="2"/>
            <a:endParaRPr lang="en-US" sz="2000" dirty="0"/>
          </a:p>
        </p:txBody>
      </p:sp>
    </p:spTree>
    <p:extLst>
      <p:ext uri="{BB962C8B-B14F-4D97-AF65-F5344CB8AC3E}">
        <p14:creationId xmlns:p14="http://schemas.microsoft.com/office/powerpoint/2010/main" val="401899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a:t>
            </a:r>
          </a:p>
        </p:txBody>
      </p:sp>
      <p:sp>
        <p:nvSpPr>
          <p:cNvPr id="3" name="Content Placeholder 2"/>
          <p:cNvSpPr>
            <a:spLocks noGrp="1"/>
          </p:cNvSpPr>
          <p:nvPr>
            <p:ph idx="1"/>
          </p:nvPr>
        </p:nvSpPr>
        <p:spPr/>
        <p:txBody>
          <a:bodyPr/>
          <a:lstStyle/>
          <a:p>
            <a:pPr marL="457200" lvl="1" indent="0">
              <a:buNone/>
            </a:pPr>
            <a:r>
              <a:rPr lang="en-US" sz="2800" dirty="0"/>
              <a:t>3 main strategies to decrease sigma at an organizational level:</a:t>
            </a:r>
          </a:p>
          <a:p>
            <a:pPr marL="457200" lvl="1" indent="0">
              <a:buNone/>
            </a:pPr>
            <a:endParaRPr lang="en-US" sz="2800" dirty="0"/>
          </a:p>
          <a:p>
            <a:pPr marL="971550" lvl="1" indent="-514350">
              <a:buFont typeface="+mj-lt"/>
              <a:buAutoNum type="arabicPeriod"/>
            </a:pPr>
            <a:r>
              <a:rPr lang="en-US" sz="2800" dirty="0"/>
              <a:t>Education</a:t>
            </a:r>
          </a:p>
          <a:p>
            <a:pPr marL="971550" lvl="1" indent="-514350">
              <a:buFont typeface="+mj-lt"/>
              <a:buAutoNum type="arabicPeriod"/>
            </a:pPr>
            <a:r>
              <a:rPr lang="en-US" sz="2800" dirty="0"/>
              <a:t>Protest</a:t>
            </a:r>
          </a:p>
          <a:p>
            <a:pPr marL="971550" lvl="1" indent="-514350">
              <a:buFont typeface="+mj-lt"/>
              <a:buAutoNum type="arabicPeriod"/>
            </a:pPr>
            <a:r>
              <a:rPr lang="en-US" sz="2800" dirty="0"/>
              <a:t>Contact</a:t>
            </a:r>
          </a:p>
          <a:p>
            <a:pPr lvl="1"/>
            <a:endParaRPr lang="en-US" sz="2800" dirty="0"/>
          </a:p>
          <a:p>
            <a:pPr marL="457200" lvl="1" indent="0">
              <a:buNone/>
            </a:pPr>
            <a:endParaRPr lang="en-US" sz="2800" dirty="0"/>
          </a:p>
          <a:p>
            <a:pPr lvl="2"/>
            <a:endParaRPr lang="en-US" dirty="0"/>
          </a:p>
        </p:txBody>
      </p:sp>
    </p:spTree>
    <p:extLst>
      <p:ext uri="{BB962C8B-B14F-4D97-AF65-F5344CB8AC3E}">
        <p14:creationId xmlns:p14="http://schemas.microsoft.com/office/powerpoint/2010/main" val="2710059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t>
            </a:r>
          </a:p>
        </p:txBody>
      </p:sp>
      <p:sp>
        <p:nvSpPr>
          <p:cNvPr id="3" name="Content Placeholder 2"/>
          <p:cNvSpPr>
            <a:spLocks noGrp="1"/>
          </p:cNvSpPr>
          <p:nvPr>
            <p:ph idx="1"/>
          </p:nvPr>
        </p:nvSpPr>
        <p:spPr>
          <a:xfrm>
            <a:off x="628650" y="1536310"/>
            <a:ext cx="7886700" cy="4351338"/>
          </a:xfrm>
        </p:spPr>
        <p:txBody>
          <a:bodyPr/>
          <a:lstStyle/>
          <a:p>
            <a:pPr marL="0" indent="0" algn="ctr">
              <a:buNone/>
            </a:pPr>
            <a:r>
              <a:rPr lang="en-US" dirty="0"/>
              <a:t>Lets learn from the past…</a:t>
            </a:r>
          </a:p>
          <a:p>
            <a:r>
              <a:rPr lang="en-US" dirty="0"/>
              <a:t>Education: There is no strong evidence to suggest that public education campaigns have any effect on stigma and behavioral changes</a:t>
            </a:r>
          </a:p>
          <a:p>
            <a:r>
              <a:rPr lang="en-US" dirty="0"/>
              <a:t>75% of US School Districts </a:t>
            </a:r>
          </a:p>
          <a:p>
            <a:r>
              <a:rPr lang="en-US" dirty="0"/>
              <a:t>43 countries used DARE </a:t>
            </a:r>
          </a:p>
          <a:p>
            <a:pPr marL="0" indent="0">
              <a:buNone/>
            </a:pPr>
            <a:endParaRPr lang="en-US" i="1" dirty="0"/>
          </a:p>
          <a:p>
            <a:pPr marL="0" indent="0">
              <a:buNone/>
            </a:pPr>
            <a:r>
              <a:rPr lang="en-US" i="1" dirty="0"/>
              <a:t>	How did it go?</a:t>
            </a:r>
          </a:p>
          <a:p>
            <a:pPr lvl="1"/>
            <a:endParaRPr lang="en-US" dirty="0"/>
          </a:p>
        </p:txBody>
      </p:sp>
      <p:pic>
        <p:nvPicPr>
          <p:cNvPr id="5" name="Picture 10" descr="http://upload.wikimedia.org/wikipedia/commons/1/12/Drug_Abuse_Resistance_Education_DAR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015" y="3420728"/>
            <a:ext cx="3263961" cy="275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966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on Dare</a:t>
            </a:r>
          </a:p>
        </p:txBody>
      </p:sp>
      <p:sp>
        <p:nvSpPr>
          <p:cNvPr id="3" name="Content Placeholder 2"/>
          <p:cNvSpPr>
            <a:spLocks noGrp="1"/>
          </p:cNvSpPr>
          <p:nvPr>
            <p:ph idx="1"/>
          </p:nvPr>
        </p:nvSpPr>
        <p:spPr/>
        <p:txBody>
          <a:bodyPr/>
          <a:lstStyle/>
          <a:p>
            <a:r>
              <a:rPr lang="en-US" b="1" u="sng" dirty="0"/>
              <a:t>Uncertain effects</a:t>
            </a:r>
            <a:endParaRPr lang="en-US" b="1" dirty="0"/>
          </a:p>
          <a:p>
            <a:pPr lvl="1"/>
            <a:r>
              <a:rPr lang="en-US" dirty="0"/>
              <a:t>RTI (1994)          </a:t>
            </a:r>
          </a:p>
          <a:p>
            <a:r>
              <a:rPr lang="en-US" b="1" u="sng" dirty="0"/>
              <a:t>No effects</a:t>
            </a:r>
          </a:p>
          <a:p>
            <a:pPr lvl="1"/>
            <a:r>
              <a:rPr lang="en-US" dirty="0"/>
              <a:t>Cal </a:t>
            </a:r>
            <a:r>
              <a:rPr lang="en-US" dirty="0" err="1"/>
              <a:t>Dept</a:t>
            </a:r>
            <a:r>
              <a:rPr lang="en-US" dirty="0"/>
              <a:t> Ed (1995)</a:t>
            </a:r>
          </a:p>
          <a:p>
            <a:pPr lvl="1"/>
            <a:r>
              <a:rPr lang="en-US" dirty="0"/>
              <a:t>U Maryland (1998)</a:t>
            </a:r>
          </a:p>
          <a:p>
            <a:pPr lvl="1"/>
            <a:r>
              <a:rPr lang="en-US" dirty="0"/>
              <a:t>APA (1999)</a:t>
            </a:r>
          </a:p>
          <a:p>
            <a:r>
              <a:rPr lang="en-US" b="1" u="sng" dirty="0"/>
              <a:t>Worse effects</a:t>
            </a:r>
            <a:r>
              <a:rPr lang="en-US" b="1" dirty="0"/>
              <a:t> </a:t>
            </a:r>
          </a:p>
          <a:p>
            <a:pPr lvl="1"/>
            <a:r>
              <a:rPr lang="en-US" dirty="0"/>
              <a:t>Indiana U (1992)</a:t>
            </a:r>
          </a:p>
          <a:p>
            <a:pPr lvl="1"/>
            <a:endParaRPr lang="en-US" dirty="0"/>
          </a:p>
        </p:txBody>
      </p:sp>
    </p:spTree>
    <p:extLst>
      <p:ext uri="{BB962C8B-B14F-4D97-AF65-F5344CB8AC3E}">
        <p14:creationId xmlns:p14="http://schemas.microsoft.com/office/powerpoint/2010/main" val="8693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Decade of the Brain</a:t>
            </a:r>
          </a:p>
        </p:txBody>
      </p:sp>
      <p:sp>
        <p:nvSpPr>
          <p:cNvPr id="3" name="Content Placeholder 2"/>
          <p:cNvSpPr>
            <a:spLocks noGrp="1"/>
          </p:cNvSpPr>
          <p:nvPr>
            <p:ph idx="1"/>
          </p:nvPr>
        </p:nvSpPr>
        <p:spPr>
          <a:xfrm>
            <a:off x="628650" y="1413164"/>
            <a:ext cx="7886700" cy="4799425"/>
          </a:xfrm>
        </p:spPr>
        <p:txBody>
          <a:bodyPr/>
          <a:lstStyle/>
          <a:p>
            <a:r>
              <a:rPr lang="en-US" dirty="0"/>
              <a:t>NIH/NIMH Initiative from 1990-2000</a:t>
            </a:r>
          </a:p>
          <a:p>
            <a:r>
              <a:rPr lang="en-US" dirty="0"/>
              <a:t>Promoted idea that mental illness was a brain disease rather than a character flaw</a:t>
            </a:r>
          </a:p>
          <a:p>
            <a:r>
              <a:rPr lang="en-US" dirty="0"/>
              <a:t>Spurred neurological research into causes and cures</a:t>
            </a:r>
          </a:p>
          <a:p>
            <a:r>
              <a:rPr lang="en-US" dirty="0"/>
              <a:t>Unintended consequences: </a:t>
            </a:r>
          </a:p>
          <a:p>
            <a:pPr lvl="1"/>
            <a:r>
              <a:rPr lang="en-US" dirty="0"/>
              <a:t>Belief that recovery was not possible</a:t>
            </a:r>
          </a:p>
          <a:p>
            <a:pPr lvl="1"/>
            <a:r>
              <a:rPr lang="en-US" dirty="0"/>
              <a:t>Diminished acceptance of people                                   living with metal illness as a result</a:t>
            </a:r>
          </a:p>
          <a:p>
            <a:pPr lvl="1"/>
            <a:endParaRPr lang="en-US" sz="1300" dirty="0">
              <a:latin typeface="Arial" charset="0"/>
            </a:endParaRPr>
          </a:p>
          <a:p>
            <a:pPr marL="457200" lvl="1" indent="0">
              <a:buNone/>
            </a:pPr>
            <a:r>
              <a:rPr lang="en-US" sz="1300" dirty="0" err="1">
                <a:latin typeface="Arial" charset="0"/>
              </a:rPr>
              <a:t>Schomerus</a:t>
            </a:r>
            <a:r>
              <a:rPr lang="en-US" sz="1300" dirty="0">
                <a:latin typeface="Arial" charset="0"/>
              </a:rPr>
              <a:t>, Schwann, </a:t>
            </a:r>
            <a:r>
              <a:rPr lang="en-US" sz="1300" dirty="0" err="1">
                <a:latin typeface="Arial" charset="0"/>
              </a:rPr>
              <a:t>Holzinger</a:t>
            </a:r>
            <a:r>
              <a:rPr lang="en-US" sz="1300" dirty="0">
                <a:latin typeface="Arial" charset="0"/>
              </a:rPr>
              <a:t>, Corrigan, </a:t>
            </a:r>
            <a:r>
              <a:rPr lang="en-US" sz="1300" dirty="0" err="1">
                <a:latin typeface="Arial" charset="0"/>
              </a:rPr>
              <a:t>Grabe</a:t>
            </a:r>
            <a:r>
              <a:rPr lang="en-US" sz="1300" dirty="0">
                <a:latin typeface="Arial" charset="0"/>
              </a:rPr>
              <a:t>, </a:t>
            </a:r>
          </a:p>
          <a:p>
            <a:pPr marL="457200" lvl="1" indent="0">
              <a:buNone/>
            </a:pPr>
            <a:r>
              <a:rPr lang="en-US" sz="1300" dirty="0">
                <a:latin typeface="Arial" charset="0"/>
              </a:rPr>
              <a:t>Carta, &amp; </a:t>
            </a:r>
            <a:r>
              <a:rPr lang="en-US" sz="1300" dirty="0" err="1">
                <a:latin typeface="Arial" charset="0"/>
              </a:rPr>
              <a:t>Angermeyer</a:t>
            </a:r>
            <a:r>
              <a:rPr lang="en-US" sz="1300" dirty="0">
                <a:latin typeface="Arial" charset="0"/>
              </a:rPr>
              <a:t>, 2011</a:t>
            </a:r>
          </a:p>
          <a:p>
            <a:pPr lvl="1"/>
            <a:endParaRPr lang="en-US" dirty="0"/>
          </a:p>
        </p:txBody>
      </p:sp>
      <p:pic>
        <p:nvPicPr>
          <p:cNvPr id="4" name="Picture 2" descr="http://upload.wikimedia.org/wikipedia/commons/thumb/3/30/Decade_of_the_Brain.gif/220px-Decade_of_the_Brain.gif">
            <a:hlinkClick r:id="rId3"/>
          </p:cNvPr>
          <p:cNvPicPr>
            <a:picLocks noChangeAspect="1" noChangeArrowheads="1"/>
          </p:cNvPicPr>
          <p:nvPr/>
        </p:nvPicPr>
        <p:blipFill>
          <a:blip r:embed="rId4" cstate="print"/>
          <a:srcRect/>
          <a:stretch>
            <a:fillRect/>
          </a:stretch>
        </p:blipFill>
        <p:spPr bwMode="auto">
          <a:xfrm>
            <a:off x="6454239" y="3426416"/>
            <a:ext cx="1961866" cy="2615821"/>
          </a:xfrm>
          <a:prstGeom prst="rect">
            <a:avLst/>
          </a:prstGeom>
          <a:noFill/>
          <a:ln w="9525">
            <a:noFill/>
            <a:miter lim="800000"/>
            <a:headEnd/>
            <a:tailEnd/>
          </a:ln>
        </p:spPr>
      </p:pic>
    </p:spTree>
    <p:extLst>
      <p:ext uri="{BB962C8B-B14F-4D97-AF65-F5344CB8AC3E}">
        <p14:creationId xmlns:p14="http://schemas.microsoft.com/office/powerpoint/2010/main" val="125864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NAMI Chicago</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The mission of the National Alliance on Mental Illness (NAMI)  Chicago is to provide hope and improve the quality of life for those whose lives are affected by mental illness, by providing information and referrals, education, support, advocacy, and active community outreach.</a:t>
            </a:r>
          </a:p>
          <a:p>
            <a:pPr marL="0" indent="0">
              <a:buNone/>
            </a:pPr>
            <a:endParaRPr lang="en-US" dirty="0"/>
          </a:p>
        </p:txBody>
      </p:sp>
    </p:spTree>
    <p:extLst>
      <p:ext uri="{BB962C8B-B14F-4D97-AF65-F5344CB8AC3E}">
        <p14:creationId xmlns:p14="http://schemas.microsoft.com/office/powerpoint/2010/main" val="190950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Protest</a:t>
            </a:r>
          </a:p>
        </p:txBody>
      </p:sp>
      <p:sp>
        <p:nvSpPr>
          <p:cNvPr id="3" name="Content Placeholder 2"/>
          <p:cNvSpPr>
            <a:spLocks noGrp="1"/>
          </p:cNvSpPr>
          <p:nvPr>
            <p:ph idx="1"/>
          </p:nvPr>
        </p:nvSpPr>
        <p:spPr>
          <a:xfrm>
            <a:off x="533648" y="1504991"/>
            <a:ext cx="7886700" cy="4351338"/>
          </a:xfrm>
        </p:spPr>
        <p:txBody>
          <a:bodyPr/>
          <a:lstStyle/>
          <a:p>
            <a:r>
              <a:rPr lang="en-US" dirty="0"/>
              <a:t>Review stigmatizing images &amp; protest them</a:t>
            </a:r>
          </a:p>
          <a:p>
            <a:r>
              <a:rPr lang="en-US" dirty="0"/>
              <a:t>Call people out &amp; demand change</a:t>
            </a:r>
          </a:p>
          <a:p>
            <a:r>
              <a:rPr lang="en-US" dirty="0"/>
              <a:t>“Shame on you for thinking that way”</a:t>
            </a:r>
          </a:p>
          <a:p>
            <a:r>
              <a:rPr lang="en-US" dirty="0"/>
              <a:t>Beware “the white bear” phenomenon</a:t>
            </a:r>
          </a:p>
          <a:p>
            <a:pPr lvl="1"/>
            <a:endParaRPr lang="en-US" dirty="0"/>
          </a:p>
        </p:txBody>
      </p:sp>
      <p:pic>
        <p:nvPicPr>
          <p:cNvPr id="4" name="Picture 2" descr="PSYCHO DONUTS - CRAZY GOOD"/>
          <p:cNvPicPr>
            <a:picLocks noChangeAspect="1" noChangeArrowheads="1"/>
          </p:cNvPicPr>
          <p:nvPr/>
        </p:nvPicPr>
        <p:blipFill>
          <a:blip r:embed="rId3" cstate="print"/>
          <a:srcRect/>
          <a:stretch>
            <a:fillRect/>
          </a:stretch>
        </p:blipFill>
        <p:spPr bwMode="auto">
          <a:xfrm>
            <a:off x="112594" y="3497198"/>
            <a:ext cx="6884194" cy="2184400"/>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a:stretch>
            <a:fillRect/>
          </a:stretch>
        </p:blipFill>
        <p:spPr bwMode="auto">
          <a:xfrm>
            <a:off x="7407037" y="759618"/>
            <a:ext cx="1266825" cy="2132013"/>
          </a:xfrm>
          <a:prstGeom prst="rect">
            <a:avLst/>
          </a:prstGeom>
          <a:noFill/>
          <a:ln w="9525">
            <a:noFill/>
            <a:miter lim="800000"/>
            <a:headEnd/>
            <a:tailEnd/>
          </a:ln>
        </p:spPr>
      </p:pic>
      <p:sp>
        <p:nvSpPr>
          <p:cNvPr id="6" name="TextBox 5"/>
          <p:cNvSpPr txBox="1"/>
          <p:nvPr/>
        </p:nvSpPr>
        <p:spPr>
          <a:xfrm>
            <a:off x="7048915" y="3016786"/>
            <a:ext cx="1983067" cy="369332"/>
          </a:xfrm>
          <a:prstGeom prst="rect">
            <a:avLst/>
          </a:prstGeom>
          <a:noFill/>
          <a:ln>
            <a:solidFill>
              <a:schemeClr val="bg2"/>
            </a:solidFill>
          </a:ln>
        </p:spPr>
        <p:txBody>
          <a:bodyPr wrap="square" rtlCol="0">
            <a:spAutoFit/>
          </a:bodyPr>
          <a:lstStyle/>
          <a:p>
            <a:r>
              <a:rPr lang="en-US" dirty="0"/>
              <a:t>“The Crazy Face”</a:t>
            </a:r>
          </a:p>
        </p:txBody>
      </p:sp>
      <p:pic>
        <p:nvPicPr>
          <p:cNvPr id="7" name="Picture 4"/>
          <p:cNvPicPr>
            <a:picLocks noChangeAspect="1" noChangeArrowheads="1"/>
          </p:cNvPicPr>
          <p:nvPr/>
        </p:nvPicPr>
        <p:blipFill>
          <a:blip r:embed="rId5" cstate="print"/>
          <a:srcRect/>
          <a:stretch>
            <a:fillRect/>
          </a:stretch>
        </p:blipFill>
        <p:spPr bwMode="auto">
          <a:xfrm>
            <a:off x="7400472" y="3794082"/>
            <a:ext cx="1409684" cy="1849075"/>
          </a:xfrm>
          <a:prstGeom prst="rect">
            <a:avLst/>
          </a:prstGeom>
          <a:noFill/>
          <a:ln w="9525">
            <a:noFill/>
            <a:miter lim="800000"/>
            <a:headEnd/>
            <a:tailEnd/>
          </a:ln>
        </p:spPr>
      </p:pic>
      <p:sp>
        <p:nvSpPr>
          <p:cNvPr id="8" name="TextBox 7"/>
          <p:cNvSpPr txBox="1"/>
          <p:nvPr/>
        </p:nvSpPr>
        <p:spPr>
          <a:xfrm>
            <a:off x="7254993" y="5741326"/>
            <a:ext cx="1588771" cy="646331"/>
          </a:xfrm>
          <a:prstGeom prst="rect">
            <a:avLst/>
          </a:prstGeom>
          <a:noFill/>
          <a:ln>
            <a:solidFill>
              <a:schemeClr val="bg2"/>
            </a:solidFill>
          </a:ln>
        </p:spPr>
        <p:txBody>
          <a:bodyPr wrap="square" rtlCol="0">
            <a:spAutoFit/>
          </a:bodyPr>
          <a:lstStyle/>
          <a:p>
            <a:pPr algn="ctr"/>
            <a:r>
              <a:rPr lang="en-US" dirty="0"/>
              <a:t>“The Suicide SQUEEZE”</a:t>
            </a:r>
          </a:p>
        </p:txBody>
      </p:sp>
      <p:sp>
        <p:nvSpPr>
          <p:cNvPr id="9" name="TextBox 8"/>
          <p:cNvSpPr txBox="1"/>
          <p:nvPr/>
        </p:nvSpPr>
        <p:spPr>
          <a:xfrm>
            <a:off x="902525" y="5556659"/>
            <a:ext cx="3937068" cy="707886"/>
          </a:xfrm>
          <a:prstGeom prst="rect">
            <a:avLst/>
          </a:prstGeom>
          <a:noFill/>
          <a:ln>
            <a:noFill/>
          </a:ln>
        </p:spPr>
        <p:txBody>
          <a:bodyPr wrap="square" rtlCol="0">
            <a:spAutoFit/>
          </a:bodyPr>
          <a:lstStyle/>
          <a:p>
            <a:r>
              <a:rPr lang="en-US" sz="2000" b="1" i="1" dirty="0"/>
              <a:t>Psycho Donuts now has FRANCHISE OPPORTUNITIES!</a:t>
            </a:r>
          </a:p>
        </p:txBody>
      </p:sp>
    </p:spTree>
    <p:extLst>
      <p:ext uri="{BB962C8B-B14F-4D97-AF65-F5344CB8AC3E}">
        <p14:creationId xmlns:p14="http://schemas.microsoft.com/office/powerpoint/2010/main" val="223061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Content Placeholder 2"/>
          <p:cNvSpPr>
            <a:spLocks noGrp="1"/>
          </p:cNvSpPr>
          <p:nvPr>
            <p:ph idx="1"/>
          </p:nvPr>
        </p:nvSpPr>
        <p:spPr/>
        <p:txBody>
          <a:bodyPr/>
          <a:lstStyle/>
          <a:p>
            <a:r>
              <a:rPr lang="en-US" dirty="0"/>
              <a:t>Meet someone!</a:t>
            </a:r>
          </a:p>
          <a:p>
            <a:r>
              <a:rPr lang="en-US" dirty="0"/>
              <a:t>“Hi, my name is Kyra and I live with mental illness”</a:t>
            </a:r>
          </a:p>
          <a:p>
            <a:r>
              <a:rPr lang="en-US" dirty="0"/>
              <a:t>Challenges stereotypes</a:t>
            </a:r>
          </a:p>
          <a:p>
            <a:r>
              <a:rPr lang="en-US" dirty="0"/>
              <a:t>Research has shown regular contact with people with lived experiences has the strongest and longest lasting effect on stigma</a:t>
            </a:r>
          </a:p>
          <a:p>
            <a:pPr lvl="1"/>
            <a:endParaRPr lang="en-US" dirty="0"/>
          </a:p>
        </p:txBody>
      </p:sp>
    </p:spTree>
    <p:extLst>
      <p:ext uri="{BB962C8B-B14F-4D97-AF65-F5344CB8AC3E}">
        <p14:creationId xmlns:p14="http://schemas.microsoft.com/office/powerpoint/2010/main" val="1032683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&amp; Research</a:t>
            </a:r>
          </a:p>
        </p:txBody>
      </p:sp>
      <p:sp>
        <p:nvSpPr>
          <p:cNvPr id="3" name="Content Placeholder 2"/>
          <p:cNvSpPr>
            <a:spLocks noGrp="1"/>
          </p:cNvSpPr>
          <p:nvPr>
            <p:ph idx="1"/>
          </p:nvPr>
        </p:nvSpPr>
        <p:spPr>
          <a:xfrm>
            <a:off x="628650" y="1469365"/>
            <a:ext cx="7886700" cy="4351338"/>
          </a:xfrm>
        </p:spPr>
        <p:txBody>
          <a:bodyPr/>
          <a:lstStyle/>
          <a:p>
            <a:r>
              <a:rPr lang="en-US" sz="2600" dirty="0"/>
              <a:t>Meta-analysis: 79 studies; 13 RCTs</a:t>
            </a:r>
          </a:p>
          <a:p>
            <a:r>
              <a:rPr lang="en-US" sz="2600" dirty="0"/>
              <a:t>Mean effect sizes: RCTs only</a:t>
            </a:r>
          </a:p>
          <a:p>
            <a:pPr lvl="1"/>
            <a:endParaRPr lang="en-US" dirty="0"/>
          </a:p>
        </p:txBody>
      </p:sp>
      <p:graphicFrame>
        <p:nvGraphicFramePr>
          <p:cNvPr id="4" name="Object 3"/>
          <p:cNvGraphicFramePr>
            <a:graphicFrameLocks noGrp="1"/>
          </p:cNvGraphicFramePr>
          <p:nvPr>
            <p:extLst>
              <p:ext uri="{D42A27DB-BD31-4B8C-83A1-F6EECF244321}">
                <p14:modId xmlns:p14="http://schemas.microsoft.com/office/powerpoint/2010/main" val="3388933143"/>
              </p:ext>
            </p:extLst>
          </p:nvPr>
        </p:nvGraphicFramePr>
        <p:xfrm>
          <a:off x="628650" y="2541319"/>
          <a:ext cx="5213267" cy="3823855"/>
        </p:xfrm>
        <a:graphic>
          <a:graphicData uri="http://schemas.openxmlformats.org/presentationml/2006/ole">
            <mc:AlternateContent xmlns:mc="http://schemas.openxmlformats.org/markup-compatibility/2006">
              <mc:Choice xmlns:v="urn:schemas-microsoft-com:vml" Requires="v">
                <p:oleObj spid="_x0000_s2066" r:id="rId4" imgW="8327858" imgH="4627265" progId="Excel.Chart.8">
                  <p:embed/>
                </p:oleObj>
              </mc:Choice>
              <mc:Fallback>
                <p:oleObj r:id="rId4" imgW="8327858" imgH="4627265" progId="Excel.Chart.8">
                  <p:embed/>
                  <p:pic>
                    <p:nvPicPr>
                      <p:cNvPr id="0" name="Object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2541319"/>
                        <a:ext cx="5213267" cy="3823855"/>
                      </a:xfrm>
                      <a:prstGeom prst="rect">
                        <a:avLst/>
                      </a:prstGeom>
                      <a:solidFill>
                        <a:schemeClr val="tx1"/>
                      </a:solidFill>
                      <a:ln>
                        <a:noFill/>
                      </a:ln>
                    </p:spPr>
                  </p:pic>
                </p:oleObj>
              </mc:Fallback>
            </mc:AlternateContent>
          </a:graphicData>
        </a:graphic>
      </p:graphicFrame>
      <p:sp>
        <p:nvSpPr>
          <p:cNvPr id="5" name="TextBox 4"/>
          <p:cNvSpPr txBox="1"/>
          <p:nvPr/>
        </p:nvSpPr>
        <p:spPr>
          <a:xfrm>
            <a:off x="6187044" y="5070763"/>
            <a:ext cx="2173185" cy="923330"/>
          </a:xfrm>
          <a:prstGeom prst="rect">
            <a:avLst/>
          </a:prstGeom>
          <a:noFill/>
        </p:spPr>
        <p:txBody>
          <a:bodyPr wrap="square" rtlCol="0">
            <a:spAutoFit/>
          </a:bodyPr>
          <a:lstStyle/>
          <a:p>
            <a:r>
              <a:rPr lang="en-US" dirty="0"/>
              <a:t>Corrigan, Michaels et al., 2012</a:t>
            </a:r>
          </a:p>
          <a:p>
            <a:endParaRPr lang="en-US" dirty="0"/>
          </a:p>
        </p:txBody>
      </p:sp>
    </p:spTree>
    <p:extLst>
      <p:ext uri="{BB962C8B-B14F-4D97-AF65-F5344CB8AC3E}">
        <p14:creationId xmlns:p14="http://schemas.microsoft.com/office/powerpoint/2010/main" val="2387833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TLC 3 Approach</a:t>
            </a:r>
          </a:p>
        </p:txBody>
      </p:sp>
      <p:sp>
        <p:nvSpPr>
          <p:cNvPr id="3" name="Content Placeholder 2"/>
          <p:cNvSpPr>
            <a:spLocks noGrp="1"/>
          </p:cNvSpPr>
          <p:nvPr>
            <p:ph idx="1"/>
          </p:nvPr>
        </p:nvSpPr>
        <p:spPr/>
        <p:txBody>
          <a:bodyPr>
            <a:normAutofit fontScale="92500" lnSpcReduction="10000"/>
          </a:bodyPr>
          <a:lstStyle/>
          <a:p>
            <a:r>
              <a:rPr lang="en-US" b="1" dirty="0"/>
              <a:t>Targeted</a:t>
            </a:r>
          </a:p>
          <a:p>
            <a:pPr lvl="1"/>
            <a:r>
              <a:rPr lang="en-US" dirty="0"/>
              <a:t>Landlords, teachers, healthcare professionals, employers</a:t>
            </a:r>
          </a:p>
          <a:p>
            <a:r>
              <a:rPr lang="en-US" b="1" dirty="0"/>
              <a:t>Local </a:t>
            </a:r>
          </a:p>
          <a:p>
            <a:pPr lvl="1"/>
            <a:r>
              <a:rPr lang="en-US" dirty="0"/>
              <a:t>Culturally appropriate and as local as possible (city, office, church, etc.)</a:t>
            </a:r>
          </a:p>
          <a:p>
            <a:r>
              <a:rPr lang="en-US" b="1" dirty="0"/>
              <a:t>Credible</a:t>
            </a:r>
          </a:p>
          <a:p>
            <a:pPr lvl="1"/>
            <a:r>
              <a:rPr lang="en-US" dirty="0"/>
              <a:t>Veterans to veterans, etc.</a:t>
            </a:r>
          </a:p>
          <a:p>
            <a:r>
              <a:rPr lang="en-US" b="1" dirty="0"/>
              <a:t>Continuous</a:t>
            </a:r>
          </a:p>
          <a:p>
            <a:pPr lvl="1"/>
            <a:r>
              <a:rPr lang="en-US" dirty="0"/>
              <a:t>Once is not enough</a:t>
            </a:r>
          </a:p>
          <a:p>
            <a:r>
              <a:rPr lang="en-US" b="1" dirty="0"/>
              <a:t>Contact!</a:t>
            </a:r>
          </a:p>
          <a:p>
            <a:pPr lvl="1"/>
            <a:r>
              <a:rPr lang="en-US" dirty="0"/>
              <a:t>Which means disclosure!</a:t>
            </a:r>
          </a:p>
        </p:txBody>
      </p:sp>
    </p:spTree>
    <p:extLst>
      <p:ext uri="{BB962C8B-B14F-4D97-AF65-F5344CB8AC3E}">
        <p14:creationId xmlns:p14="http://schemas.microsoft.com/office/powerpoint/2010/main" val="2691775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TLC 3 Approach: Organizations</a:t>
            </a:r>
          </a:p>
        </p:txBody>
      </p:sp>
      <p:sp>
        <p:nvSpPr>
          <p:cNvPr id="3" name="Content Placeholder 2"/>
          <p:cNvSpPr>
            <a:spLocks noGrp="1"/>
          </p:cNvSpPr>
          <p:nvPr>
            <p:ph idx="1"/>
          </p:nvPr>
        </p:nvSpPr>
        <p:spPr/>
        <p:txBody>
          <a:bodyPr>
            <a:normAutofit/>
          </a:bodyPr>
          <a:lstStyle/>
          <a:p>
            <a:r>
              <a:rPr lang="en-US" dirty="0"/>
              <a:t>Engage with individuals living in recovery! </a:t>
            </a:r>
          </a:p>
          <a:p>
            <a:r>
              <a:rPr lang="en-US" dirty="0"/>
              <a:t>Utilize peers in mental health services, education and advocacy</a:t>
            </a:r>
          </a:p>
          <a:p>
            <a:pPr lvl="1"/>
            <a:r>
              <a:rPr lang="en-US" dirty="0"/>
              <a:t>Share their stories in the community as a part of education programs</a:t>
            </a:r>
          </a:p>
          <a:p>
            <a:pPr lvl="1"/>
            <a:r>
              <a:rPr lang="en-US" dirty="0"/>
              <a:t>Participate and lead programs and workshops</a:t>
            </a:r>
          </a:p>
          <a:p>
            <a:pPr lvl="1"/>
            <a:r>
              <a:rPr lang="en-US" dirty="0"/>
              <a:t>Provide leadership opportunities in your organization</a:t>
            </a:r>
          </a:p>
          <a:p>
            <a:pPr lvl="1"/>
            <a:endParaRPr lang="en-US" dirty="0"/>
          </a:p>
          <a:p>
            <a:pPr marL="457200" lvl="1" indent="0" algn="ctr">
              <a:buNone/>
            </a:pPr>
            <a:r>
              <a:rPr lang="en-US" i="1" dirty="0"/>
              <a:t>Peers are the experts on their own experience, and are the most qualified to speak about mental health recovery.</a:t>
            </a:r>
          </a:p>
          <a:p>
            <a:pPr lvl="1"/>
            <a:endParaRPr lang="en-US" dirty="0"/>
          </a:p>
        </p:txBody>
      </p:sp>
    </p:spTree>
    <p:extLst>
      <p:ext uri="{BB962C8B-B14F-4D97-AF65-F5344CB8AC3E}">
        <p14:creationId xmlns:p14="http://schemas.microsoft.com/office/powerpoint/2010/main" val="30651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TLC 3 Approach: Individuals</a:t>
            </a:r>
          </a:p>
        </p:txBody>
      </p:sp>
      <p:sp>
        <p:nvSpPr>
          <p:cNvPr id="3" name="Content Placeholder 2"/>
          <p:cNvSpPr>
            <a:spLocks noGrp="1"/>
          </p:cNvSpPr>
          <p:nvPr>
            <p:ph idx="1"/>
          </p:nvPr>
        </p:nvSpPr>
        <p:spPr/>
        <p:txBody>
          <a:bodyPr/>
          <a:lstStyle/>
          <a:p>
            <a:pPr marL="457200" lvl="1" indent="0" algn="ctr">
              <a:buNone/>
            </a:pPr>
            <a:endParaRPr lang="en-US" sz="3600" dirty="0"/>
          </a:p>
          <a:p>
            <a:pPr marL="457200" lvl="1" indent="0" algn="ctr">
              <a:buNone/>
            </a:pPr>
            <a:r>
              <a:rPr lang="en-US" sz="3600" dirty="0"/>
              <a:t>Share your story of recovery in the community, with friends and family!</a:t>
            </a:r>
          </a:p>
          <a:p>
            <a:pPr marL="457200" lvl="1" indent="0" algn="ctr">
              <a:buNone/>
            </a:pPr>
            <a:endParaRPr lang="en-US" sz="3600" dirty="0"/>
          </a:p>
          <a:p>
            <a:pPr marL="457200" lvl="1" indent="0" algn="ctr">
              <a:buNone/>
            </a:pPr>
            <a:r>
              <a:rPr lang="en-US" sz="3600" dirty="0"/>
              <a:t>Listen to each other and give people a platform to use their voices!</a:t>
            </a:r>
          </a:p>
          <a:p>
            <a:pPr lvl="1"/>
            <a:endParaRPr lang="en-US" dirty="0"/>
          </a:p>
        </p:txBody>
      </p:sp>
    </p:spTree>
    <p:extLst>
      <p:ext uri="{BB962C8B-B14F-4D97-AF65-F5344CB8AC3E}">
        <p14:creationId xmlns:p14="http://schemas.microsoft.com/office/powerpoint/2010/main" val="389363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Honest, Open, Proud Program</a:t>
            </a:r>
          </a:p>
        </p:txBody>
      </p:sp>
      <p:sp>
        <p:nvSpPr>
          <p:cNvPr id="3" name="Content Placeholder 2"/>
          <p:cNvSpPr>
            <a:spLocks noGrp="1"/>
          </p:cNvSpPr>
          <p:nvPr>
            <p:ph idx="1"/>
          </p:nvPr>
        </p:nvSpPr>
        <p:spPr/>
        <p:txBody>
          <a:bodyPr>
            <a:normAutofit fontScale="92500" lnSpcReduction="20000"/>
          </a:bodyPr>
          <a:lstStyle/>
          <a:p>
            <a:pPr lvl="1"/>
            <a:r>
              <a:rPr lang="en-US" sz="2800" dirty="0"/>
              <a:t>Developed by Dr. Corrigan at the Illinois Institute of Technology (IIT) with peers input </a:t>
            </a:r>
          </a:p>
          <a:p>
            <a:pPr lvl="1"/>
            <a:r>
              <a:rPr lang="en-US" sz="2800" dirty="0"/>
              <a:t>Anti-stigma program focused around the concept of self-disclosure and the complex decision making process that surrounds it</a:t>
            </a:r>
          </a:p>
          <a:p>
            <a:pPr lvl="1"/>
            <a:r>
              <a:rPr lang="en-US" sz="2800" dirty="0"/>
              <a:t>Peer led</a:t>
            </a:r>
          </a:p>
          <a:p>
            <a:pPr lvl="1"/>
            <a:r>
              <a:rPr lang="en-US" sz="2800" dirty="0"/>
              <a:t>6 hour workshop conducted in a group setting with 8-15 peers</a:t>
            </a:r>
          </a:p>
          <a:p>
            <a:pPr marL="457200" lvl="1" indent="0">
              <a:buNone/>
            </a:pPr>
            <a:endParaRPr lang="en-US" sz="2800" dirty="0"/>
          </a:p>
          <a:p>
            <a:pPr marL="457200" lvl="1" indent="0" algn="ctr">
              <a:buNone/>
            </a:pPr>
            <a:r>
              <a:rPr lang="en-US" sz="2800" dirty="0"/>
              <a:t>The goal of HOP is not to convince people to come out and share their stories, but rather to teach skills and strategies so they can make the best decisions for themselves.</a:t>
            </a:r>
          </a:p>
        </p:txBody>
      </p:sp>
    </p:spTree>
    <p:extLst>
      <p:ext uri="{BB962C8B-B14F-4D97-AF65-F5344CB8AC3E}">
        <p14:creationId xmlns:p14="http://schemas.microsoft.com/office/powerpoint/2010/main" val="3768736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Honest, Open, Proud Program</a:t>
            </a:r>
          </a:p>
        </p:txBody>
      </p:sp>
      <p:sp>
        <p:nvSpPr>
          <p:cNvPr id="3" name="Content Placeholder 2"/>
          <p:cNvSpPr>
            <a:spLocks noGrp="1"/>
          </p:cNvSpPr>
          <p:nvPr>
            <p:ph idx="1"/>
          </p:nvPr>
        </p:nvSpPr>
        <p:spPr>
          <a:xfrm>
            <a:off x="332509" y="1401288"/>
            <a:ext cx="8419605" cy="4775675"/>
          </a:xfrm>
        </p:spPr>
        <p:txBody>
          <a:bodyPr>
            <a:normAutofit lnSpcReduction="10000"/>
          </a:bodyPr>
          <a:lstStyle/>
          <a:p>
            <a:pPr lvl="1"/>
            <a:r>
              <a:rPr lang="en-US" sz="2800" dirty="0"/>
              <a:t>Lesson One </a:t>
            </a:r>
          </a:p>
          <a:p>
            <a:pPr lvl="2"/>
            <a:r>
              <a:rPr lang="en-US" dirty="0"/>
              <a:t>Language and Identity</a:t>
            </a:r>
          </a:p>
          <a:p>
            <a:pPr lvl="2"/>
            <a:r>
              <a:rPr lang="en-US" dirty="0"/>
              <a:t>Considering the Pros &amp; Cons of Self Disclosure</a:t>
            </a:r>
          </a:p>
          <a:p>
            <a:pPr lvl="2"/>
            <a:endParaRPr lang="en-US" dirty="0"/>
          </a:p>
          <a:p>
            <a:pPr lvl="1"/>
            <a:r>
              <a:rPr lang="en-US" dirty="0"/>
              <a:t>Lesson Two</a:t>
            </a:r>
          </a:p>
          <a:p>
            <a:pPr lvl="2"/>
            <a:r>
              <a:rPr lang="en-US" dirty="0"/>
              <a:t>Five ways to disclose (or not to disclose) </a:t>
            </a:r>
          </a:p>
          <a:p>
            <a:pPr lvl="2"/>
            <a:r>
              <a:rPr lang="en-US" dirty="0"/>
              <a:t>Strategies to test someone out</a:t>
            </a:r>
          </a:p>
          <a:p>
            <a:pPr lvl="2"/>
            <a:r>
              <a:rPr lang="en-US" dirty="0"/>
              <a:t>Consider what characteristics might make someone safe or good to disclose to</a:t>
            </a:r>
          </a:p>
          <a:p>
            <a:pPr lvl="2"/>
            <a:endParaRPr lang="en-US" dirty="0"/>
          </a:p>
          <a:p>
            <a:pPr lvl="1"/>
            <a:r>
              <a:rPr lang="en-US" dirty="0"/>
              <a:t>Lesson Three</a:t>
            </a:r>
          </a:p>
          <a:p>
            <a:pPr lvl="2"/>
            <a:r>
              <a:rPr lang="en-US" dirty="0"/>
              <a:t>Learn how to share your story in a personally meaningful way and practice saying it out loud</a:t>
            </a:r>
          </a:p>
          <a:p>
            <a:pPr lvl="2"/>
            <a:r>
              <a:rPr lang="en-US" dirty="0"/>
              <a:t>Learn about peer support and how it can help you in your recovery</a:t>
            </a:r>
          </a:p>
          <a:p>
            <a:pPr lvl="2"/>
            <a:r>
              <a:rPr lang="en-US" dirty="0"/>
              <a:t>Put it all together and move forward!</a:t>
            </a:r>
          </a:p>
          <a:p>
            <a:pPr lvl="2"/>
            <a:endParaRPr lang="en-US" dirty="0"/>
          </a:p>
        </p:txBody>
      </p:sp>
    </p:spTree>
    <p:extLst>
      <p:ext uri="{BB962C8B-B14F-4D97-AF65-F5344CB8AC3E}">
        <p14:creationId xmlns:p14="http://schemas.microsoft.com/office/powerpoint/2010/main" val="1417652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Version of HOP</a:t>
            </a:r>
          </a:p>
        </p:txBody>
      </p:sp>
      <p:sp>
        <p:nvSpPr>
          <p:cNvPr id="3" name="Content Placeholder 2"/>
          <p:cNvSpPr>
            <a:spLocks noGrp="1"/>
          </p:cNvSpPr>
          <p:nvPr>
            <p:ph idx="1"/>
          </p:nvPr>
        </p:nvSpPr>
        <p:spPr/>
        <p:txBody>
          <a:bodyPr>
            <a:normAutofit lnSpcReduction="10000"/>
          </a:bodyPr>
          <a:lstStyle/>
          <a:p>
            <a:r>
              <a:rPr lang="en-US" dirty="0"/>
              <a:t>HOP for Anyone</a:t>
            </a:r>
          </a:p>
          <a:p>
            <a:r>
              <a:rPr lang="en-US" dirty="0"/>
              <a:t>HOP for College Campus</a:t>
            </a:r>
          </a:p>
          <a:p>
            <a:r>
              <a:rPr lang="en-US" dirty="0"/>
              <a:t>HOP for High School Students</a:t>
            </a:r>
          </a:p>
          <a:p>
            <a:r>
              <a:rPr lang="en-US" dirty="0"/>
              <a:t>HOP for Veterans and Veterans Health Administration</a:t>
            </a:r>
          </a:p>
          <a:p>
            <a:r>
              <a:rPr lang="en-US" dirty="0"/>
              <a:t>HOP for people who are currently incarcerated</a:t>
            </a:r>
          </a:p>
          <a:p>
            <a:endParaRPr lang="en-US" dirty="0"/>
          </a:p>
          <a:p>
            <a:pPr marL="0" indent="0">
              <a:buNone/>
            </a:pPr>
            <a:r>
              <a:rPr lang="en-US" dirty="0">
                <a:solidFill>
                  <a:schemeClr val="tx2"/>
                </a:solidFill>
              </a:rPr>
              <a:t>www.hopprogram.org</a:t>
            </a:r>
          </a:p>
          <a:p>
            <a:pPr marL="0" indent="0">
              <a:buNone/>
            </a:pPr>
            <a:r>
              <a:rPr lang="en-US" dirty="0">
                <a:solidFill>
                  <a:schemeClr val="tx2"/>
                </a:solidFill>
              </a:rPr>
              <a:t>www.comingoutproudprogram.org</a:t>
            </a:r>
          </a:p>
          <a:p>
            <a:pPr lvl="1"/>
            <a:endParaRPr lang="en-US" dirty="0"/>
          </a:p>
        </p:txBody>
      </p:sp>
    </p:spTree>
    <p:extLst>
      <p:ext uri="{BB962C8B-B14F-4D97-AF65-F5344CB8AC3E}">
        <p14:creationId xmlns:p14="http://schemas.microsoft.com/office/powerpoint/2010/main" val="2897728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 Development and Research</a:t>
            </a:r>
          </a:p>
        </p:txBody>
      </p:sp>
      <p:sp>
        <p:nvSpPr>
          <p:cNvPr id="3" name="Content Placeholder 2"/>
          <p:cNvSpPr>
            <a:spLocks noGrp="1"/>
          </p:cNvSpPr>
          <p:nvPr>
            <p:ph idx="1"/>
          </p:nvPr>
        </p:nvSpPr>
        <p:spPr/>
        <p:txBody>
          <a:bodyPr>
            <a:normAutofit/>
          </a:bodyPr>
          <a:lstStyle/>
          <a:p>
            <a:r>
              <a:rPr lang="en-US" dirty="0"/>
              <a:t>2 Randomized control trials of the HOP Program have been conducted so far</a:t>
            </a:r>
          </a:p>
          <a:p>
            <a:r>
              <a:rPr lang="en-US" dirty="0">
                <a:solidFill>
                  <a:schemeClr val="tx2"/>
                </a:solidFill>
              </a:rPr>
              <a:t>The results are clear:</a:t>
            </a:r>
          </a:p>
          <a:p>
            <a:pPr lvl="1"/>
            <a:r>
              <a:rPr lang="en-US" dirty="0"/>
              <a:t>Significant reduction in stigma stress, including aspects of self-stigma and improved self-esteem </a:t>
            </a:r>
          </a:p>
          <a:p>
            <a:pPr lvl="1"/>
            <a:r>
              <a:rPr lang="en-US" dirty="0"/>
              <a:t>Less distress at the idea of disclosing their mental illness experience </a:t>
            </a:r>
          </a:p>
          <a:p>
            <a:pPr lvl="1"/>
            <a:r>
              <a:rPr lang="en-US" dirty="0"/>
              <a:t>Perceived less need to keep their identity a secret after completing the program</a:t>
            </a:r>
            <a:endParaRPr lang="en-US" dirty="0">
              <a:solidFill>
                <a:schemeClr val="tx2"/>
              </a:solidFill>
            </a:endParaRPr>
          </a:p>
          <a:p>
            <a:pPr lvl="1"/>
            <a:endParaRPr lang="en-US" dirty="0"/>
          </a:p>
        </p:txBody>
      </p:sp>
    </p:spTree>
    <p:extLst>
      <p:ext uri="{BB962C8B-B14F-4D97-AF65-F5344CB8AC3E}">
        <p14:creationId xmlns:p14="http://schemas.microsoft.com/office/powerpoint/2010/main" val="181699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Stigma</a:t>
            </a:r>
          </a:p>
        </p:txBody>
      </p:sp>
      <p:sp>
        <p:nvSpPr>
          <p:cNvPr id="3" name="Content Placeholder 2"/>
          <p:cNvSpPr>
            <a:spLocks noGrp="1"/>
          </p:cNvSpPr>
          <p:nvPr>
            <p:ph idx="1"/>
          </p:nvPr>
        </p:nvSpPr>
        <p:spPr/>
        <p:txBody>
          <a:bodyPr/>
          <a:lstStyle/>
          <a:p>
            <a:r>
              <a:rPr lang="en-US" dirty="0"/>
              <a:t>What is stigma?</a:t>
            </a:r>
          </a:p>
          <a:p>
            <a:pPr lvl="1"/>
            <a:r>
              <a:rPr lang="en-US" dirty="0"/>
              <a:t>Negative stereotypes, labels, judgments and prejudice that can lead to discrimination.</a:t>
            </a:r>
          </a:p>
          <a:p>
            <a:pPr lvl="1"/>
            <a:r>
              <a:rPr lang="en-US" b="1" dirty="0"/>
              <a:t>Stereotypes:</a:t>
            </a:r>
            <a:r>
              <a:rPr lang="en-US" dirty="0"/>
              <a:t> Generalized belief; “People with mental illness are violent”</a:t>
            </a:r>
          </a:p>
          <a:p>
            <a:pPr lvl="1"/>
            <a:r>
              <a:rPr lang="en-US" b="1" dirty="0"/>
              <a:t>Prejudice:</a:t>
            </a:r>
            <a:r>
              <a:rPr lang="en-US" dirty="0"/>
              <a:t> Judgment based on that belief; “They’re violent, I’m scared and don’t want anything to do with them”</a:t>
            </a:r>
          </a:p>
          <a:p>
            <a:pPr lvl="1"/>
            <a:r>
              <a:rPr lang="en-US" b="1" dirty="0"/>
              <a:t>Discrimination:</a:t>
            </a:r>
            <a:r>
              <a:rPr lang="en-US" dirty="0"/>
              <a:t> Action based off those judgments and beliefs; “I won’t hire or rent to a person with mental illness because I’m scared of them” </a:t>
            </a:r>
          </a:p>
        </p:txBody>
      </p:sp>
    </p:spTree>
    <p:extLst>
      <p:ext uri="{BB962C8B-B14F-4D97-AF65-F5344CB8AC3E}">
        <p14:creationId xmlns:p14="http://schemas.microsoft.com/office/powerpoint/2010/main" val="843947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 about stigma &amp; HOP!</a:t>
            </a:r>
          </a:p>
        </p:txBody>
      </p:sp>
      <p:sp>
        <p:nvSpPr>
          <p:cNvPr id="3" name="Content Placeholder 2"/>
          <p:cNvSpPr>
            <a:spLocks noGrp="1"/>
          </p:cNvSpPr>
          <p:nvPr>
            <p:ph idx="1"/>
          </p:nvPr>
        </p:nvSpPr>
        <p:spPr/>
        <p:txBody>
          <a:bodyPr>
            <a:normAutofit/>
          </a:bodyPr>
          <a:lstStyle/>
          <a:p>
            <a:pPr marL="0" indent="0">
              <a:buNone/>
            </a:pPr>
            <a:r>
              <a:rPr lang="en-US" dirty="0"/>
              <a:t>National Consortium on Stigma and Empowerment</a:t>
            </a:r>
          </a:p>
          <a:p>
            <a:pPr marL="0" indent="0">
              <a:buNone/>
            </a:pPr>
            <a:r>
              <a:rPr lang="en-US" dirty="0"/>
              <a:t>http://www.stigmaandempowerment.org/</a:t>
            </a:r>
          </a:p>
          <a:p>
            <a:pPr marL="0" indent="0">
              <a:buNone/>
            </a:pPr>
            <a:endParaRPr lang="en-US" dirty="0"/>
          </a:p>
          <a:p>
            <a:pPr marL="0" indent="0">
              <a:buNone/>
            </a:pPr>
            <a:r>
              <a:rPr lang="en-US" dirty="0"/>
              <a:t>Honest, Open, Proud Program Website</a:t>
            </a:r>
          </a:p>
          <a:p>
            <a:pPr marL="0" indent="0">
              <a:buNone/>
            </a:pPr>
            <a:r>
              <a:rPr lang="en-US" dirty="0"/>
              <a:t>http://www.honestopenproud.org</a:t>
            </a:r>
            <a:endParaRPr lang="en-US" dirty="0">
              <a:solidFill>
                <a:schemeClr val="tx2"/>
              </a:solidFill>
            </a:endParaRPr>
          </a:p>
          <a:p>
            <a:pPr lvl="1"/>
            <a:endParaRPr lang="en-US" dirty="0"/>
          </a:p>
        </p:txBody>
      </p:sp>
    </p:spTree>
    <p:extLst>
      <p:ext uri="{BB962C8B-B14F-4D97-AF65-F5344CB8AC3E}">
        <p14:creationId xmlns:p14="http://schemas.microsoft.com/office/powerpoint/2010/main" val="2967078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Questions?</a:t>
            </a:r>
          </a:p>
        </p:txBody>
      </p:sp>
      <p:sp>
        <p:nvSpPr>
          <p:cNvPr id="3" name="Subtitle 2"/>
          <p:cNvSpPr>
            <a:spLocks noGrp="1"/>
          </p:cNvSpPr>
          <p:nvPr>
            <p:ph type="subTitle" idx="1"/>
          </p:nvPr>
        </p:nvSpPr>
        <p:spPr/>
        <p:txBody>
          <a:bodyPr>
            <a:normAutofit/>
          </a:bodyPr>
          <a:lstStyle/>
          <a:p>
            <a:r>
              <a:rPr lang="en-US" sz="2800" b="1" dirty="0"/>
              <a:t>Kyra Newman, MSW</a:t>
            </a:r>
            <a:br>
              <a:rPr lang="en-US" sz="2800" b="1" dirty="0"/>
            </a:br>
            <a:r>
              <a:rPr lang="en-US" sz="2800" b="1" dirty="0"/>
              <a:t>312-563-0445</a:t>
            </a:r>
          </a:p>
          <a:p>
            <a:r>
              <a:rPr lang="en-US" sz="2800" b="1" dirty="0"/>
              <a:t>kyra@namichicago.org</a:t>
            </a:r>
          </a:p>
        </p:txBody>
      </p:sp>
    </p:spTree>
    <p:extLst>
      <p:ext uri="{BB962C8B-B14F-4D97-AF65-F5344CB8AC3E}">
        <p14:creationId xmlns:p14="http://schemas.microsoft.com/office/powerpoint/2010/main" val="53081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3" cstate="print"/>
          <a:srcRect/>
          <a:stretch>
            <a:fillRect/>
          </a:stretch>
        </p:blipFill>
        <p:spPr bwMode="auto">
          <a:xfrm>
            <a:off x="2200571" y="1364325"/>
            <a:ext cx="4742857" cy="3943901"/>
          </a:xfrm>
          <a:prstGeom prst="rect">
            <a:avLst/>
          </a:prstGeom>
          <a:noFill/>
          <a:ln w="9525">
            <a:noFill/>
            <a:miter lim="800000"/>
            <a:headEnd/>
            <a:tailEnd/>
          </a:ln>
        </p:spPr>
      </p:pic>
    </p:spTree>
    <p:extLst>
      <p:ext uri="{BB962C8B-B14F-4D97-AF65-F5344CB8AC3E}">
        <p14:creationId xmlns:p14="http://schemas.microsoft.com/office/powerpoint/2010/main" val="263681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cstate="print"/>
          <a:srcRect/>
          <a:stretch>
            <a:fillRect/>
          </a:stretch>
        </p:blipFill>
        <p:spPr bwMode="auto">
          <a:xfrm>
            <a:off x="2988891" y="365126"/>
            <a:ext cx="2928713" cy="5843828"/>
          </a:xfrm>
          <a:prstGeom prst="rect">
            <a:avLst/>
          </a:prstGeom>
          <a:noFill/>
          <a:ln w="9525">
            <a:noFill/>
            <a:miter lim="800000"/>
            <a:headEnd/>
            <a:tailEnd/>
          </a:ln>
        </p:spPr>
      </p:pic>
    </p:spTree>
    <p:extLst>
      <p:ext uri="{BB962C8B-B14F-4D97-AF65-F5344CB8AC3E}">
        <p14:creationId xmlns:p14="http://schemas.microsoft.com/office/powerpoint/2010/main" val="304314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11"/>
          <p:cNvPicPr>
            <a:picLocks noChangeAspect="1" noChangeArrowheads="1"/>
          </p:cNvPicPr>
          <p:nvPr/>
        </p:nvPicPr>
        <p:blipFill>
          <a:blip r:embed="rId3" cstate="print"/>
          <a:srcRect/>
          <a:stretch>
            <a:fillRect/>
          </a:stretch>
        </p:blipFill>
        <p:spPr bwMode="auto">
          <a:xfrm>
            <a:off x="3060324" y="365126"/>
            <a:ext cx="3023352" cy="6000329"/>
          </a:xfrm>
          <a:prstGeom prst="rect">
            <a:avLst/>
          </a:prstGeom>
          <a:noFill/>
          <a:ln w="9525">
            <a:noFill/>
            <a:miter lim="800000"/>
            <a:headEnd/>
            <a:tailEnd/>
          </a:ln>
        </p:spPr>
      </p:pic>
    </p:spTree>
    <p:extLst>
      <p:ext uri="{BB962C8B-B14F-4D97-AF65-F5344CB8AC3E}">
        <p14:creationId xmlns:p14="http://schemas.microsoft.com/office/powerpoint/2010/main" val="197471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movies…</a:t>
            </a:r>
          </a:p>
        </p:txBody>
      </p:sp>
      <p:sp>
        <p:nvSpPr>
          <p:cNvPr id="3" name="Content Placeholder 2"/>
          <p:cNvSpPr>
            <a:spLocks noGrp="1"/>
          </p:cNvSpPr>
          <p:nvPr>
            <p:ph idx="1"/>
          </p:nvPr>
        </p:nvSpPr>
        <p:spPr/>
        <p:txBody>
          <a:bodyPr/>
          <a:lstStyle/>
          <a:p>
            <a:endParaRPr lang="en-US"/>
          </a:p>
        </p:txBody>
      </p:sp>
      <p:pic>
        <p:nvPicPr>
          <p:cNvPr id="4" name="Picture 2" descr="friday13"/>
          <p:cNvPicPr>
            <a:picLocks noChangeAspect="1" noChangeArrowheads="1"/>
          </p:cNvPicPr>
          <p:nvPr/>
        </p:nvPicPr>
        <p:blipFill>
          <a:blip r:embed="rId3" cstate="print"/>
          <a:srcRect/>
          <a:stretch>
            <a:fillRect/>
          </a:stretch>
        </p:blipFill>
        <p:spPr bwMode="auto">
          <a:xfrm>
            <a:off x="1194966" y="1825625"/>
            <a:ext cx="2234832" cy="4296003"/>
          </a:xfrm>
          <a:prstGeom prst="rect">
            <a:avLst/>
          </a:prstGeom>
          <a:noFill/>
          <a:ln w="9525">
            <a:noFill/>
            <a:miter lim="800000"/>
            <a:headEnd/>
            <a:tailEnd/>
          </a:ln>
        </p:spPr>
      </p:pic>
      <p:pic>
        <p:nvPicPr>
          <p:cNvPr id="5" name="Picture 2" descr="freddie"/>
          <p:cNvPicPr>
            <a:picLocks noChangeAspect="1" noChangeArrowheads="1"/>
          </p:cNvPicPr>
          <p:nvPr/>
        </p:nvPicPr>
        <p:blipFill>
          <a:blip r:embed="rId4" cstate="print"/>
          <a:stretch>
            <a:fillRect/>
          </a:stretch>
        </p:blipFill>
        <p:spPr bwMode="auto">
          <a:xfrm>
            <a:off x="4114800" y="2667000"/>
            <a:ext cx="3998646" cy="2237047"/>
          </a:xfrm>
          <a:prstGeom prst="rect">
            <a:avLst/>
          </a:prstGeom>
          <a:noFill/>
          <a:ln w="9525">
            <a:noFill/>
            <a:miter lim="800000"/>
            <a:headEnd/>
            <a:tailEnd/>
          </a:ln>
        </p:spPr>
      </p:pic>
    </p:spTree>
    <p:extLst>
      <p:ext uri="{BB962C8B-B14F-4D97-AF65-F5344CB8AC3E}">
        <p14:creationId xmlns:p14="http://schemas.microsoft.com/office/powerpoint/2010/main" val="1625793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newspapers…</a:t>
            </a:r>
          </a:p>
        </p:txBody>
      </p:sp>
      <p:pic>
        <p:nvPicPr>
          <p:cNvPr id="4" name="Picture 2" descr="post"/>
          <p:cNvPicPr>
            <a:picLocks noGrp="1" noChangeAspect="1" noChangeArrowheads="1"/>
          </p:cNvPicPr>
          <p:nvPr>
            <p:ph idx="1"/>
          </p:nvPr>
        </p:nvPicPr>
        <p:blipFill>
          <a:blip r:embed="rId3" cstate="print"/>
          <a:srcRect/>
          <a:stretch>
            <a:fillRect/>
          </a:stretch>
        </p:blipFill>
        <p:spPr bwMode="auto">
          <a:xfrm>
            <a:off x="459848" y="1880041"/>
            <a:ext cx="4139192" cy="3316231"/>
          </a:xfrm>
          <a:prstGeom prst="rect">
            <a:avLst/>
          </a:prstGeom>
          <a:noFill/>
          <a:ln w="9525">
            <a:noFill/>
            <a:miter lim="800000"/>
            <a:headEnd/>
            <a:tailEnd/>
          </a:ln>
        </p:spPr>
      </p:pic>
      <p:pic>
        <p:nvPicPr>
          <p:cNvPr id="5" name="Picture 2" descr="DailyNews"/>
          <p:cNvPicPr>
            <a:picLocks noChangeAspect="1" noChangeArrowheads="1"/>
          </p:cNvPicPr>
          <p:nvPr/>
        </p:nvPicPr>
        <p:blipFill>
          <a:blip r:embed="rId4" cstate="print"/>
          <a:srcRect/>
          <a:stretch>
            <a:fillRect/>
          </a:stretch>
        </p:blipFill>
        <p:spPr bwMode="auto">
          <a:xfrm>
            <a:off x="5455338" y="365126"/>
            <a:ext cx="3197041" cy="5735454"/>
          </a:xfrm>
          <a:prstGeom prst="rect">
            <a:avLst/>
          </a:prstGeom>
          <a:noFill/>
          <a:ln w="9525">
            <a:noFill/>
            <a:miter lim="800000"/>
            <a:headEnd/>
            <a:tailEnd/>
          </a:ln>
        </p:spPr>
      </p:pic>
    </p:spTree>
    <p:extLst>
      <p:ext uri="{BB962C8B-B14F-4D97-AF65-F5344CB8AC3E}">
        <p14:creationId xmlns:p14="http://schemas.microsoft.com/office/powerpoint/2010/main" val="3894307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advertising…</a:t>
            </a:r>
          </a:p>
        </p:txBody>
      </p:sp>
      <p:sp>
        <p:nvSpPr>
          <p:cNvPr id="3" name="Content Placeholder 2"/>
          <p:cNvSpPr>
            <a:spLocks noGrp="1"/>
          </p:cNvSpPr>
          <p:nvPr>
            <p:ph idx="1"/>
          </p:nvPr>
        </p:nvSpPr>
        <p:spPr/>
        <p:txBody>
          <a:bodyPr/>
          <a:lstStyle/>
          <a:p>
            <a:endParaRPr lang="en-US"/>
          </a:p>
        </p:txBody>
      </p:sp>
      <p:pic>
        <p:nvPicPr>
          <p:cNvPr id="4" name="Picture 2" descr="ad2"/>
          <p:cNvPicPr>
            <a:picLocks noChangeAspect="1" noChangeArrowheads="1"/>
          </p:cNvPicPr>
          <p:nvPr/>
        </p:nvPicPr>
        <p:blipFill>
          <a:blip r:embed="rId3" cstate="print"/>
          <a:srcRect/>
          <a:stretch>
            <a:fillRect/>
          </a:stretch>
        </p:blipFill>
        <p:spPr bwMode="auto">
          <a:xfrm>
            <a:off x="388961" y="2337327"/>
            <a:ext cx="4650581" cy="3048000"/>
          </a:xfrm>
          <a:prstGeom prst="rect">
            <a:avLst/>
          </a:prstGeom>
          <a:noFill/>
          <a:ln w="9525">
            <a:noFill/>
            <a:miter lim="800000"/>
            <a:headEnd/>
            <a:tailEnd/>
          </a:ln>
        </p:spPr>
      </p:pic>
      <p:pic>
        <p:nvPicPr>
          <p:cNvPr id="6" name="Picture 2" descr="NUTS"/>
          <p:cNvPicPr>
            <a:picLocks noChangeAspect="1" noChangeArrowheads="1"/>
          </p:cNvPicPr>
          <p:nvPr/>
        </p:nvPicPr>
        <p:blipFill>
          <a:blip r:embed="rId4" cstate="print"/>
          <a:srcRect/>
          <a:stretch>
            <a:fillRect/>
          </a:stretch>
        </p:blipFill>
        <p:spPr bwMode="auto">
          <a:xfrm>
            <a:off x="5589563" y="471468"/>
            <a:ext cx="3085934" cy="5802573"/>
          </a:xfrm>
          <a:prstGeom prst="rect">
            <a:avLst/>
          </a:prstGeom>
          <a:noFill/>
          <a:ln w="9525">
            <a:noFill/>
            <a:miter lim="800000"/>
            <a:headEnd/>
            <a:tailEnd/>
          </a:ln>
        </p:spPr>
      </p:pic>
    </p:spTree>
    <p:extLst>
      <p:ext uri="{BB962C8B-B14F-4D97-AF65-F5344CB8AC3E}">
        <p14:creationId xmlns:p14="http://schemas.microsoft.com/office/powerpoint/2010/main" val="32827455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671</TotalTime>
  <Words>1055</Words>
  <Application>Microsoft Office PowerPoint</Application>
  <PresentationFormat>On-screen Show (4:3)</PresentationFormat>
  <Paragraphs>165</Paragraphs>
  <Slides>31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7" baseType="lpstr">
      <vt:lpstr>Arial</vt:lpstr>
      <vt:lpstr>Calibri</vt:lpstr>
      <vt:lpstr>Calibri Light</vt:lpstr>
      <vt:lpstr>Office Theme</vt:lpstr>
      <vt:lpstr>Worksheet</vt:lpstr>
      <vt:lpstr>Microsoft Excel Chart</vt:lpstr>
      <vt:lpstr>Honest, Open, Proud to Erase the Stigma of Mental Illness</vt:lpstr>
      <vt:lpstr>NAMI Chicago</vt:lpstr>
      <vt:lpstr>Stigma</vt:lpstr>
      <vt:lpstr>PowerPoint Presentation</vt:lpstr>
      <vt:lpstr>PowerPoint Presentation</vt:lpstr>
      <vt:lpstr>PowerPoint Presentation</vt:lpstr>
      <vt:lpstr>The movies…</vt:lpstr>
      <vt:lpstr>The newspapers…</vt:lpstr>
      <vt:lpstr>In advertising…</vt:lpstr>
      <vt:lpstr>In comics…</vt:lpstr>
      <vt:lpstr>Hasn’t it gotten better?</vt:lpstr>
      <vt:lpstr>Types of stigma</vt:lpstr>
      <vt:lpstr>Effect on Healthcare</vt:lpstr>
      <vt:lpstr>Types of stigma</vt:lpstr>
      <vt:lpstr>What can we do?</vt:lpstr>
      <vt:lpstr>What can we do?</vt:lpstr>
      <vt:lpstr>Education</vt:lpstr>
      <vt:lpstr>Research on Dare</vt:lpstr>
      <vt:lpstr>The Decade of the Brain</vt:lpstr>
      <vt:lpstr>Protest</vt:lpstr>
      <vt:lpstr>Contact</vt:lpstr>
      <vt:lpstr>Contact &amp; Research</vt:lpstr>
      <vt:lpstr>TLC 3 Approach</vt:lpstr>
      <vt:lpstr>TLC 3 Approach: Organizations</vt:lpstr>
      <vt:lpstr>TLC 3 Approach: Individuals</vt:lpstr>
      <vt:lpstr>Honest, Open, Proud Program</vt:lpstr>
      <vt:lpstr>Honest, Open, Proud Program</vt:lpstr>
      <vt:lpstr>Multiple Version of HOP</vt:lpstr>
      <vt:lpstr>HOP Development and Research</vt:lpstr>
      <vt:lpstr>Learn more about stigma &amp; HOP!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Lemon</dc:creator>
  <cp:lastModifiedBy>Dawn Brown</cp:lastModifiedBy>
  <cp:revision>36</cp:revision>
  <dcterms:created xsi:type="dcterms:W3CDTF">2016-04-19T21:18:15Z</dcterms:created>
  <dcterms:modified xsi:type="dcterms:W3CDTF">2017-06-13T13:46:30Z</dcterms:modified>
</cp:coreProperties>
</file>