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71" r:id="rId4"/>
    <p:sldId id="272" r:id="rId5"/>
    <p:sldId id="258" r:id="rId6"/>
    <p:sldId id="259" r:id="rId7"/>
    <p:sldId id="261" r:id="rId8"/>
    <p:sldId id="262" r:id="rId9"/>
    <p:sldId id="260" r:id="rId10"/>
    <p:sldId id="265" r:id="rId11"/>
    <p:sldId id="264" r:id="rId12"/>
    <p:sldId id="263" r:id="rId13"/>
    <p:sldId id="266" r:id="rId14"/>
    <p:sldId id="267"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97"/>
  </p:normalViewPr>
  <p:slideViewPr>
    <p:cSldViewPr snapToGrid="0" snapToObjects="1">
      <p:cViewPr varScale="1">
        <p:scale>
          <a:sx n="73" d="100"/>
          <a:sy n="73" d="100"/>
        </p:scale>
        <p:origin x="12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5819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46132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91838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20627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F49FE4-8ADD-964B-B673-E49F1F880E43}"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80861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F49FE4-8ADD-964B-B673-E49F1F880E43}"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07518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49FE4-8ADD-964B-B673-E49F1F880E43}" type="datetimeFigureOut">
              <a:rPr lang="en-US" smtClean="0"/>
              <a:t>6/9/2017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64087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F49FE4-8ADD-964B-B673-E49F1F880E43}" type="datetimeFigureOut">
              <a:rPr lang="en-US" smtClean="0"/>
              <a:t>6/9/2017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3803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49FE4-8ADD-964B-B673-E49F1F880E43}" type="datetimeFigureOut">
              <a:rPr lang="en-US" smtClean="0"/>
              <a:t>6/9/2017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70128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F49FE4-8ADD-964B-B673-E49F1F880E43}"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10465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F49FE4-8ADD-964B-B673-E49F1F880E43}"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96055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49FE4-8ADD-964B-B673-E49F1F880E43}" type="datetimeFigureOut">
              <a:rPr lang="en-US" smtClean="0"/>
              <a:t>6/9/2017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55B2D-3FD9-2E48-99D0-C732FBD75709}" type="slidenum">
              <a:rPr lang="en-US" smtClean="0"/>
              <a:t>‹#›</a:t>
            </a:fld>
            <a:endParaRPr lang="en-US"/>
          </a:p>
        </p:txBody>
      </p:sp>
    </p:spTree>
    <p:extLst>
      <p:ext uri="{BB962C8B-B14F-4D97-AF65-F5344CB8AC3E}">
        <p14:creationId xmlns:p14="http://schemas.microsoft.com/office/powerpoint/2010/main" val="139899783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8513"/>
            <a:ext cx="7315200" cy="1804416"/>
          </a:xfrm>
        </p:spPr>
        <p:txBody>
          <a:bodyPr>
            <a:normAutofit fontScale="90000"/>
          </a:bodyPr>
          <a:lstStyle/>
          <a:p>
            <a:pPr>
              <a:lnSpc>
                <a:spcPct val="70000"/>
              </a:lnSpc>
              <a:defRPr/>
            </a:pPr>
            <a:br>
              <a:rPr lang="en-US" sz="6600" dirty="0">
                <a:solidFill>
                  <a:srgbClr val="0000FF"/>
                </a:solidFill>
                <a:latin typeface="Times New Roman"/>
                <a:cs typeface="Times New Roman"/>
              </a:rPr>
            </a:br>
            <a:br>
              <a:rPr lang="en-US" dirty="0">
                <a:solidFill>
                  <a:srgbClr val="0000FF"/>
                </a:solidFill>
                <a:latin typeface="Times New Roman"/>
                <a:cs typeface="Times New Roman"/>
              </a:rPr>
            </a:br>
            <a:r>
              <a:rPr lang="en-US" dirty="0">
                <a:solidFill>
                  <a:srgbClr val="0000FF"/>
                </a:solidFill>
                <a:latin typeface="Times New Roman"/>
                <a:cs typeface="Times New Roman"/>
              </a:rPr>
              <a:t> </a:t>
            </a:r>
            <a:br>
              <a:rPr lang="en-US" dirty="0">
                <a:solidFill>
                  <a:srgbClr val="0000FF"/>
                </a:solidFill>
                <a:latin typeface="Times New Roman"/>
                <a:cs typeface="Times New Roman"/>
              </a:rPr>
            </a:br>
            <a:br>
              <a:rPr lang="en-US" dirty="0">
                <a:solidFill>
                  <a:srgbClr val="0000FF"/>
                </a:solidFill>
                <a:latin typeface="Times New Roman"/>
                <a:cs typeface="Times New Roman"/>
              </a:rPr>
            </a:br>
            <a:br>
              <a:rPr lang="en-US" dirty="0">
                <a:solidFill>
                  <a:srgbClr val="0000FF"/>
                </a:solidFill>
                <a:latin typeface="Times New Roman"/>
                <a:cs typeface="Times New Roman"/>
              </a:rPr>
            </a:br>
            <a:br>
              <a:rPr lang="en-US" dirty="0">
                <a:solidFill>
                  <a:srgbClr val="0000FF"/>
                </a:solidFill>
                <a:latin typeface="Times New Roman"/>
                <a:cs typeface="Times New Roman"/>
              </a:rPr>
            </a:br>
            <a:br>
              <a:rPr lang="en-US" dirty="0">
                <a:solidFill>
                  <a:srgbClr val="0000FF"/>
                </a:solidFill>
                <a:latin typeface="Times New Roman"/>
                <a:cs typeface="Times New Roman"/>
              </a:rPr>
            </a:br>
            <a:br>
              <a:rPr lang="en-US" dirty="0">
                <a:solidFill>
                  <a:srgbClr val="0000FF"/>
                </a:solidFill>
                <a:latin typeface="Times New Roman"/>
                <a:cs typeface="Times New Roman"/>
              </a:rPr>
            </a:br>
            <a:br>
              <a:rPr lang="en-US" dirty="0">
                <a:solidFill>
                  <a:srgbClr val="0000FF"/>
                </a:solidFill>
                <a:latin typeface="Times New Roman"/>
                <a:cs typeface="Times New Roman"/>
              </a:rPr>
            </a:br>
            <a:br>
              <a:rPr lang="en-US" dirty="0">
                <a:solidFill>
                  <a:srgbClr val="0000FF"/>
                </a:solidFill>
                <a:latin typeface="Times New Roman"/>
                <a:cs typeface="Times New Roman"/>
              </a:rPr>
            </a:br>
            <a:br>
              <a:rPr lang="en-US" dirty="0">
                <a:solidFill>
                  <a:srgbClr val="0000FF"/>
                </a:solidFill>
                <a:latin typeface="Times New Roman"/>
                <a:cs typeface="Times New Roman"/>
              </a:rPr>
            </a:br>
            <a:br>
              <a:rPr lang="en-US" sz="4000" b="1" dirty="0">
                <a:solidFill>
                  <a:schemeClr val="accent2"/>
                </a:solidFill>
                <a:latin typeface="Times New Roman"/>
                <a:cs typeface="Times New Roman"/>
              </a:rPr>
            </a:br>
            <a:r>
              <a:rPr lang="en-US" sz="3600" b="1" dirty="0">
                <a:solidFill>
                  <a:schemeClr val="accent2"/>
                </a:solidFill>
                <a:latin typeface="Times New Roman"/>
                <a:cs typeface="Times New Roman"/>
              </a:rPr>
              <a:t>Borderline Personality Disorder: Through the Lens of Family Members</a:t>
            </a:r>
            <a:br>
              <a:rPr lang="en-US" sz="3100" dirty="0"/>
            </a:br>
            <a:r>
              <a:rPr lang="en-US" sz="3100" dirty="0">
                <a:solidFill>
                  <a:srgbClr val="0000FF"/>
                </a:solidFill>
                <a:latin typeface="Times New Roman"/>
                <a:cs typeface="Times New Roman"/>
              </a:rPr>
              <a:t>		</a:t>
            </a:r>
            <a:br>
              <a:rPr lang="en-US" sz="3100" dirty="0">
                <a:solidFill>
                  <a:srgbClr val="0000FF"/>
                </a:solidFill>
                <a:latin typeface="Times New Roman"/>
                <a:cs typeface="Times New Roman"/>
              </a:rPr>
            </a:br>
            <a:endParaRPr lang="en-US" sz="3100" b="1" dirty="0"/>
          </a:p>
        </p:txBody>
      </p:sp>
      <p:sp>
        <p:nvSpPr>
          <p:cNvPr id="3" name="Subtitle 2"/>
          <p:cNvSpPr>
            <a:spLocks noGrp="1"/>
          </p:cNvSpPr>
          <p:nvPr>
            <p:ph type="subTitle" idx="1"/>
          </p:nvPr>
        </p:nvSpPr>
        <p:spPr>
          <a:xfrm>
            <a:off x="1143000" y="4096512"/>
            <a:ext cx="6858000" cy="1341120"/>
          </a:xfrm>
        </p:spPr>
        <p:txBody>
          <a:bodyPr>
            <a:normAutofit/>
          </a:bodyPr>
          <a:lstStyle/>
          <a:p>
            <a:r>
              <a:rPr lang="en-US" sz="2000" dirty="0">
                <a:latin typeface="Times New Roman"/>
                <a:cs typeface="Times New Roman"/>
              </a:rPr>
              <a:t>Perry D. Hoffman, Ph.D., Elizabeth </a:t>
            </a:r>
            <a:r>
              <a:rPr lang="en-US" sz="2000" dirty="0" err="1">
                <a:latin typeface="Times New Roman"/>
                <a:cs typeface="Times New Roman"/>
              </a:rPr>
              <a:t>McCrave</a:t>
            </a:r>
            <a:br>
              <a:rPr lang="en-US" sz="2000" dirty="0">
                <a:latin typeface="Times New Roman"/>
                <a:cs typeface="Times New Roman"/>
              </a:rPr>
            </a:br>
            <a:r>
              <a:rPr lang="en-US" sz="2000" dirty="0">
                <a:latin typeface="Times New Roman"/>
                <a:cs typeface="Times New Roman"/>
              </a:rPr>
              <a:t>and Joy Sprague</a:t>
            </a:r>
            <a:br>
              <a:rPr lang="en-US" sz="2000" dirty="0">
                <a:latin typeface="Times New Roman"/>
                <a:cs typeface="Times New Roman"/>
              </a:rPr>
            </a:br>
            <a:r>
              <a:rPr lang="en-US" sz="2000" dirty="0">
                <a:latin typeface="Times New Roman"/>
                <a:cs typeface="Times New Roman"/>
              </a:rPr>
              <a:t> National Education Alliance for Borderline Personality Disorder </a:t>
            </a:r>
            <a:endParaRPr lang="en-US" sz="2000" dirty="0"/>
          </a:p>
        </p:txBody>
      </p:sp>
      <p:pic>
        <p:nvPicPr>
          <p:cNvPr id="4" name="Picture 1" descr="LOGO_nea-bpd-logo-500x463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7166" y="2684152"/>
            <a:ext cx="984739" cy="971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307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i="1" dirty="0">
                <a:solidFill>
                  <a:schemeClr val="accent2"/>
                </a:solidFill>
              </a:rPr>
              <a:t>Radical Acceptance</a:t>
            </a:r>
          </a:p>
        </p:txBody>
      </p:sp>
      <p:sp>
        <p:nvSpPr>
          <p:cNvPr id="3" name="Content Placeholder 2"/>
          <p:cNvSpPr>
            <a:spLocks noGrp="1"/>
          </p:cNvSpPr>
          <p:nvPr>
            <p:ph idx="1"/>
          </p:nvPr>
        </p:nvSpPr>
        <p:spPr/>
        <p:txBody>
          <a:bodyPr/>
          <a:lstStyle/>
          <a:p>
            <a:pPr>
              <a:buFont typeface="Wingdings" charset="2"/>
              <a:buChar char="l"/>
              <a:defRPr/>
            </a:pPr>
            <a:r>
              <a:rPr lang="en-US" dirty="0"/>
              <a:t>What is the reality?</a:t>
            </a:r>
          </a:p>
          <a:p>
            <a:pPr>
              <a:buFont typeface="Wingdings" charset="2"/>
              <a:buChar char="l"/>
              <a:defRPr/>
            </a:pPr>
            <a:r>
              <a:rPr lang="en-US" dirty="0"/>
              <a:t>Four ways to deal with any problem</a:t>
            </a:r>
          </a:p>
          <a:p>
            <a:pPr>
              <a:buFont typeface="Wingdings" charset="2"/>
              <a:buChar char="l"/>
              <a:defRPr/>
            </a:pPr>
            <a:r>
              <a:rPr lang="en-US" dirty="0"/>
              <a:t>Acceptance reduces suffering</a:t>
            </a:r>
          </a:p>
          <a:p>
            <a:pPr>
              <a:buFont typeface="Wingdings" charset="2"/>
              <a:buChar char="l"/>
              <a:defRPr/>
            </a:pPr>
            <a:r>
              <a:rPr lang="en-US" dirty="0"/>
              <a:t>Acceptance gives you more control, not less</a:t>
            </a:r>
          </a:p>
          <a:p>
            <a:pPr>
              <a:buFont typeface="Wingdings" charset="2"/>
              <a:buChar char="l"/>
              <a:defRPr/>
            </a:pPr>
            <a:r>
              <a:rPr lang="en-US" dirty="0"/>
              <a:t>Practice acceptance every day</a:t>
            </a:r>
          </a:p>
          <a:p>
            <a:pPr>
              <a:buFont typeface="Wingdings" charset="2"/>
              <a:buChar char="l"/>
              <a:defRPr/>
            </a:pPr>
            <a:r>
              <a:rPr lang="en-US" dirty="0"/>
              <a:t>Start small</a:t>
            </a:r>
          </a:p>
          <a:p>
            <a:pPr>
              <a:buFont typeface="Wingdings" charset="2"/>
              <a:buChar char="l"/>
              <a:defRPr/>
            </a:pPr>
            <a:r>
              <a:rPr lang="en-US" dirty="0"/>
              <a:t>Change/Tolerance starts with you</a:t>
            </a:r>
          </a:p>
          <a:p>
            <a:endParaRPr lang="en-US" dirty="0"/>
          </a:p>
        </p:txBody>
      </p:sp>
    </p:spTree>
    <p:extLst>
      <p:ext uri="{BB962C8B-B14F-4D97-AF65-F5344CB8AC3E}">
        <p14:creationId xmlns:p14="http://schemas.microsoft.com/office/powerpoint/2010/main" val="162641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i="1" dirty="0">
                <a:solidFill>
                  <a:schemeClr val="accent2"/>
                </a:solidFill>
              </a:rPr>
              <a:t>Limit Setting Skills</a:t>
            </a:r>
          </a:p>
        </p:txBody>
      </p:sp>
      <p:sp>
        <p:nvSpPr>
          <p:cNvPr id="3" name="Content Placeholder 2"/>
          <p:cNvSpPr>
            <a:spLocks noGrp="1"/>
          </p:cNvSpPr>
          <p:nvPr>
            <p:ph idx="1"/>
          </p:nvPr>
        </p:nvSpPr>
        <p:spPr/>
        <p:txBody>
          <a:bodyPr/>
          <a:lstStyle/>
          <a:p>
            <a:pPr>
              <a:buFont typeface="Wingdings" charset="2"/>
              <a:buChar char="l"/>
              <a:defRPr/>
            </a:pPr>
            <a:r>
              <a:rPr lang="ja-JP" altLang="en-US" dirty="0"/>
              <a:t>“</a:t>
            </a:r>
            <a:r>
              <a:rPr lang="en-US" altLang="ja-JP" dirty="0"/>
              <a:t>Boundaries</a:t>
            </a:r>
            <a:r>
              <a:rPr lang="ja-JP" altLang="en-US" dirty="0"/>
              <a:t>”</a:t>
            </a:r>
            <a:r>
              <a:rPr lang="en-US" altLang="ja-JP" dirty="0"/>
              <a:t> can be a loaded term/ abandonment issues can be raised.</a:t>
            </a:r>
            <a:endParaRPr lang="en-US" altLang="ja-JP" u="sng" dirty="0"/>
          </a:p>
          <a:p>
            <a:pPr>
              <a:buFont typeface="Wingdings" charset="2"/>
              <a:buChar char="l"/>
              <a:defRPr/>
            </a:pPr>
            <a:endParaRPr lang="en-US" b="1" u="sng" dirty="0"/>
          </a:p>
          <a:p>
            <a:pPr>
              <a:buFont typeface="Wingdings" charset="2"/>
              <a:buChar char="l"/>
              <a:defRPr/>
            </a:pPr>
            <a:r>
              <a:rPr lang="en-US" dirty="0"/>
              <a:t>In this class we </a:t>
            </a:r>
            <a:r>
              <a:rPr lang="ja-JP" altLang="en-US" dirty="0"/>
              <a:t>“</a:t>
            </a:r>
            <a:r>
              <a:rPr lang="en-US" altLang="ja-JP" dirty="0"/>
              <a:t>Observe our limits</a:t>
            </a:r>
            <a:r>
              <a:rPr lang="ja-JP" altLang="en-US" dirty="0"/>
              <a:t>”</a:t>
            </a:r>
            <a:r>
              <a:rPr lang="en-US" altLang="ja-JP" dirty="0"/>
              <a:t>.  </a:t>
            </a:r>
          </a:p>
          <a:p>
            <a:pPr>
              <a:buNone/>
              <a:defRPr/>
            </a:pPr>
            <a:r>
              <a:rPr lang="en-US" dirty="0"/>
              <a:t>   </a:t>
            </a:r>
            <a:r>
              <a:rPr lang="ja-JP" altLang="en-US" dirty="0"/>
              <a:t>“</a:t>
            </a:r>
            <a:r>
              <a:rPr lang="en-US" altLang="ja-JP" i="1" dirty="0"/>
              <a:t>I wish I could help you but this is all I can do.</a:t>
            </a:r>
            <a:r>
              <a:rPr lang="ja-JP" altLang="en-US" dirty="0"/>
              <a:t>”</a:t>
            </a:r>
            <a:endParaRPr lang="en-US" altLang="ja-JP" dirty="0"/>
          </a:p>
          <a:p>
            <a:pPr>
              <a:buFont typeface="Wingdings" charset="2"/>
              <a:buChar char="l"/>
              <a:defRPr/>
            </a:pPr>
            <a:endParaRPr lang="en-US" dirty="0"/>
          </a:p>
          <a:p>
            <a:pPr>
              <a:buFont typeface="Wingdings" charset="2"/>
              <a:buChar char="l"/>
              <a:defRPr/>
            </a:pPr>
            <a:r>
              <a:rPr lang="en-US" dirty="0"/>
              <a:t>Fine line between enabling and being supportive. We will find the balance to avoid burning out in the long run.</a:t>
            </a:r>
          </a:p>
          <a:p>
            <a:endParaRPr lang="en-US" dirty="0"/>
          </a:p>
        </p:txBody>
      </p:sp>
    </p:spTree>
    <p:extLst>
      <p:ext uri="{BB962C8B-B14F-4D97-AF65-F5344CB8AC3E}">
        <p14:creationId xmlns:p14="http://schemas.microsoft.com/office/powerpoint/2010/main" val="323769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i="1" dirty="0">
                <a:solidFill>
                  <a:schemeClr val="accent2"/>
                </a:solidFill>
              </a:rPr>
              <a:t>Validation Skills</a:t>
            </a:r>
          </a:p>
        </p:txBody>
      </p:sp>
      <p:sp>
        <p:nvSpPr>
          <p:cNvPr id="3" name="Content Placeholder 2"/>
          <p:cNvSpPr>
            <a:spLocks noGrp="1"/>
          </p:cNvSpPr>
          <p:nvPr>
            <p:ph idx="1"/>
          </p:nvPr>
        </p:nvSpPr>
        <p:spPr>
          <a:xfrm>
            <a:off x="851770" y="1825625"/>
            <a:ext cx="7663580" cy="1568928"/>
          </a:xfrm>
        </p:spPr>
        <p:txBody>
          <a:bodyPr/>
          <a:lstStyle/>
          <a:p>
            <a:pPr>
              <a:buFont typeface="Wingdings" charset="2"/>
              <a:buChar char="l"/>
              <a:defRPr/>
            </a:pPr>
            <a:r>
              <a:rPr lang="en-US" dirty="0"/>
              <a:t>Really understand the other person</a:t>
            </a:r>
          </a:p>
          <a:p>
            <a:pPr>
              <a:buFont typeface="Wingdings" charset="2"/>
              <a:buChar char="l"/>
              <a:defRPr/>
            </a:pPr>
            <a:r>
              <a:rPr lang="en-US" dirty="0"/>
              <a:t>Communicate that you understand</a:t>
            </a:r>
          </a:p>
          <a:p>
            <a:endParaRPr lang="en-US" dirty="0"/>
          </a:p>
        </p:txBody>
      </p:sp>
      <p:sp>
        <p:nvSpPr>
          <p:cNvPr id="4" name="TextBox 3"/>
          <p:cNvSpPr txBox="1"/>
          <p:nvPr/>
        </p:nvSpPr>
        <p:spPr>
          <a:xfrm>
            <a:off x="1891430" y="3194137"/>
            <a:ext cx="6764055" cy="2585323"/>
          </a:xfrm>
          <a:prstGeom prst="rect">
            <a:avLst/>
          </a:prstGeom>
          <a:noFill/>
        </p:spPr>
        <p:txBody>
          <a:bodyPr wrap="square" rtlCol="0">
            <a:spAutoFit/>
          </a:bodyPr>
          <a:lstStyle/>
          <a:p>
            <a:endParaRPr lang="en-US" altLang="en-US" i="1" dirty="0"/>
          </a:p>
          <a:p>
            <a:endParaRPr lang="en-US" altLang="en-US" i="1" dirty="0"/>
          </a:p>
          <a:p>
            <a:endParaRPr lang="en-US" altLang="en-US" i="1" dirty="0"/>
          </a:p>
          <a:p>
            <a:r>
              <a:rPr lang="en-US" altLang="en-US" i="1" dirty="0"/>
              <a:t>A. and I had a big breakthrough this morning (…). A. dysregulated and I was of course the target. I managed to stay calm, listen to her and validate the emotion I thought she was feeling. IT WORKED!!!! We have a long way to go but this was huge.  </a:t>
            </a:r>
          </a:p>
          <a:p>
            <a:r>
              <a:rPr lang="en-US" altLang="en-US" i="1" dirty="0"/>
              <a:t>Thanks for all you do. </a:t>
            </a:r>
          </a:p>
          <a:p>
            <a:endParaRPr lang="en-US" dirty="0"/>
          </a:p>
        </p:txBody>
      </p:sp>
    </p:spTree>
    <p:extLst>
      <p:ext uri="{BB962C8B-B14F-4D97-AF65-F5344CB8AC3E}">
        <p14:creationId xmlns:p14="http://schemas.microsoft.com/office/powerpoint/2010/main" val="181819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i="1" dirty="0">
                <a:solidFill>
                  <a:schemeClr val="accent2"/>
                </a:solidFill>
              </a:rPr>
              <a:t>Validation – What to validate?</a:t>
            </a:r>
          </a:p>
        </p:txBody>
      </p:sp>
      <p:sp>
        <p:nvSpPr>
          <p:cNvPr id="3" name="Content Placeholder 2"/>
          <p:cNvSpPr>
            <a:spLocks noGrp="1"/>
          </p:cNvSpPr>
          <p:nvPr>
            <p:ph idx="1"/>
          </p:nvPr>
        </p:nvSpPr>
        <p:spPr/>
        <p:txBody>
          <a:bodyPr/>
          <a:lstStyle/>
          <a:p>
            <a:pPr lvl="1">
              <a:buFont typeface="Wingdings" charset="2"/>
              <a:buChar char="n"/>
              <a:defRPr/>
            </a:pPr>
            <a:r>
              <a:rPr lang="en-US" dirty="0"/>
              <a:t>Feelings or emotions</a:t>
            </a:r>
          </a:p>
          <a:p>
            <a:pPr lvl="1">
              <a:buFont typeface="Wingdings" charset="2"/>
              <a:buChar char="n"/>
              <a:defRPr/>
            </a:pPr>
            <a:r>
              <a:rPr lang="en-US" dirty="0"/>
              <a:t>Legitimacy in desires</a:t>
            </a:r>
          </a:p>
          <a:p>
            <a:pPr lvl="1">
              <a:buFont typeface="Wingdings" charset="2"/>
              <a:buChar char="n"/>
              <a:defRPr/>
            </a:pPr>
            <a:r>
              <a:rPr lang="en-US" dirty="0"/>
              <a:t>Opinions or thoughts</a:t>
            </a:r>
          </a:p>
          <a:p>
            <a:pPr lvl="1">
              <a:buFont typeface="Wingdings" charset="2"/>
              <a:buChar char="n"/>
              <a:defRPr/>
            </a:pPr>
            <a:r>
              <a:rPr lang="en-US" dirty="0"/>
              <a:t>Values / Priorities</a:t>
            </a:r>
          </a:p>
          <a:p>
            <a:pPr lvl="1">
              <a:buFont typeface="Wingdings" charset="2"/>
              <a:buChar char="n"/>
              <a:defRPr/>
            </a:pPr>
            <a:r>
              <a:rPr lang="en-US" dirty="0"/>
              <a:t>Task difficultly</a:t>
            </a:r>
          </a:p>
          <a:p>
            <a:pPr lvl="1">
              <a:buFont typeface="Wingdings" charset="2"/>
              <a:buChar char="n"/>
              <a:defRPr/>
            </a:pPr>
            <a:r>
              <a:rPr lang="en-US" dirty="0"/>
              <a:t>Effort made towards goals</a:t>
            </a:r>
          </a:p>
          <a:p>
            <a:pPr lvl="1">
              <a:buFont typeface="Wingdings" charset="2"/>
              <a:buChar char="n"/>
              <a:defRPr/>
            </a:pPr>
            <a:r>
              <a:rPr lang="en-US" dirty="0"/>
              <a:t>Things that enhance relationships</a:t>
            </a:r>
          </a:p>
          <a:p>
            <a:pPr>
              <a:buNone/>
              <a:defRPr/>
            </a:pPr>
            <a:r>
              <a:rPr lang="en-US" dirty="0"/>
              <a:t>Only validate the valid things. </a:t>
            </a:r>
          </a:p>
          <a:p>
            <a:pPr>
              <a:buNone/>
              <a:defRPr/>
            </a:pPr>
            <a:r>
              <a:rPr lang="en-US" dirty="0"/>
              <a:t>There are always valid parts.</a:t>
            </a:r>
          </a:p>
          <a:p>
            <a:pPr>
              <a:buNone/>
              <a:defRPr/>
            </a:pPr>
            <a:r>
              <a:rPr lang="en-US" dirty="0"/>
              <a:t>Validation doesn't</a:t>
            </a:r>
            <a:r>
              <a:rPr lang="en-US" altLang="ja-JP" dirty="0"/>
              <a:t> mean you agree.</a:t>
            </a:r>
          </a:p>
          <a:p>
            <a:endParaRPr lang="en-US" dirty="0"/>
          </a:p>
        </p:txBody>
      </p:sp>
    </p:spTree>
    <p:extLst>
      <p:ext uri="{BB962C8B-B14F-4D97-AF65-F5344CB8AC3E}">
        <p14:creationId xmlns:p14="http://schemas.microsoft.com/office/powerpoint/2010/main" val="2024220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i="1" dirty="0">
                <a:solidFill>
                  <a:schemeClr val="accent2"/>
                </a:solidFill>
              </a:rPr>
              <a:t>The Big Picture for Relatives</a:t>
            </a:r>
          </a:p>
        </p:txBody>
      </p:sp>
      <p:sp>
        <p:nvSpPr>
          <p:cNvPr id="3" name="Content Placeholder 2"/>
          <p:cNvSpPr>
            <a:spLocks noGrp="1"/>
          </p:cNvSpPr>
          <p:nvPr>
            <p:ph idx="1"/>
          </p:nvPr>
        </p:nvSpPr>
        <p:spPr/>
        <p:txBody>
          <a:bodyPr>
            <a:normAutofit lnSpcReduction="10000"/>
          </a:bodyPr>
          <a:lstStyle/>
          <a:p>
            <a:pPr>
              <a:buFont typeface="Wingdings" charset="2"/>
              <a:buChar char="l"/>
              <a:defRPr/>
            </a:pPr>
            <a:r>
              <a:rPr lang="en-US" sz="2000" dirty="0"/>
              <a:t>Take care of ourselves first</a:t>
            </a:r>
          </a:p>
          <a:p>
            <a:pPr lvl="1">
              <a:buFont typeface="Wingdings" charset="2"/>
              <a:buChar char="n"/>
              <a:defRPr/>
            </a:pPr>
            <a:r>
              <a:rPr lang="en-US" sz="2000" dirty="0"/>
              <a:t>Observe and stick to our limits. Our relative needs to know we are safe and predictable.</a:t>
            </a:r>
          </a:p>
          <a:p>
            <a:pPr lvl="1">
              <a:buFont typeface="Wingdings" charset="2"/>
              <a:buChar char="n"/>
              <a:defRPr/>
            </a:pPr>
            <a:r>
              <a:rPr lang="en-US" sz="2000" dirty="0"/>
              <a:t>Change starts with us</a:t>
            </a:r>
          </a:p>
          <a:p>
            <a:pPr>
              <a:buFont typeface="Wingdings" charset="2"/>
              <a:buChar char="l"/>
              <a:defRPr/>
            </a:pPr>
            <a:endParaRPr lang="en-US" sz="2000" dirty="0"/>
          </a:p>
          <a:p>
            <a:pPr>
              <a:buFont typeface="Wingdings" charset="2"/>
              <a:buChar char="l"/>
              <a:defRPr/>
            </a:pPr>
            <a:r>
              <a:rPr lang="en-US" sz="2000" dirty="0"/>
              <a:t>Keep in mind the importance of the relationship. </a:t>
            </a:r>
          </a:p>
          <a:p>
            <a:pPr lvl="1">
              <a:buFont typeface="Wingdings" charset="2"/>
              <a:buChar char="n"/>
              <a:defRPr/>
            </a:pPr>
            <a:r>
              <a:rPr lang="en-US" sz="2000" dirty="0"/>
              <a:t>A good goal is to  act effectively. Being effective presents more opportunities to engage. </a:t>
            </a:r>
          </a:p>
          <a:p>
            <a:pPr>
              <a:buFont typeface="Wingdings" charset="2"/>
              <a:buChar char="l"/>
              <a:defRPr/>
            </a:pPr>
            <a:endParaRPr lang="en-US" sz="2000" dirty="0"/>
          </a:p>
          <a:p>
            <a:pPr>
              <a:buFont typeface="Wingdings" charset="2"/>
              <a:buChar char="l"/>
              <a:defRPr/>
            </a:pPr>
            <a:r>
              <a:rPr lang="en-US" sz="2000" dirty="0"/>
              <a:t> Not escalating is usually more effective than being right.</a:t>
            </a:r>
          </a:p>
          <a:p>
            <a:pPr lvl="1">
              <a:buFont typeface="Wingdings" charset="2"/>
              <a:buChar char="n"/>
              <a:defRPr/>
            </a:pPr>
            <a:r>
              <a:rPr lang="en-US" sz="2000" dirty="0"/>
              <a:t>Be aware of longer term goals</a:t>
            </a:r>
          </a:p>
          <a:p>
            <a:pPr lvl="1">
              <a:buFont typeface="Wingdings" charset="2"/>
              <a:buChar char="n"/>
              <a:defRPr/>
            </a:pPr>
            <a:r>
              <a:rPr lang="en-US" sz="2000" dirty="0"/>
              <a:t>Try to see both sides. </a:t>
            </a:r>
            <a:r>
              <a:rPr lang="ja-JP" altLang="en-US" sz="2000" dirty="0"/>
              <a:t>“</a:t>
            </a:r>
            <a:r>
              <a:rPr lang="en-US" altLang="ja-JP" sz="2000" dirty="0"/>
              <a:t>You don’t have to be wrong for me to be right.</a:t>
            </a:r>
            <a:r>
              <a:rPr lang="ja-JP" altLang="en-US" sz="2000" dirty="0"/>
              <a:t>”</a:t>
            </a:r>
            <a:endParaRPr lang="en-US" altLang="ja-JP" sz="2000" dirty="0"/>
          </a:p>
          <a:p>
            <a:endParaRPr lang="en-US" dirty="0"/>
          </a:p>
        </p:txBody>
      </p:sp>
    </p:spTree>
    <p:extLst>
      <p:ext uri="{BB962C8B-B14F-4D97-AF65-F5344CB8AC3E}">
        <p14:creationId xmlns:p14="http://schemas.microsoft.com/office/powerpoint/2010/main" val="181179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i="1" dirty="0">
                <a:solidFill>
                  <a:schemeClr val="accent2"/>
                </a:solidFill>
              </a:rPr>
              <a:t>Final Parent Words</a:t>
            </a:r>
          </a:p>
        </p:txBody>
      </p:sp>
      <p:sp>
        <p:nvSpPr>
          <p:cNvPr id="3" name="Content Placeholder 2"/>
          <p:cNvSpPr>
            <a:spLocks noGrp="1"/>
          </p:cNvSpPr>
          <p:nvPr>
            <p:ph idx="1"/>
          </p:nvPr>
        </p:nvSpPr>
        <p:spPr/>
        <p:txBody>
          <a:bodyPr>
            <a:normAutofit fontScale="85000" lnSpcReduction="10000"/>
          </a:bodyPr>
          <a:lstStyle/>
          <a:p>
            <a:r>
              <a:rPr lang="en-US" i="1" dirty="0">
                <a:solidFill>
                  <a:schemeClr val="tx2"/>
                </a:solidFill>
              </a:rPr>
              <a:t>Thank you SO very much for the incredible learning experience of this Family Connections class. You have been so informative, warm, supportive and Validating, that this exceeded all of my expectations. …There just is no substitute for the sharing, and networking, and heart to heart with other families who are dealing with BPD loved ones.</a:t>
            </a:r>
            <a:br>
              <a:rPr lang="en-US" i="1" dirty="0">
                <a:solidFill>
                  <a:schemeClr val="tx2"/>
                </a:solidFill>
              </a:rPr>
            </a:br>
            <a:r>
              <a:rPr lang="en-US" i="1" dirty="0">
                <a:solidFill>
                  <a:schemeClr val="tx2"/>
                </a:solidFill>
              </a:rPr>
              <a:t>(…) I believe that through my personal research, and focus on DBT learning skills, it has made me a more effective parent. Together we are learning to trust. I do believe that the more I naturally assume the DBT communication strategies and principles, the better things will get. I would like to continue to pursue this, and help other families who might not have some of the resources and experience that I have. We are all on a journey, schooled, skilled, or not. </a:t>
            </a:r>
            <a:endParaRPr lang="en-US" dirty="0"/>
          </a:p>
          <a:p>
            <a:endParaRPr lang="en-US" dirty="0"/>
          </a:p>
        </p:txBody>
      </p:sp>
    </p:spTree>
    <p:extLst>
      <p:ext uri="{BB962C8B-B14F-4D97-AF65-F5344CB8AC3E}">
        <p14:creationId xmlns:p14="http://schemas.microsoft.com/office/powerpoint/2010/main" val="273895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4"/>
          <p:cNvPicPr>
            <a:picLocks noChangeAspect="1"/>
          </p:cNvPicPr>
          <p:nvPr/>
        </p:nvPicPr>
        <p:blipFill>
          <a:blip r:embed="rId3"/>
          <a:srcRect l="5797" r="5797"/>
          <a:stretch>
            <a:fillRect/>
          </a:stretch>
        </p:blipFill>
        <p:spPr>
          <a:xfrm>
            <a:off x="1102289" y="1027655"/>
            <a:ext cx="6943764" cy="5048490"/>
          </a:xfrm>
          <a:prstGeom prst="rect">
            <a:avLst/>
          </a:prstGeom>
        </p:spPr>
      </p:pic>
    </p:spTree>
    <p:extLst>
      <p:ext uri="{BB962C8B-B14F-4D97-AF65-F5344CB8AC3E}">
        <p14:creationId xmlns:p14="http://schemas.microsoft.com/office/powerpoint/2010/main" val="3755657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i="1" dirty="0">
                <a:solidFill>
                  <a:schemeClr val="accent2"/>
                </a:solidFill>
              </a:rPr>
              <a:t>For More Information</a:t>
            </a:r>
            <a:r>
              <a:rPr lang="en-US" dirty="0"/>
              <a:t>	</a:t>
            </a:r>
            <a:endParaRPr lang="en-US" i="1" dirty="0">
              <a:solidFill>
                <a:schemeClr val="accent2"/>
              </a:solidFill>
            </a:endParaRPr>
          </a:p>
        </p:txBody>
      </p:sp>
      <p:sp>
        <p:nvSpPr>
          <p:cNvPr id="3" name="Content Placeholder 2"/>
          <p:cNvSpPr>
            <a:spLocks noGrp="1"/>
          </p:cNvSpPr>
          <p:nvPr>
            <p:ph idx="1"/>
          </p:nvPr>
        </p:nvSpPr>
        <p:spPr/>
        <p:txBody>
          <a:bodyPr/>
          <a:lstStyle/>
          <a:p>
            <a:pPr marL="0" indent="0">
              <a:buNone/>
            </a:pPr>
            <a:r>
              <a:rPr lang="en-US" dirty="0"/>
              <a:t>Family Connections</a:t>
            </a:r>
          </a:p>
          <a:p>
            <a:r>
              <a:rPr lang="en-US" dirty="0"/>
              <a:t>www.borderlinepersonalitydisorder.com</a:t>
            </a:r>
          </a:p>
        </p:txBody>
      </p:sp>
    </p:spTree>
    <p:extLst>
      <p:ext uri="{BB962C8B-B14F-4D97-AF65-F5344CB8AC3E}">
        <p14:creationId xmlns:p14="http://schemas.microsoft.com/office/powerpoint/2010/main" val="62452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400" dirty="0">
                <a:solidFill>
                  <a:schemeClr val="accent2"/>
                </a:solidFill>
              </a:rPr>
              <a:t>THE IMPORTANCE OF SKILLS FOR FAMILIES</a:t>
            </a:r>
          </a:p>
        </p:txBody>
      </p:sp>
    </p:spTree>
    <p:extLst>
      <p:ext uri="{BB962C8B-B14F-4D97-AF65-F5344CB8AC3E}">
        <p14:creationId xmlns:p14="http://schemas.microsoft.com/office/powerpoint/2010/main" val="190950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90057" y="428110"/>
            <a:ext cx="5187821" cy="5469984"/>
          </a:xfrm>
          <a:prstGeom prst="rect">
            <a:avLst/>
          </a:prstGeom>
        </p:spPr>
      </p:pic>
    </p:spTree>
    <p:extLst>
      <p:ext uri="{BB962C8B-B14F-4D97-AF65-F5344CB8AC3E}">
        <p14:creationId xmlns:p14="http://schemas.microsoft.com/office/powerpoint/2010/main" val="2132655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09764" y="895892"/>
            <a:ext cx="6724471" cy="5066215"/>
          </a:xfrm>
          <a:prstGeom prst="rect">
            <a:avLst/>
          </a:prstGeom>
        </p:spPr>
      </p:pic>
    </p:spTree>
    <p:extLst>
      <p:ext uri="{BB962C8B-B14F-4D97-AF65-F5344CB8AC3E}">
        <p14:creationId xmlns:p14="http://schemas.microsoft.com/office/powerpoint/2010/main" val="424315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i="1" dirty="0">
                <a:solidFill>
                  <a:schemeClr val="accent2"/>
                </a:solidFill>
              </a:rPr>
              <a:t>Family Connections</a:t>
            </a:r>
          </a:p>
        </p:txBody>
      </p:sp>
      <p:sp>
        <p:nvSpPr>
          <p:cNvPr id="3" name="Content Placeholder 2"/>
          <p:cNvSpPr>
            <a:spLocks noGrp="1"/>
          </p:cNvSpPr>
          <p:nvPr>
            <p:ph idx="1"/>
          </p:nvPr>
        </p:nvSpPr>
        <p:spPr/>
        <p:txBody>
          <a:bodyPr/>
          <a:lstStyle/>
          <a:p>
            <a:pPr>
              <a:buFont typeface="Wingdings" charset="2"/>
              <a:buChar char="l"/>
              <a:defRPr/>
            </a:pPr>
            <a:r>
              <a:rPr lang="en-US" dirty="0"/>
              <a:t>Developed by Alan </a:t>
            </a:r>
            <a:r>
              <a:rPr lang="en-US" dirty="0" err="1"/>
              <a:t>Fruzzetti</a:t>
            </a:r>
            <a:r>
              <a:rPr lang="en-US" dirty="0"/>
              <a:t>, Ph.D., and Perry Hoffman, Ph.D. from the National Education Alliance for Borderline Personality Disorder (NEABPD)</a:t>
            </a:r>
          </a:p>
          <a:p>
            <a:pPr>
              <a:buFont typeface="Wingdings" charset="2"/>
              <a:buChar char="l"/>
              <a:defRPr/>
            </a:pPr>
            <a:r>
              <a:rPr lang="en-US" dirty="0"/>
              <a:t>12 week structured course</a:t>
            </a:r>
          </a:p>
          <a:p>
            <a:pPr>
              <a:buFont typeface="Wingdings" charset="2"/>
              <a:buChar char="l"/>
              <a:defRPr/>
            </a:pPr>
            <a:r>
              <a:rPr lang="en-US" dirty="0"/>
              <a:t>Led by professionals or family members</a:t>
            </a:r>
          </a:p>
          <a:p>
            <a:pPr>
              <a:buFont typeface="Wingdings" charset="2"/>
              <a:buChar char="l"/>
              <a:defRPr/>
            </a:pPr>
            <a:r>
              <a:rPr lang="en-US" dirty="0"/>
              <a:t>Integrates DBT principles of acceptance and mindfulness</a:t>
            </a:r>
          </a:p>
          <a:p>
            <a:pPr>
              <a:buFont typeface="Wingdings" charset="2"/>
              <a:buChar char="l"/>
              <a:defRPr/>
            </a:pPr>
            <a:r>
              <a:rPr lang="en-US" dirty="0"/>
              <a:t>www.borderlinepersonalitydisorder.com</a:t>
            </a:r>
            <a:endParaRPr lang="en-US" dirty="0">
              <a:latin typeface="Times New Roman" charset="0"/>
            </a:endParaRPr>
          </a:p>
          <a:p>
            <a:endParaRPr lang="en-US" dirty="0"/>
          </a:p>
        </p:txBody>
      </p:sp>
    </p:spTree>
    <p:extLst>
      <p:ext uri="{BB962C8B-B14F-4D97-AF65-F5344CB8AC3E}">
        <p14:creationId xmlns:p14="http://schemas.microsoft.com/office/powerpoint/2010/main" val="304314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933944" cy="1876869"/>
          </a:xfrm>
        </p:spPr>
        <p:txBody>
          <a:bodyPr>
            <a:normAutofit fontScale="90000"/>
          </a:bodyPr>
          <a:lstStyle/>
          <a:p>
            <a:r>
              <a:rPr lang="en-US" dirty="0">
                <a:solidFill>
                  <a:schemeClr val="accent2"/>
                </a:solidFill>
              </a:rPr>
              <a:t>How do we do this?</a:t>
            </a:r>
            <a:br>
              <a:rPr lang="en-US" dirty="0">
                <a:solidFill>
                  <a:schemeClr val="accent2"/>
                </a:solidFill>
              </a:rPr>
            </a:br>
            <a:r>
              <a:rPr lang="en-US" dirty="0">
                <a:solidFill>
                  <a:schemeClr val="accent2"/>
                </a:solidFill>
              </a:rPr>
              <a:t>Education - Skills - Support</a:t>
            </a:r>
            <a:endParaRPr lang="en-US" b="1" dirty="0">
              <a:solidFill>
                <a:schemeClr val="accent2"/>
              </a:solidFill>
            </a:endParaRPr>
          </a:p>
        </p:txBody>
      </p:sp>
      <p:sp>
        <p:nvSpPr>
          <p:cNvPr id="3" name="Subtitle 2"/>
          <p:cNvSpPr>
            <a:spLocks noGrp="1"/>
          </p:cNvSpPr>
          <p:nvPr>
            <p:ph type="subTitle" idx="1"/>
          </p:nvPr>
        </p:nvSpPr>
        <p:spPr/>
        <p:txBody>
          <a:bodyPr>
            <a:normAutofit fontScale="92500" lnSpcReduction="20000"/>
          </a:bodyPr>
          <a:lstStyle/>
          <a:p>
            <a:r>
              <a:rPr lang="en-US" altLang="en-US" i="1" dirty="0"/>
              <a:t>“The class was a lifeline for us when we were very, very low and not completely understanding our daughter and her issues…[our life together today] would have not been possible without the skills and understanding that we acquired ... The class lifted the curtain of ignorance about this illness and exposed it to the light.”</a:t>
            </a:r>
          </a:p>
          <a:p>
            <a:endParaRPr lang="en-US" dirty="0"/>
          </a:p>
        </p:txBody>
      </p:sp>
    </p:spTree>
    <p:extLst>
      <p:ext uri="{BB962C8B-B14F-4D97-AF65-F5344CB8AC3E}">
        <p14:creationId xmlns:p14="http://schemas.microsoft.com/office/powerpoint/2010/main" val="53081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i="1" dirty="0">
                <a:solidFill>
                  <a:schemeClr val="accent2"/>
                </a:solidFill>
              </a:rPr>
              <a:t>Getting started Skills</a:t>
            </a:r>
          </a:p>
        </p:txBody>
      </p:sp>
      <p:sp>
        <p:nvSpPr>
          <p:cNvPr id="3" name="Content Placeholder 2"/>
          <p:cNvSpPr>
            <a:spLocks noGrp="1"/>
          </p:cNvSpPr>
          <p:nvPr>
            <p:ph idx="1"/>
          </p:nvPr>
        </p:nvSpPr>
        <p:spPr/>
        <p:txBody>
          <a:bodyPr>
            <a:normAutofit lnSpcReduction="10000"/>
          </a:bodyPr>
          <a:lstStyle/>
          <a:p>
            <a:pPr>
              <a:buFont typeface="Wingdings" charset="2"/>
              <a:buChar char="l"/>
              <a:defRPr/>
            </a:pPr>
            <a:r>
              <a:rPr lang="en-US" dirty="0"/>
              <a:t>Rights of Relatives:</a:t>
            </a:r>
          </a:p>
          <a:p>
            <a:pPr lvl="1">
              <a:buFont typeface="Wingdings" charset="2"/>
              <a:buChar char="n"/>
              <a:defRPr/>
            </a:pPr>
            <a:r>
              <a:rPr lang="en-US" dirty="0"/>
              <a:t>healthy selfishness, </a:t>
            </a:r>
          </a:p>
          <a:p>
            <a:pPr lvl="1">
              <a:buFont typeface="Wingdings" charset="2"/>
              <a:buChar char="n"/>
              <a:defRPr/>
            </a:pPr>
            <a:r>
              <a:rPr lang="en-US" dirty="0"/>
              <a:t>Learn to say no</a:t>
            </a:r>
          </a:p>
          <a:p>
            <a:pPr lvl="1">
              <a:buFont typeface="Wingdings" charset="2"/>
              <a:buChar char="n"/>
              <a:defRPr/>
            </a:pPr>
            <a:r>
              <a:rPr lang="en-US" dirty="0"/>
              <a:t>accept that we cannot solve our relative's problems, </a:t>
            </a:r>
          </a:p>
          <a:p>
            <a:pPr lvl="1">
              <a:buFont typeface="Wingdings" charset="2"/>
              <a:buChar char="n"/>
              <a:defRPr/>
            </a:pPr>
            <a:r>
              <a:rPr lang="en-US" dirty="0"/>
              <a:t>accept that we will lose our cool at times)</a:t>
            </a:r>
          </a:p>
          <a:p>
            <a:pPr lvl="1">
              <a:buFont typeface="Wingdings" charset="2"/>
              <a:buChar char="n"/>
              <a:defRPr/>
            </a:pPr>
            <a:endParaRPr lang="en-US" dirty="0"/>
          </a:p>
          <a:p>
            <a:pPr>
              <a:buFont typeface="Wingdings" charset="2"/>
              <a:buChar char="l"/>
              <a:defRPr/>
            </a:pPr>
            <a:r>
              <a:rPr lang="en-US" dirty="0"/>
              <a:t>Basic Assumptions to be Effective:</a:t>
            </a:r>
          </a:p>
          <a:p>
            <a:pPr lvl="1">
              <a:buFont typeface="Wingdings" charset="2"/>
              <a:buChar char="n"/>
              <a:defRPr/>
            </a:pPr>
            <a:r>
              <a:rPr lang="en-US" dirty="0"/>
              <a:t>interpret things in the most benign way possible, </a:t>
            </a:r>
          </a:p>
          <a:p>
            <a:pPr lvl="1">
              <a:buFont typeface="Wingdings" charset="2"/>
              <a:buChar char="n"/>
              <a:defRPr/>
            </a:pPr>
            <a:r>
              <a:rPr lang="en-US" dirty="0"/>
              <a:t>no one or absolute truth, </a:t>
            </a:r>
          </a:p>
          <a:p>
            <a:pPr lvl="1">
              <a:buFont typeface="Wingdings" charset="2"/>
              <a:buChar char="n"/>
              <a:defRPr/>
            </a:pPr>
            <a:r>
              <a:rPr lang="en-US" dirty="0"/>
              <a:t>everyone is doing the best they can in this moment AND </a:t>
            </a:r>
          </a:p>
          <a:p>
            <a:pPr lvl="1">
              <a:buFont typeface="Wingdings" charset="2"/>
              <a:buChar char="n"/>
              <a:defRPr/>
            </a:pPr>
            <a:r>
              <a:rPr lang="en-US" dirty="0"/>
              <a:t>everyone needs to try harder</a:t>
            </a:r>
          </a:p>
          <a:p>
            <a:endParaRPr lang="en-US" dirty="0"/>
          </a:p>
        </p:txBody>
      </p:sp>
    </p:spTree>
    <p:extLst>
      <p:ext uri="{BB962C8B-B14F-4D97-AF65-F5344CB8AC3E}">
        <p14:creationId xmlns:p14="http://schemas.microsoft.com/office/powerpoint/2010/main" val="1204535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Font typeface="Wingdings" charset="2"/>
              <a:buChar char="l"/>
              <a:defRPr/>
            </a:pPr>
            <a:r>
              <a:rPr lang="en-US" sz="4400" dirty="0"/>
              <a:t>Sensitivity, reactivity, return to baseline </a:t>
            </a:r>
          </a:p>
          <a:p>
            <a:pPr>
              <a:buFont typeface="Wingdings" charset="2"/>
              <a:buChar char="l"/>
              <a:defRPr/>
            </a:pPr>
            <a:r>
              <a:rPr lang="en-US" sz="4400" dirty="0"/>
              <a:t>Awareness of validating vs invalidating family/social environment</a:t>
            </a:r>
          </a:p>
          <a:p>
            <a:pPr>
              <a:buFont typeface="Wingdings" charset="2"/>
              <a:buChar char="l"/>
              <a:defRPr/>
            </a:pPr>
            <a:r>
              <a:rPr lang="en-US" sz="4400" dirty="0"/>
              <a:t>Awareness of our relative's need for support AND our need for balancing our relative's and our needs (oxygen mask)</a:t>
            </a:r>
          </a:p>
          <a:p>
            <a:pPr>
              <a:buFont typeface="Wingdings" charset="2"/>
              <a:buChar char="l"/>
              <a:defRPr/>
            </a:pPr>
            <a:r>
              <a:rPr lang="en-US" sz="4400" dirty="0"/>
              <a:t>Emotion mindfulness: Observe, Describe, Participate Non-Judgmentally, One-Mindfully and Effectively</a:t>
            </a:r>
          </a:p>
          <a:p>
            <a:pPr marL="0" indent="0" algn="ctr">
              <a:buNone/>
            </a:pPr>
            <a:endParaRPr lang="en-US" sz="4400" dirty="0"/>
          </a:p>
        </p:txBody>
      </p:sp>
      <p:sp>
        <p:nvSpPr>
          <p:cNvPr id="2" name="TextBox 1"/>
          <p:cNvSpPr txBox="1"/>
          <p:nvPr/>
        </p:nvSpPr>
        <p:spPr>
          <a:xfrm>
            <a:off x="2014151" y="469557"/>
            <a:ext cx="6746790" cy="707886"/>
          </a:xfrm>
          <a:prstGeom prst="rect">
            <a:avLst/>
          </a:prstGeom>
          <a:noFill/>
        </p:spPr>
        <p:txBody>
          <a:bodyPr wrap="square" rtlCol="0">
            <a:spAutoFit/>
          </a:bodyPr>
          <a:lstStyle/>
          <a:p>
            <a:r>
              <a:rPr lang="en-US" sz="4000" i="1" dirty="0">
                <a:solidFill>
                  <a:schemeClr val="accent2"/>
                </a:solidFill>
              </a:rPr>
              <a:t>Developing interest &amp; curiosity</a:t>
            </a:r>
          </a:p>
        </p:txBody>
      </p:sp>
    </p:spTree>
    <p:extLst>
      <p:ext uri="{BB962C8B-B14F-4D97-AF65-F5344CB8AC3E}">
        <p14:creationId xmlns:p14="http://schemas.microsoft.com/office/powerpoint/2010/main" val="1897698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0258" y="1122364"/>
            <a:ext cx="7779485" cy="1138922"/>
          </a:xfrm>
        </p:spPr>
        <p:txBody>
          <a:bodyPr>
            <a:normAutofit fontScale="90000"/>
          </a:bodyPr>
          <a:lstStyle/>
          <a:p>
            <a:r>
              <a:rPr lang="en-US" i="1" dirty="0">
                <a:solidFill>
                  <a:schemeClr val="accent2"/>
                </a:solidFill>
              </a:rPr>
              <a:t>Relationship Mindfulness</a:t>
            </a:r>
            <a:endParaRPr lang="en-US" b="1" i="1" dirty="0">
              <a:solidFill>
                <a:schemeClr val="accent2"/>
              </a:solidFill>
            </a:endParaRPr>
          </a:p>
        </p:txBody>
      </p:sp>
      <p:sp>
        <p:nvSpPr>
          <p:cNvPr id="3" name="Subtitle 2"/>
          <p:cNvSpPr>
            <a:spLocks noGrp="1"/>
          </p:cNvSpPr>
          <p:nvPr>
            <p:ph type="subTitle" idx="1"/>
          </p:nvPr>
        </p:nvSpPr>
        <p:spPr>
          <a:xfrm>
            <a:off x="1143000" y="2792627"/>
            <a:ext cx="6858000" cy="2465173"/>
          </a:xfrm>
        </p:spPr>
        <p:txBody>
          <a:bodyPr>
            <a:normAutofit/>
          </a:bodyPr>
          <a:lstStyle/>
          <a:p>
            <a:pPr>
              <a:buFont typeface="Wingdings" charset="2"/>
              <a:buChar char="l"/>
              <a:defRPr/>
            </a:pPr>
            <a:r>
              <a:rPr lang="en-US" dirty="0"/>
              <a:t>Observing and describing another</a:t>
            </a:r>
          </a:p>
          <a:p>
            <a:pPr>
              <a:buFont typeface="Wingdings" charset="2"/>
              <a:buChar char="l"/>
              <a:defRPr/>
            </a:pPr>
            <a:r>
              <a:rPr lang="en-US" dirty="0"/>
              <a:t>Letting go of judgments</a:t>
            </a:r>
          </a:p>
          <a:p>
            <a:pPr>
              <a:buFont typeface="Wingdings" charset="2"/>
              <a:buChar char="l"/>
              <a:defRPr/>
            </a:pPr>
            <a:r>
              <a:rPr lang="en-US" dirty="0"/>
              <a:t>Stay with facts</a:t>
            </a:r>
          </a:p>
          <a:p>
            <a:pPr>
              <a:buFont typeface="Wingdings" charset="2"/>
              <a:buChar char="l"/>
              <a:defRPr/>
            </a:pPr>
            <a:r>
              <a:rPr lang="en-US" dirty="0"/>
              <a:t>Benign interpretations</a:t>
            </a:r>
          </a:p>
          <a:p>
            <a:pPr>
              <a:buFont typeface="Wingdings" charset="2"/>
              <a:buChar char="l"/>
              <a:defRPr/>
            </a:pPr>
            <a:r>
              <a:rPr lang="en-US" dirty="0"/>
              <a:t>Recognize transactional nature of the relationship</a:t>
            </a:r>
          </a:p>
          <a:p>
            <a:endParaRPr lang="en-US" dirty="0"/>
          </a:p>
        </p:txBody>
      </p:sp>
      <p:sp>
        <p:nvSpPr>
          <p:cNvPr id="5" name="TextBox 4"/>
          <p:cNvSpPr txBox="1"/>
          <p:nvPr/>
        </p:nvSpPr>
        <p:spPr>
          <a:xfrm>
            <a:off x="3150973" y="5498757"/>
            <a:ext cx="5301049" cy="1200329"/>
          </a:xfrm>
          <a:prstGeom prst="rect">
            <a:avLst/>
          </a:prstGeom>
          <a:noFill/>
        </p:spPr>
        <p:txBody>
          <a:bodyPr wrap="square" rtlCol="0">
            <a:spAutoFit/>
          </a:bodyPr>
          <a:lstStyle/>
          <a:p>
            <a:r>
              <a:rPr lang="en-US" altLang="en-US" dirty="0"/>
              <a:t>“</a:t>
            </a:r>
            <a:r>
              <a:rPr lang="en-US" altLang="en-US" i="1" dirty="0"/>
              <a:t>Sure, we still have our moments of conflict, but we can usually come to a place of understanding, thanks to our new skills...”</a:t>
            </a:r>
          </a:p>
          <a:p>
            <a:endParaRPr lang="en-US" dirty="0"/>
          </a:p>
        </p:txBody>
      </p:sp>
    </p:spTree>
    <p:extLst>
      <p:ext uri="{BB962C8B-B14F-4D97-AF65-F5344CB8AC3E}">
        <p14:creationId xmlns:p14="http://schemas.microsoft.com/office/powerpoint/2010/main" val="15016933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1670</TotalTime>
  <Words>621</Words>
  <Application>Microsoft Office PowerPoint</Application>
  <PresentationFormat>On-screen Show (4:3)</PresentationFormat>
  <Paragraphs>85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Calibri Light</vt:lpstr>
      <vt:lpstr>Times New Roman</vt:lpstr>
      <vt:lpstr>Wingdings</vt:lpstr>
      <vt:lpstr>Office Theme</vt:lpstr>
      <vt:lpstr>             Borderline Personality Disorder: Through the Lens of Family Members    </vt:lpstr>
      <vt:lpstr>PowerPoint Presentation</vt:lpstr>
      <vt:lpstr>PowerPoint Presentation</vt:lpstr>
      <vt:lpstr>PowerPoint Presentation</vt:lpstr>
      <vt:lpstr>   Family Connections</vt:lpstr>
      <vt:lpstr>How do we do this? Education - Skills - Support</vt:lpstr>
      <vt:lpstr>   Getting started Skills</vt:lpstr>
      <vt:lpstr>PowerPoint Presentation</vt:lpstr>
      <vt:lpstr>Relationship Mindfulness</vt:lpstr>
      <vt:lpstr>   Radical Acceptance</vt:lpstr>
      <vt:lpstr>   Limit Setting Skills</vt:lpstr>
      <vt:lpstr>    Validation Skills</vt:lpstr>
      <vt:lpstr> Validation – What to validate?</vt:lpstr>
      <vt:lpstr> The Big Picture for Relatives</vt:lpstr>
      <vt:lpstr>   Final Parent Words</vt:lpstr>
      <vt:lpstr>PowerPoint Presentation</vt:lpstr>
      <vt:lpstr>  For More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Lemon</dc:creator>
  <cp:lastModifiedBy>Dawn Brown</cp:lastModifiedBy>
  <cp:revision>12</cp:revision>
  <dcterms:created xsi:type="dcterms:W3CDTF">2016-04-19T21:18:15Z</dcterms:created>
  <dcterms:modified xsi:type="dcterms:W3CDTF">2017-06-09T15:57:22Z</dcterms:modified>
</cp:coreProperties>
</file>