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96" r:id="rId1"/>
  </p:sldMasterIdLst>
  <p:notesMasterIdLst>
    <p:notesMasterId r:id="rId20"/>
  </p:notesMasterIdLst>
  <p:sldIdLst>
    <p:sldId id="259" r:id="rId2"/>
    <p:sldId id="276" r:id="rId3"/>
    <p:sldId id="260" r:id="rId4"/>
    <p:sldId id="261" r:id="rId5"/>
    <p:sldId id="262" r:id="rId6"/>
    <p:sldId id="263" r:id="rId7"/>
    <p:sldId id="264" r:id="rId8"/>
    <p:sldId id="265" r:id="rId9"/>
    <p:sldId id="266" r:id="rId10"/>
    <p:sldId id="267" r:id="rId11"/>
    <p:sldId id="268" r:id="rId12"/>
    <p:sldId id="269" r:id="rId13"/>
    <p:sldId id="270" r:id="rId14"/>
    <p:sldId id="271" r:id="rId15"/>
    <p:sldId id="272" r:id="rId16"/>
    <p:sldId id="273" r:id="rId17"/>
    <p:sldId id="274" r:id="rId18"/>
    <p:sldId id="277" r:id="rId1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F476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8589"/>
    <p:restoredTop sz="96556"/>
  </p:normalViewPr>
  <p:slideViewPr>
    <p:cSldViewPr snapToGrid="0" snapToObjects="1">
      <p:cViewPr varScale="1">
        <p:scale>
          <a:sx n="95" d="100"/>
          <a:sy n="95" d="100"/>
        </p:scale>
        <p:origin x="888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61E620B-4ACE-1C42-99EF-B28021363A57}" type="datetimeFigureOut">
              <a:rPr lang="en-US" smtClean="0"/>
              <a:t>6/26/2017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7B5DEFA-FFA9-1747-84D0-1C6EAB60C2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535613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F49FE4-8ADD-964B-B673-E49F1F880E43}" type="datetimeFigureOut">
              <a:rPr lang="en-US" smtClean="0"/>
              <a:t>6/26/2017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055B2D-3FD9-2E48-99D0-C732FBD757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1954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F49FE4-8ADD-964B-B673-E49F1F880E43}" type="datetimeFigureOut">
              <a:rPr lang="en-US" smtClean="0"/>
              <a:t>6/26/2017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055B2D-3FD9-2E48-99D0-C732FBD757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13281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F49FE4-8ADD-964B-B673-E49F1F880E43}" type="datetimeFigureOut">
              <a:rPr lang="en-US" smtClean="0"/>
              <a:t>6/26/2017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055B2D-3FD9-2E48-99D0-C732FBD757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838960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Main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lide Number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21190877"/>
      </p:ext>
    </p:extLst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F49FE4-8ADD-964B-B673-E49F1F880E43}" type="datetimeFigureOut">
              <a:rPr lang="en-US" smtClean="0"/>
              <a:t>6/26/2017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055B2D-3FD9-2E48-99D0-C732FBD757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2740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F49FE4-8ADD-964B-B673-E49F1F880E43}" type="datetimeFigureOut">
              <a:rPr lang="en-US" smtClean="0"/>
              <a:t>6/26/2017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055B2D-3FD9-2E48-99D0-C732FBD757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86125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F49FE4-8ADD-964B-B673-E49F1F880E43}" type="datetimeFigureOut">
              <a:rPr lang="en-US" smtClean="0"/>
              <a:t>6/26/2017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055B2D-3FD9-2E48-99D0-C732FBD757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51810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F49FE4-8ADD-964B-B673-E49F1F880E43}" type="datetimeFigureOut">
              <a:rPr lang="en-US" smtClean="0"/>
              <a:t>6/26/2017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055B2D-3FD9-2E48-99D0-C732FBD757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08712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F49FE4-8ADD-964B-B673-E49F1F880E43}" type="datetimeFigureOut">
              <a:rPr lang="en-US" smtClean="0"/>
              <a:t>6/26/2017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055B2D-3FD9-2E48-99D0-C732FBD757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0367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F49FE4-8ADD-964B-B673-E49F1F880E43}" type="datetimeFigureOut">
              <a:rPr lang="en-US" smtClean="0"/>
              <a:t>6/26/2017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055B2D-3FD9-2E48-99D0-C732FBD757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12848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F49FE4-8ADD-964B-B673-E49F1F880E43}" type="datetimeFigureOut">
              <a:rPr lang="en-US" smtClean="0"/>
              <a:t>6/26/2017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055B2D-3FD9-2E48-99D0-C732FBD757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46561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F49FE4-8ADD-964B-B673-E49F1F880E43}" type="datetimeFigureOut">
              <a:rPr lang="en-US" smtClean="0"/>
              <a:t>6/26/2017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055B2D-3FD9-2E48-99D0-C732FBD757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05578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676492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2002055"/>
            <a:ext cx="7886700" cy="417490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22160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4F49FE4-8ADD-964B-B673-E49F1F880E43}" type="datetimeFigureOut">
              <a:rPr lang="en-US" smtClean="0"/>
              <a:t>6/26/2017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22160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22160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8055B2D-3FD9-2E48-99D0-C732FBD757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899783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  <p:sldLayoutId id="2147483709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image" Target="../media/image19.tiff"/><Relationship Id="rId7" Type="http://schemas.openxmlformats.org/officeDocument/2006/relationships/image" Target="../media/image23.png"/><Relationship Id="rId2" Type="http://schemas.openxmlformats.org/officeDocument/2006/relationships/image" Target="../media/image18.tiff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10" Type="http://schemas.openxmlformats.org/officeDocument/2006/relationships/image" Target="../media/image26.tiff"/><Relationship Id="rId4" Type="http://schemas.openxmlformats.org/officeDocument/2006/relationships/image" Target="../media/image20.png"/><Relationship Id="rId9" Type="http://schemas.openxmlformats.org/officeDocument/2006/relationships/image" Target="../media/image25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igital Phenotyping in Mental Health…"/>
          <p:cNvSpPr/>
          <p:nvPr/>
        </p:nvSpPr>
        <p:spPr>
          <a:xfrm>
            <a:off x="1056612" y="2538779"/>
            <a:ext cx="7416242" cy="1515800"/>
          </a:xfrm>
          <a:prstGeom prst="rect">
            <a:avLst/>
          </a:prstGeom>
          <a:noFill/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19050" tIns="19050" rIns="19050" bIns="19050">
            <a:spAutoFit/>
          </a:bodyPr>
          <a:lstStyle/>
          <a:p>
            <a:pPr marR="171450" algn="ctr" defTabSz="171450">
              <a:defRPr sz="6500">
                <a:solidFill>
                  <a:srgbClr val="000000"/>
                </a:solidFill>
              </a:defRPr>
            </a:pPr>
            <a:r>
              <a:rPr sz="3600" dirty="0">
                <a:solidFill>
                  <a:schemeClr val="tx1">
                    <a:lumMod val="95000"/>
                  </a:schemeClr>
                </a:solidFill>
              </a:rPr>
              <a:t>Digital Phenotyping in </a:t>
            </a:r>
            <a:r>
              <a:rPr lang="en-US" sz="3600" dirty="0">
                <a:solidFill>
                  <a:schemeClr val="tx1">
                    <a:lumMod val="95000"/>
                  </a:schemeClr>
                </a:solidFill>
              </a:rPr>
              <a:t>Mental Health</a:t>
            </a:r>
            <a:endParaRPr sz="3600" dirty="0">
              <a:solidFill>
                <a:schemeClr val="tx1">
                  <a:lumMod val="95000"/>
                </a:schemeClr>
              </a:solidFill>
            </a:endParaRPr>
          </a:p>
          <a:p>
            <a:pPr marR="171450" algn="ctr" defTabSz="171450">
              <a:defRPr sz="5000">
                <a:solidFill>
                  <a:srgbClr val="000000"/>
                </a:solidFill>
              </a:defRPr>
            </a:pPr>
            <a:endParaRPr lang="en-US" sz="2000" dirty="0">
              <a:solidFill>
                <a:schemeClr val="tx1">
                  <a:lumMod val="95000"/>
                </a:schemeClr>
              </a:solidFill>
            </a:endParaRPr>
          </a:p>
          <a:p>
            <a:pPr marR="171450" algn="ctr" defTabSz="171450">
              <a:defRPr sz="5000">
                <a:solidFill>
                  <a:srgbClr val="000000"/>
                </a:solidFill>
              </a:defRPr>
            </a:pPr>
            <a:r>
              <a:rPr sz="2000" dirty="0">
                <a:solidFill>
                  <a:schemeClr val="tx1">
                    <a:lumMod val="95000"/>
                  </a:schemeClr>
                </a:solidFill>
              </a:rPr>
              <a:t>Paul Dagum, MD PhD</a:t>
            </a:r>
          </a:p>
          <a:p>
            <a:pPr marR="171450" algn="ctr" defTabSz="171450">
              <a:defRPr sz="5000">
                <a:solidFill>
                  <a:srgbClr val="000000"/>
                </a:solidFill>
              </a:defRPr>
            </a:pPr>
            <a:r>
              <a:rPr sz="2000" dirty="0">
                <a:solidFill>
                  <a:schemeClr val="tx1">
                    <a:lumMod val="95000"/>
                  </a:schemeClr>
                </a:solidFill>
              </a:rPr>
              <a:t>Mindstrong Health</a:t>
            </a:r>
          </a:p>
        </p:txBody>
      </p:sp>
      <p:sp>
        <p:nvSpPr>
          <p:cNvPr id="7" name="National Alliance in Mental Health…"/>
          <p:cNvSpPr/>
          <p:nvPr/>
        </p:nvSpPr>
        <p:spPr>
          <a:xfrm>
            <a:off x="3409875" y="4140849"/>
            <a:ext cx="2709716" cy="73096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19050" tIns="19050" rIns="19050" bIns="19050" anchor="ctr">
            <a:spAutoFit/>
          </a:bodyPr>
          <a:lstStyle/>
          <a:p>
            <a:pPr algn="ctr">
              <a:defRPr sz="4000"/>
            </a:pPr>
            <a:r>
              <a:rPr sz="1500" dirty="0"/>
              <a:t>National Alliance in Mental Health</a:t>
            </a:r>
          </a:p>
          <a:p>
            <a:pPr algn="ctr">
              <a:defRPr sz="4000"/>
            </a:pPr>
            <a:r>
              <a:rPr sz="1500" dirty="0"/>
              <a:t>Washington, CD</a:t>
            </a:r>
          </a:p>
          <a:p>
            <a:pPr algn="ctr">
              <a:defRPr sz="4000"/>
            </a:pPr>
            <a:r>
              <a:rPr sz="1500" dirty="0"/>
              <a:t>June 30, 2017 </a:t>
            </a:r>
            <a:endParaRPr sz="450" dirty="0">
              <a:latin typeface="Times"/>
              <a:ea typeface="Times"/>
              <a:cs typeface="Times"/>
              <a:sym typeface="Times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41300" y="262255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2435" y="1504895"/>
            <a:ext cx="773029" cy="8231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8664828"/>
      </p:ext>
    </p:extLst>
  </p:cSld>
  <p:clrMapOvr>
    <a:masterClrMapping/>
  </p:clrMapOvr>
  <p:transition spd="med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Slide Number"/>
          <p:cNvSpPr>
            <a:spLocks noGrp="1"/>
          </p:cNvSpPr>
          <p:nvPr>
            <p:ph type="sldNum" sz="quarter" idx="2"/>
          </p:nvPr>
        </p:nvSpPr>
        <p:spPr>
          <a:xfrm>
            <a:off x="8895501" y="5795431"/>
            <a:ext cx="122002" cy="128588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/>
          <a:lstStyle/>
          <a:p>
            <a:fld id="{86CB4B4D-7CA3-9044-876B-883B54F8677D}" type="slidenum">
              <a:t>10</a:t>
            </a:fld>
            <a:endParaRPr/>
          </a:p>
        </p:txBody>
      </p:sp>
      <p:sp>
        <p:nvSpPr>
          <p:cNvPr id="180" name="Text"/>
          <p:cNvSpPr/>
          <p:nvPr/>
        </p:nvSpPr>
        <p:spPr>
          <a:xfrm>
            <a:off x="8895501" y="5795431"/>
            <a:ext cx="155492" cy="13080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19050" tIns="19050" rIns="19050" bIns="19050">
            <a:spAutoFit/>
          </a:bodyPr>
          <a:lstStyle/>
          <a:p>
            <a:pPr>
              <a:defRPr sz="1600"/>
            </a:pPr>
            <a:fld id="{86CB4B4D-7CA3-9044-876B-883B54F8677D}" type="slidenum">
              <a:rPr sz="600"/>
              <a:t>10</a:t>
            </a:fld>
            <a:r>
              <a:rPr sz="600"/>
              <a:t>￼</a:t>
            </a:r>
          </a:p>
        </p:txBody>
      </p:sp>
      <p:sp>
        <p:nvSpPr>
          <p:cNvPr id="181" name="DIGITAL BIOMARKERS LOAD ON COGNITIVE FUNCTION"/>
          <p:cNvSpPr/>
          <p:nvPr/>
        </p:nvSpPr>
        <p:spPr>
          <a:xfrm>
            <a:off x="320310" y="1026745"/>
            <a:ext cx="8676360" cy="40780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19050" tIns="19050" rIns="19050" bIns="19050" anchor="ctr">
            <a:spAutoFit/>
          </a:bodyPr>
          <a:lstStyle>
            <a:lvl1pPr algn="l">
              <a:defRPr sz="6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rPr sz="2400">
                <a:solidFill>
                  <a:schemeClr val="tx1">
                    <a:lumMod val="95000"/>
                  </a:schemeClr>
                </a:solidFill>
              </a:rPr>
              <a:t>DIGITAL BIOMARKERS LOAD ON COGNITIVE FUNCTION</a:t>
            </a:r>
          </a:p>
        </p:txBody>
      </p:sp>
      <p:sp>
        <p:nvSpPr>
          <p:cNvPr id="182" name="In an initial study (n= 40), mild-moderate anxiety and depression ages 18 - 35, clusters of digital biomarkers from keyboard behavior correlate with gold standard neuropsychological measures"/>
          <p:cNvSpPr/>
          <p:nvPr/>
        </p:nvSpPr>
        <p:spPr>
          <a:xfrm>
            <a:off x="142038" y="1907241"/>
            <a:ext cx="8859924" cy="52322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19050" tIns="19050" rIns="19050" bIns="19050" anchor="ctr">
            <a:spAutoFit/>
          </a:bodyPr>
          <a:lstStyle>
            <a:lvl1pPr>
              <a:defRPr sz="4200"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rPr sz="1575"/>
              <a:t>In an initial study (n= 40), mild-moderate anxiety and depression ages 18 - 35, clusters of digital biomarkers from keyboard behavior correlate with gold standard neuropsychological measures</a:t>
            </a:r>
          </a:p>
        </p:txBody>
      </p:sp>
      <p:grpSp>
        <p:nvGrpSpPr>
          <p:cNvPr id="188" name="Group"/>
          <p:cNvGrpSpPr/>
          <p:nvPr/>
        </p:nvGrpSpPr>
        <p:grpSpPr>
          <a:xfrm>
            <a:off x="259905" y="539319"/>
            <a:ext cx="8797168" cy="6318681"/>
            <a:chOff x="4583296" y="2301955"/>
            <a:chExt cx="23459112" cy="16849815"/>
          </a:xfrm>
        </p:grpSpPr>
        <p:pic>
          <p:nvPicPr>
            <p:cNvPr id="183" name="feature map.png" descr="feature map.png"/>
            <p:cNvPicPr>
              <a:picLocks noChangeAspect="1"/>
            </p:cNvPicPr>
            <p:nvPr/>
          </p:nvPicPr>
          <p:blipFill>
            <a:blip r:embed="rId2">
              <a:extLst/>
            </a:blip>
            <a:stretch>
              <a:fillRect/>
            </a:stretch>
          </p:blipFill>
          <p:spPr>
            <a:xfrm>
              <a:off x="4583296" y="2301955"/>
              <a:ext cx="22466422" cy="16849815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187" name="Memory…"/>
            <p:cNvSpPr/>
            <p:nvPr/>
          </p:nvSpPr>
          <p:spPr>
            <a:xfrm>
              <a:off x="25118531" y="8473752"/>
              <a:ext cx="2923877" cy="4091376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none" lIns="19050" tIns="19050" rIns="19050" bIns="19050" numCol="1" anchor="ctr">
              <a:spAutoFit/>
            </a:bodyPr>
            <a:lstStyle/>
            <a:p>
              <a:pPr>
                <a:lnSpc>
                  <a:spcPct val="180000"/>
                </a:lnSpc>
                <a:defRPr sz="2400" b="1">
                  <a:solidFill>
                    <a:srgbClr val="1C27F5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r>
                <a:rPr sz="900" dirty="0">
                  <a:solidFill>
                    <a:schemeClr val="tx1">
                      <a:lumMod val="95000"/>
                    </a:schemeClr>
                  </a:solidFill>
                </a:rPr>
                <a:t>Memory</a:t>
              </a:r>
            </a:p>
            <a:p>
              <a:pPr>
                <a:lnSpc>
                  <a:spcPct val="180000"/>
                </a:lnSpc>
                <a:defRPr sz="2400" b="1">
                  <a:solidFill>
                    <a:srgbClr val="60D1FA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r>
                <a:rPr sz="900" dirty="0">
                  <a:solidFill>
                    <a:schemeClr val="tx1">
                      <a:lumMod val="95000"/>
                    </a:schemeClr>
                  </a:solidFill>
                </a:rPr>
                <a:t>Executive Function</a:t>
              </a:r>
            </a:p>
            <a:p>
              <a:pPr>
                <a:lnSpc>
                  <a:spcPct val="180000"/>
                </a:lnSpc>
                <a:defRPr sz="2400" b="1">
                  <a:solidFill>
                    <a:schemeClr val="accent2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r>
                <a:rPr sz="900" dirty="0">
                  <a:solidFill>
                    <a:schemeClr val="tx1">
                      <a:lumMod val="95000"/>
                    </a:schemeClr>
                  </a:solidFill>
                </a:rPr>
                <a:t>Processing</a:t>
              </a:r>
            </a:p>
            <a:p>
              <a:pPr>
                <a:lnSpc>
                  <a:spcPct val="180000"/>
                </a:lnSpc>
                <a:defRPr sz="2400" b="1">
                  <a:solidFill>
                    <a:schemeClr val="accent3">
                      <a:satOff val="18648"/>
                      <a:lumOff val="5971"/>
                    </a:schemeClr>
                  </a:solidFill>
                  <a:latin typeface="Arial"/>
                  <a:ea typeface="Arial"/>
                  <a:cs typeface="Arial"/>
                  <a:sym typeface="Arial"/>
                </a:defRPr>
              </a:pPr>
              <a:r>
                <a:rPr sz="900" dirty="0">
                  <a:solidFill>
                    <a:schemeClr val="tx1">
                      <a:lumMod val="95000"/>
                    </a:schemeClr>
                  </a:solidFill>
                </a:rPr>
                <a:t>Vocabulary</a:t>
              </a:r>
            </a:p>
            <a:p>
              <a:pPr>
                <a:lnSpc>
                  <a:spcPct val="180000"/>
                </a:lnSpc>
                <a:defRPr sz="2400" b="1">
                  <a:solidFill>
                    <a:srgbClr val="EB5628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r>
                <a:rPr sz="900" dirty="0">
                  <a:solidFill>
                    <a:schemeClr val="tx1">
                      <a:lumMod val="95000"/>
                    </a:schemeClr>
                  </a:solidFill>
                </a:rPr>
                <a:t>Working Memory</a:t>
              </a:r>
            </a:p>
            <a:p>
              <a:pPr>
                <a:lnSpc>
                  <a:spcPct val="180000"/>
                </a:lnSpc>
                <a:defRPr sz="2400" b="1">
                  <a:solidFill>
                    <a:srgbClr val="74140C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r>
                <a:rPr sz="900" dirty="0">
                  <a:solidFill>
                    <a:schemeClr val="tx1">
                      <a:lumMod val="95000"/>
                    </a:schemeClr>
                  </a:solidFill>
                </a:rPr>
                <a:t>Phonemic Fluency</a:t>
              </a:r>
            </a:p>
          </p:txBody>
        </p:sp>
      </p:grpSp>
      <p:sp>
        <p:nvSpPr>
          <p:cNvPr id="189" name="Distinct cognitive domains are grouped by color"/>
          <p:cNvSpPr/>
          <p:nvPr/>
        </p:nvSpPr>
        <p:spPr>
          <a:xfrm>
            <a:off x="1850447" y="5208583"/>
            <a:ext cx="5616085" cy="23647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19050" tIns="19050" rIns="19050" bIns="19050" anchor="ctr">
            <a:spAutoFit/>
          </a:bodyPr>
          <a:lstStyle>
            <a:lvl1pPr>
              <a:lnSpc>
                <a:spcPct val="70000"/>
              </a:lnSpc>
              <a:spcBef>
                <a:spcPts val="2400"/>
              </a:spcBef>
              <a:buClr>
                <a:schemeClr val="accent4">
                  <a:hueOff val="-2857016"/>
                  <a:satOff val="-14192"/>
                  <a:lumOff val="-6533"/>
                </a:schemeClr>
              </a:buClr>
              <a:defRPr sz="4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rPr sz="1800">
                <a:solidFill>
                  <a:schemeClr val="tx1">
                    <a:lumMod val="95000"/>
                  </a:schemeClr>
                </a:solidFill>
              </a:rPr>
              <a:t>Distinct cognitive domains are grouped by color</a:t>
            </a:r>
          </a:p>
        </p:txBody>
      </p:sp>
      <p:sp>
        <p:nvSpPr>
          <p:cNvPr id="13" name="Delayed Free Recall…"/>
          <p:cNvSpPr/>
          <p:nvPr/>
        </p:nvSpPr>
        <p:spPr>
          <a:xfrm>
            <a:off x="142038" y="2903153"/>
            <a:ext cx="1126323" cy="1718419"/>
          </a:xfrm>
          <a:prstGeom prst="rect">
            <a:avLst/>
          </a:prstGeom>
          <a:solidFill>
            <a:srgbClr val="0F476A"/>
          </a:solidFill>
          <a:ln w="12700" cap="flat">
            <a:noFill/>
            <a:miter lim="400000"/>
          </a:ln>
          <a:effectLst/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50800" tIns="50800" rIns="50800" bIns="50800" numCol="1" anchor="ctr">
            <a:spAutoFit/>
          </a:bodyPr>
          <a:lstStyle/>
          <a:p>
            <a:pPr>
              <a:defRPr sz="1700" b="1">
                <a:latin typeface="Arial"/>
                <a:ea typeface="Arial"/>
                <a:cs typeface="Arial"/>
                <a:sym typeface="Arial"/>
              </a:defRPr>
            </a:pPr>
            <a:r>
              <a:rPr sz="700" dirty="0"/>
              <a:t>Delayed Free Recall</a:t>
            </a:r>
          </a:p>
          <a:p>
            <a:pPr>
              <a:defRPr sz="1700" b="1">
                <a:latin typeface="Arial"/>
                <a:ea typeface="Arial"/>
                <a:cs typeface="Arial"/>
                <a:sym typeface="Arial"/>
              </a:defRPr>
            </a:pPr>
            <a:r>
              <a:rPr sz="700" dirty="0"/>
              <a:t>CVLT</a:t>
            </a:r>
          </a:p>
          <a:p>
            <a:pPr>
              <a:defRPr sz="1700" b="1">
                <a:latin typeface="Arial"/>
                <a:ea typeface="Arial"/>
                <a:cs typeface="Arial"/>
                <a:sym typeface="Arial"/>
              </a:defRPr>
            </a:pPr>
            <a:r>
              <a:rPr sz="700" dirty="0"/>
              <a:t>Logical Memory</a:t>
            </a:r>
          </a:p>
          <a:p>
            <a:pPr>
              <a:defRPr sz="1700" b="1">
                <a:latin typeface="Arial"/>
                <a:ea typeface="Arial"/>
                <a:cs typeface="Arial"/>
                <a:sym typeface="Arial"/>
              </a:defRPr>
            </a:pPr>
            <a:r>
              <a:rPr sz="700" dirty="0"/>
              <a:t>Visual Memory</a:t>
            </a:r>
          </a:p>
          <a:p>
            <a:pPr>
              <a:defRPr sz="1700" b="1">
                <a:latin typeface="Arial"/>
                <a:ea typeface="Arial"/>
                <a:cs typeface="Arial"/>
                <a:sym typeface="Arial"/>
              </a:defRPr>
            </a:pPr>
            <a:r>
              <a:rPr sz="700" dirty="0"/>
              <a:t>Trail A</a:t>
            </a:r>
          </a:p>
          <a:p>
            <a:pPr>
              <a:defRPr sz="1700" b="1">
                <a:latin typeface="Arial"/>
                <a:ea typeface="Arial"/>
                <a:cs typeface="Arial"/>
                <a:sym typeface="Arial"/>
              </a:defRPr>
            </a:pPr>
            <a:r>
              <a:rPr sz="700" dirty="0"/>
              <a:t>Trail B</a:t>
            </a:r>
          </a:p>
          <a:p>
            <a:pPr>
              <a:defRPr sz="1700" b="1">
                <a:latin typeface="Arial"/>
                <a:ea typeface="Arial"/>
                <a:cs typeface="Arial"/>
                <a:sym typeface="Arial"/>
              </a:defRPr>
            </a:pPr>
            <a:r>
              <a:rPr sz="700" dirty="0"/>
              <a:t>Symbol Digit Modality</a:t>
            </a:r>
          </a:p>
          <a:p>
            <a:pPr>
              <a:defRPr sz="1700" b="1">
                <a:latin typeface="Arial"/>
                <a:ea typeface="Arial"/>
                <a:cs typeface="Arial"/>
                <a:sym typeface="Arial"/>
              </a:defRPr>
            </a:pPr>
            <a:r>
              <a:rPr sz="700" dirty="0"/>
              <a:t>Grooved Peg Board</a:t>
            </a:r>
          </a:p>
          <a:p>
            <a:pPr>
              <a:defRPr sz="1700" b="1">
                <a:latin typeface="Arial"/>
                <a:ea typeface="Arial"/>
                <a:cs typeface="Arial"/>
                <a:sym typeface="Arial"/>
              </a:defRPr>
            </a:pPr>
            <a:r>
              <a:rPr sz="700" dirty="0"/>
              <a:t>Block Design</a:t>
            </a:r>
          </a:p>
          <a:p>
            <a:pPr>
              <a:defRPr sz="1700" b="1">
                <a:latin typeface="Arial"/>
                <a:ea typeface="Arial"/>
                <a:cs typeface="Arial"/>
                <a:sym typeface="Arial"/>
              </a:defRPr>
            </a:pPr>
            <a:r>
              <a:rPr sz="700" dirty="0"/>
              <a:t>Vocabulary</a:t>
            </a:r>
          </a:p>
          <a:p>
            <a:pPr>
              <a:defRPr sz="1700" b="1">
                <a:latin typeface="Arial"/>
                <a:ea typeface="Arial"/>
                <a:cs typeface="Arial"/>
                <a:sym typeface="Arial"/>
              </a:defRPr>
            </a:pPr>
            <a:r>
              <a:rPr sz="700" dirty="0"/>
              <a:t>Matrix Reasoning</a:t>
            </a:r>
          </a:p>
          <a:p>
            <a:pPr>
              <a:defRPr sz="1700" b="1">
                <a:latin typeface="Arial"/>
                <a:ea typeface="Arial"/>
                <a:cs typeface="Arial"/>
                <a:sym typeface="Arial"/>
              </a:defRPr>
            </a:pPr>
            <a:r>
              <a:rPr sz="700" dirty="0"/>
              <a:t>Digit Forward</a:t>
            </a:r>
          </a:p>
          <a:p>
            <a:pPr>
              <a:defRPr sz="1700" b="1">
                <a:latin typeface="Arial"/>
                <a:ea typeface="Arial"/>
                <a:cs typeface="Arial"/>
                <a:sym typeface="Arial"/>
              </a:defRPr>
            </a:pPr>
            <a:r>
              <a:rPr sz="700" dirty="0"/>
              <a:t>Digit Backward</a:t>
            </a:r>
          </a:p>
          <a:p>
            <a:pPr>
              <a:defRPr sz="1700" b="1">
                <a:latin typeface="Arial"/>
                <a:ea typeface="Arial"/>
                <a:cs typeface="Arial"/>
                <a:sym typeface="Arial"/>
              </a:defRPr>
            </a:pPr>
            <a:r>
              <a:rPr sz="700" dirty="0"/>
              <a:t>Animal Fluency</a:t>
            </a:r>
          </a:p>
          <a:p>
            <a:pPr>
              <a:defRPr sz="1700" b="1">
                <a:latin typeface="Arial"/>
                <a:ea typeface="Arial"/>
                <a:cs typeface="Arial"/>
                <a:sym typeface="Arial"/>
              </a:defRPr>
            </a:pPr>
            <a:r>
              <a:rPr sz="700" dirty="0"/>
              <a:t>FAS Fluency</a:t>
            </a:r>
          </a:p>
        </p:txBody>
      </p:sp>
      <p:sp>
        <p:nvSpPr>
          <p:cNvPr id="14" name="Delayed Free Recall…"/>
          <p:cNvSpPr/>
          <p:nvPr/>
        </p:nvSpPr>
        <p:spPr>
          <a:xfrm>
            <a:off x="1163609" y="4483932"/>
            <a:ext cx="6989760" cy="471924"/>
          </a:xfrm>
          <a:prstGeom prst="rect">
            <a:avLst/>
          </a:prstGeom>
          <a:solidFill>
            <a:srgbClr val="0F476A"/>
          </a:solidFill>
          <a:ln w="12700" cap="flat">
            <a:noFill/>
            <a:miter lim="400000"/>
          </a:ln>
          <a:effectLst/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50800" tIns="50800" rIns="50800" bIns="50800" numCol="1" anchor="ctr">
            <a:spAutoFit/>
          </a:bodyPr>
          <a:lstStyle/>
          <a:p>
            <a:pPr>
              <a:defRPr sz="1700" b="1">
                <a:latin typeface="Arial"/>
                <a:ea typeface="Arial"/>
                <a:cs typeface="Arial"/>
                <a:sym typeface="Arial"/>
              </a:defRPr>
            </a:pPr>
            <a:r>
              <a:rPr lang="en-US" sz="1200" dirty="0"/>
              <a:t>0           25          50          75        100         125       150         175        200        225        250        275</a:t>
            </a:r>
          </a:p>
          <a:p>
            <a:pPr algn="ctr">
              <a:defRPr sz="1700" b="1">
                <a:latin typeface="Arial"/>
                <a:ea typeface="Arial"/>
                <a:cs typeface="Arial"/>
                <a:sym typeface="Arial"/>
              </a:defRPr>
            </a:pPr>
            <a:r>
              <a:rPr lang="en-US" sz="1200" dirty="0"/>
              <a:t>FEATURE</a:t>
            </a:r>
          </a:p>
        </p:txBody>
      </p:sp>
    </p:spTree>
    <p:extLst>
      <p:ext uri="{BB962C8B-B14F-4D97-AF65-F5344CB8AC3E}">
        <p14:creationId xmlns:p14="http://schemas.microsoft.com/office/powerpoint/2010/main" val="716420695"/>
      </p:ext>
    </p:extLst>
  </p:cSld>
  <p:clrMapOvr>
    <a:masterClrMapping/>
  </p:clrMapOvr>
  <p:transition spd="med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08317" y="1733496"/>
            <a:ext cx="4815967" cy="3501785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1" name="Slide Number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/>
          <a:lstStyle/>
          <a:p>
            <a:fld id="{86CB4B4D-7CA3-9044-876B-883B54F8677D}" type="slidenum">
              <a:t>11</a:t>
            </a:fld>
            <a:endParaRPr/>
          </a:p>
        </p:txBody>
      </p:sp>
      <p:sp>
        <p:nvSpPr>
          <p:cNvPr id="192" name="Text"/>
          <p:cNvSpPr/>
          <p:nvPr/>
        </p:nvSpPr>
        <p:spPr>
          <a:xfrm>
            <a:off x="8892692" y="5795431"/>
            <a:ext cx="155492" cy="13080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19050" tIns="19050" rIns="19050" bIns="19050">
            <a:spAutoFit/>
          </a:bodyPr>
          <a:lstStyle/>
          <a:p>
            <a:pPr>
              <a:defRPr sz="1600"/>
            </a:pPr>
            <a:fld id="{86CB4B4D-7CA3-9044-876B-883B54F8677D}" type="slidenum">
              <a:rPr sz="600"/>
              <a:t>11</a:t>
            </a:fld>
            <a:r>
              <a:rPr sz="600"/>
              <a:t>￼</a:t>
            </a:r>
          </a:p>
        </p:txBody>
      </p:sp>
      <p:sp>
        <p:nvSpPr>
          <p:cNvPr id="193" name="DIGITAL BIOMARKER PSYCHOMETRIC PROPERTIES…"/>
          <p:cNvSpPr/>
          <p:nvPr/>
        </p:nvSpPr>
        <p:spPr>
          <a:xfrm>
            <a:off x="320310" y="930840"/>
            <a:ext cx="7886522" cy="67326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19050" tIns="19050" rIns="19050" bIns="19050" anchor="ctr">
            <a:spAutoFit/>
          </a:bodyPr>
          <a:lstStyle/>
          <a:p>
            <a:pPr algn="l">
              <a:defRPr sz="6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sz="1950">
                <a:solidFill>
                  <a:schemeClr val="tx1">
                    <a:lumMod val="95000"/>
                  </a:schemeClr>
                </a:solidFill>
              </a:rPr>
              <a:t>DIGITAL BIOMARKER PSYCHOMETRIC PROPERTIES</a:t>
            </a:r>
            <a:r>
              <a:rPr sz="2400">
                <a:solidFill>
                  <a:schemeClr val="tx1">
                    <a:lumMod val="95000"/>
                  </a:schemeClr>
                </a:solidFill>
              </a:rPr>
              <a:t> </a:t>
            </a:r>
          </a:p>
          <a:p>
            <a:pPr algn="l">
              <a:defRPr sz="46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sz="1725" i="1">
                <a:solidFill>
                  <a:schemeClr val="tx1">
                    <a:lumMod val="95000"/>
                  </a:schemeClr>
                </a:solidFill>
              </a:rPr>
              <a:t>Sensitive and specific for cognitive performance</a:t>
            </a:r>
          </a:p>
        </p:txBody>
      </p:sp>
      <p:sp>
        <p:nvSpPr>
          <p:cNvPr id="194" name="Stanford Study: n =100, 18-65 y/o, MDD…"/>
          <p:cNvSpPr/>
          <p:nvPr/>
        </p:nvSpPr>
        <p:spPr>
          <a:xfrm>
            <a:off x="5099981" y="1849739"/>
            <a:ext cx="3780305" cy="338554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19050" tIns="19050" rIns="19050" bIns="19050" anchor="ctr">
            <a:spAutoFit/>
          </a:bodyPr>
          <a:lstStyle/>
          <a:p>
            <a:pPr marL="164856" indent="-164856">
              <a:spcBef>
                <a:spcPts val="900"/>
              </a:spcBef>
              <a:buClr>
                <a:schemeClr val="accent4">
                  <a:hueOff val="-2857016"/>
                  <a:satOff val="-14192"/>
                  <a:lumOff val="-6533"/>
                </a:schemeClr>
              </a:buClr>
              <a:buSzPct val="100000"/>
              <a:buChar char="‣"/>
              <a:defRPr sz="40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sz="1500" dirty="0">
                <a:solidFill>
                  <a:schemeClr val="tx1">
                    <a:lumMod val="95000"/>
                  </a:schemeClr>
                </a:solidFill>
              </a:rPr>
              <a:t>Stanford Study: n =100, 18-65 y/o, MDD</a:t>
            </a:r>
          </a:p>
          <a:p>
            <a:pPr marL="164856" indent="-164856">
              <a:spcBef>
                <a:spcPts val="900"/>
              </a:spcBef>
              <a:buClr>
                <a:schemeClr val="accent4">
                  <a:hueOff val="-2857016"/>
                  <a:satOff val="-14192"/>
                  <a:lumOff val="-6533"/>
                </a:schemeClr>
              </a:buClr>
              <a:buSzPct val="100000"/>
              <a:buChar char="‣"/>
              <a:defRPr sz="40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sz="1500" dirty="0">
                <a:solidFill>
                  <a:schemeClr val="tx1">
                    <a:lumMod val="95000"/>
                  </a:schemeClr>
                </a:solidFill>
              </a:rPr>
              <a:t>Measured cognitive and emotional function, fMRI, and symptom severity</a:t>
            </a:r>
          </a:p>
          <a:p>
            <a:pPr marL="164856" indent="-164856">
              <a:spcBef>
                <a:spcPts val="900"/>
              </a:spcBef>
              <a:buClr>
                <a:schemeClr val="accent4">
                  <a:hueOff val="-2857016"/>
                  <a:satOff val="-14192"/>
                  <a:lumOff val="-6533"/>
                </a:schemeClr>
              </a:buClr>
              <a:buSzPct val="100000"/>
              <a:buChar char="‣"/>
              <a:defRPr sz="40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sz="1500" dirty="0">
                <a:solidFill>
                  <a:schemeClr val="tx1">
                    <a:lumMod val="95000"/>
                  </a:schemeClr>
                </a:solidFill>
              </a:rPr>
              <a:t>Examined each biomarker’s psychometric properties, neural correlates, and clinical constructs</a:t>
            </a:r>
          </a:p>
          <a:p>
            <a:pPr marL="164856" indent="-164856">
              <a:spcBef>
                <a:spcPts val="900"/>
              </a:spcBef>
              <a:buClr>
                <a:schemeClr val="accent4">
                  <a:hueOff val="-2857016"/>
                  <a:satOff val="-14192"/>
                  <a:lumOff val="-6533"/>
                </a:schemeClr>
              </a:buClr>
              <a:buSzPct val="100000"/>
              <a:buChar char="‣"/>
              <a:defRPr sz="40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sz="1500" dirty="0">
                <a:solidFill>
                  <a:schemeClr val="tx1">
                    <a:lumMod val="95000"/>
                  </a:schemeClr>
                </a:solidFill>
              </a:rPr>
              <a:t>Examples of </a:t>
            </a:r>
            <a:r>
              <a:rPr sz="1500" u="sng" dirty="0">
                <a:solidFill>
                  <a:schemeClr val="tx1">
                    <a:lumMod val="95000"/>
                  </a:schemeClr>
                </a:solidFill>
              </a:rPr>
              <a:t>sensitivity</a:t>
            </a:r>
            <a:r>
              <a:rPr sz="1500" dirty="0">
                <a:solidFill>
                  <a:schemeClr val="tx1">
                    <a:lumMod val="95000"/>
                  </a:schemeClr>
                </a:solidFill>
              </a:rPr>
              <a:t> : two biomarkers, one correlated w impulsivity and executive function, one correlated w attention and working memory.  Note </a:t>
            </a:r>
            <a:r>
              <a:rPr sz="1500" u="sng" dirty="0">
                <a:solidFill>
                  <a:schemeClr val="tx1">
                    <a:lumMod val="95000"/>
                  </a:schemeClr>
                </a:solidFill>
              </a:rPr>
              <a:t>specificity</a:t>
            </a:r>
            <a:r>
              <a:rPr sz="1500" dirty="0">
                <a:solidFill>
                  <a:schemeClr val="tx1">
                    <a:lumMod val="95000"/>
                  </a:schemeClr>
                </a:solidFill>
              </a:rPr>
              <a:t> - biomarker for impulsivity does not correlate with attention or working memory.</a:t>
            </a:r>
          </a:p>
        </p:txBody>
      </p:sp>
      <p:pic>
        <p:nvPicPr>
          <p:cNvPr id="195" name="psychometric2biomarkers.png" descr="psychometric2biomarkers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08317" y="1733496"/>
            <a:ext cx="4946998" cy="3710249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2089295783"/>
      </p:ext>
    </p:extLst>
  </p:cSld>
  <p:clrMapOvr>
    <a:masterClrMapping/>
  </p:clrMapOvr>
  <p:transition spd="med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320310" y="1649205"/>
            <a:ext cx="4569276" cy="4195759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8" name="Slide Number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/>
          <a:lstStyle/>
          <a:p>
            <a:fld id="{86CB4B4D-7CA3-9044-876B-883B54F8677D}" type="slidenum">
              <a:t>12</a:t>
            </a:fld>
            <a:endParaRPr dirty="0"/>
          </a:p>
        </p:txBody>
      </p:sp>
      <p:sp>
        <p:nvSpPr>
          <p:cNvPr id="200" name="DIGITAL BIOMARKER NEURAL CORRELATES…"/>
          <p:cNvSpPr/>
          <p:nvPr/>
        </p:nvSpPr>
        <p:spPr>
          <a:xfrm>
            <a:off x="320310" y="965463"/>
            <a:ext cx="7886522" cy="60401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19050" tIns="19050" rIns="19050" bIns="19050" anchor="ctr">
            <a:spAutoFit/>
          </a:bodyPr>
          <a:lstStyle/>
          <a:p>
            <a:pPr algn="l">
              <a:defRPr sz="52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sz="1950">
                <a:solidFill>
                  <a:schemeClr val="tx1">
                    <a:lumMod val="95000"/>
                  </a:schemeClr>
                </a:solidFill>
              </a:rPr>
              <a:t>DIGITAL BIOMARKER NEURAL CORRELATES</a:t>
            </a:r>
          </a:p>
          <a:p>
            <a:pPr algn="l">
              <a:defRPr sz="4600" i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sz="1725">
                <a:solidFill>
                  <a:schemeClr val="tx1">
                    <a:lumMod val="95000"/>
                  </a:schemeClr>
                </a:solidFill>
              </a:rPr>
              <a:t>Maps onto neural circuits detected with BOLD</a:t>
            </a:r>
          </a:p>
        </p:txBody>
      </p:sp>
      <p:sp>
        <p:nvSpPr>
          <p:cNvPr id="201" name="Shown here are two biomarkers measuring (i) task-switching and impulsivity and (ii) attention and concentration…"/>
          <p:cNvSpPr/>
          <p:nvPr/>
        </p:nvSpPr>
        <p:spPr>
          <a:xfrm>
            <a:off x="4889586" y="2138068"/>
            <a:ext cx="3816661" cy="269304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19050" tIns="19050" rIns="19050" bIns="19050" anchor="ctr">
            <a:spAutoFit/>
          </a:bodyPr>
          <a:lstStyle/>
          <a:p>
            <a:pPr marL="164856" indent="-164856">
              <a:spcBef>
                <a:spcPts val="900"/>
              </a:spcBef>
              <a:buClr>
                <a:schemeClr val="accent4">
                  <a:hueOff val="-2857016"/>
                  <a:satOff val="-14192"/>
                  <a:lumOff val="-6533"/>
                </a:schemeClr>
              </a:buClr>
              <a:buSzPct val="100000"/>
              <a:buChar char="‣"/>
              <a:defRPr sz="42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sz="1575" dirty="0">
                <a:solidFill>
                  <a:schemeClr val="tx1">
                    <a:lumMod val="95000"/>
                  </a:schemeClr>
                </a:solidFill>
              </a:rPr>
              <a:t>Shown here are two biomarkers measuring (i) task-switching and impulsivity and (ii) attention and concentration</a:t>
            </a:r>
          </a:p>
          <a:p>
            <a:pPr marL="164856" indent="-164856">
              <a:spcBef>
                <a:spcPts val="900"/>
              </a:spcBef>
              <a:buClr>
                <a:schemeClr val="accent4">
                  <a:hueOff val="-2857016"/>
                  <a:satOff val="-14192"/>
                  <a:lumOff val="-6533"/>
                </a:schemeClr>
              </a:buClr>
              <a:buSzPct val="100000"/>
              <a:buChar char="‣"/>
              <a:defRPr sz="42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sz="1575" dirty="0">
                <a:solidFill>
                  <a:schemeClr val="tx1">
                    <a:lumMod val="95000"/>
                  </a:schemeClr>
                </a:solidFill>
              </a:rPr>
              <a:t>The biomarkers load on distinct BOLD activated brain regions that correspond to neural circuits for (i) cognitive control and (ii) reward</a:t>
            </a:r>
          </a:p>
          <a:p>
            <a:pPr marL="164856" indent="-164856">
              <a:spcBef>
                <a:spcPts val="900"/>
              </a:spcBef>
              <a:buClr>
                <a:schemeClr val="accent4">
                  <a:hueOff val="-2857016"/>
                  <a:satOff val="-14192"/>
                  <a:lumOff val="-6533"/>
                </a:schemeClr>
              </a:buClr>
              <a:buSzPct val="100000"/>
              <a:buChar char="‣"/>
              <a:defRPr sz="42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sz="1575" dirty="0">
                <a:solidFill>
                  <a:schemeClr val="tx1">
                    <a:lumMod val="95000"/>
                  </a:schemeClr>
                </a:solidFill>
              </a:rPr>
              <a:t>Each bar corresponds to a brain region that maps to the indicated neural circuit</a:t>
            </a:r>
          </a:p>
        </p:txBody>
      </p:sp>
      <p:pic>
        <p:nvPicPr>
          <p:cNvPr id="203" name="neuralcorrelates2biomarkers.png" descr="neuralcorrelates2biomarkers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444834" y="1624218"/>
            <a:ext cx="4386168" cy="3289626"/>
          </a:xfrm>
          <a:prstGeom prst="rect">
            <a:avLst/>
          </a:prstGeom>
          <a:ln w="12700">
            <a:miter lim="400000"/>
          </a:ln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95846" y="4531086"/>
            <a:ext cx="2705100" cy="11001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9112784"/>
      </p:ext>
    </p:extLst>
  </p:cSld>
  <p:clrMapOvr>
    <a:masterClrMapping/>
  </p:clrMapOvr>
  <p:transition spd="med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675987" y="1761689"/>
            <a:ext cx="3432639" cy="2799158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4604307" y="1761689"/>
            <a:ext cx="3432639" cy="2799158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7" name="A STEP TOWARD PREDICTION…"/>
          <p:cNvSpPr/>
          <p:nvPr/>
        </p:nvSpPr>
        <p:spPr>
          <a:xfrm>
            <a:off x="339105" y="965463"/>
            <a:ext cx="7886522" cy="60401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19050" tIns="19050" rIns="19050" bIns="19050" anchor="ctr">
            <a:spAutoFit/>
          </a:bodyPr>
          <a:lstStyle/>
          <a:p>
            <a:pPr algn="l">
              <a:defRPr sz="52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sz="1950">
                <a:solidFill>
                  <a:schemeClr val="tx1">
                    <a:lumMod val="95000"/>
                  </a:schemeClr>
                </a:solidFill>
              </a:rPr>
              <a:t>A STEP TOWARD PREDICTION</a:t>
            </a:r>
          </a:p>
          <a:p>
            <a:pPr algn="l">
              <a:defRPr sz="4600" i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sz="1725">
                <a:solidFill>
                  <a:schemeClr val="tx1">
                    <a:lumMod val="95000"/>
                  </a:schemeClr>
                </a:solidFill>
              </a:rPr>
              <a:t>Individual variation across time (daily correlation, n = 40)</a:t>
            </a:r>
          </a:p>
        </p:txBody>
      </p:sp>
      <p:sp>
        <p:nvSpPr>
          <p:cNvPr id="208" name="Shows a CVLT feature correlation with CVLT and with Trail B for comparison (latter not statistically significant)…"/>
          <p:cNvSpPr/>
          <p:nvPr/>
        </p:nvSpPr>
        <p:spPr>
          <a:xfrm>
            <a:off x="974357" y="4756996"/>
            <a:ext cx="3134270" cy="70788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19050" tIns="19050" rIns="19050" bIns="19050" anchor="ctr">
            <a:spAutoFit/>
          </a:bodyPr>
          <a:lstStyle/>
          <a:p>
            <a:pPr marL="85725" indent="-85725">
              <a:spcBef>
                <a:spcPts val="900"/>
              </a:spcBef>
              <a:buClr>
                <a:schemeClr val="accent4">
                  <a:hueOff val="-2857016"/>
                  <a:satOff val="-14192"/>
                  <a:lumOff val="-6533"/>
                </a:schemeClr>
              </a:buClr>
              <a:buSzPct val="100000"/>
              <a:buChar char="‣"/>
              <a:defRPr sz="2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sz="900" dirty="0">
                <a:solidFill>
                  <a:schemeClr val="tx1">
                    <a:lumMod val="95000"/>
                  </a:schemeClr>
                </a:solidFill>
              </a:rPr>
              <a:t>Shows a CVLT feature correlation with CVLT and with Trail B for comparison (latter not statistically significant)</a:t>
            </a:r>
          </a:p>
          <a:p>
            <a:pPr marL="85725" indent="-85725">
              <a:spcBef>
                <a:spcPts val="900"/>
              </a:spcBef>
              <a:buClr>
                <a:schemeClr val="accent4">
                  <a:hueOff val="-2857016"/>
                  <a:satOff val="-14192"/>
                  <a:lumOff val="-6533"/>
                </a:schemeClr>
              </a:buClr>
              <a:buSzPct val="100000"/>
              <a:buChar char="‣"/>
              <a:defRPr sz="2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sz="900" dirty="0">
                <a:solidFill>
                  <a:schemeClr val="tx1">
                    <a:lumMod val="95000"/>
                  </a:schemeClr>
                </a:solidFill>
              </a:rPr>
              <a:t>Feature is computed daily and sorted in decreasing value over this thirty-day sample period</a:t>
            </a:r>
          </a:p>
        </p:txBody>
      </p:sp>
      <p:pic>
        <p:nvPicPr>
          <p:cNvPr id="209" name="CVLT Comparison.png" descr="CVLT Comparison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499718" y="1667049"/>
            <a:ext cx="3810000" cy="2857500"/>
          </a:xfrm>
          <a:prstGeom prst="rect">
            <a:avLst/>
          </a:prstGeom>
          <a:ln w="12700">
            <a:miter lim="400000"/>
          </a:ln>
        </p:spPr>
      </p:pic>
      <p:sp>
        <p:nvSpPr>
          <p:cNvPr id="210" name="Peak correlations predict clinical psychometric results…"/>
          <p:cNvSpPr/>
          <p:nvPr/>
        </p:nvSpPr>
        <p:spPr>
          <a:xfrm>
            <a:off x="2203589" y="5551197"/>
            <a:ext cx="5087931" cy="3750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19050" tIns="19050" rIns="19050" bIns="19050" anchor="ctr">
            <a:spAutoFit/>
          </a:bodyPr>
          <a:lstStyle/>
          <a:p>
            <a:pPr algn="ctr">
              <a:lnSpc>
                <a:spcPct val="50000"/>
              </a:lnSpc>
              <a:spcBef>
                <a:spcPts val="900"/>
              </a:spcBef>
              <a:buClr>
                <a:schemeClr val="accent4">
                  <a:hueOff val="-2857016"/>
                  <a:satOff val="-14192"/>
                  <a:lumOff val="-6533"/>
                </a:schemeClr>
              </a:buClr>
              <a:defRPr sz="3600" i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sz="1350">
                <a:solidFill>
                  <a:schemeClr val="tx1">
                    <a:lumMod val="95000"/>
                  </a:schemeClr>
                </a:solidFill>
              </a:rPr>
              <a:t>Peak correlations predict clinical psychometric results</a:t>
            </a:r>
          </a:p>
          <a:p>
            <a:pPr algn="ctr">
              <a:lnSpc>
                <a:spcPct val="50000"/>
              </a:lnSpc>
              <a:spcBef>
                <a:spcPts val="900"/>
              </a:spcBef>
              <a:buClr>
                <a:schemeClr val="accent4">
                  <a:hueOff val="-2857016"/>
                  <a:satOff val="-14192"/>
                  <a:lumOff val="-6533"/>
                </a:schemeClr>
              </a:buClr>
              <a:defRPr sz="3600" i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sz="1350">
                <a:solidFill>
                  <a:schemeClr val="tx1">
                    <a:lumMod val="95000"/>
                  </a:schemeClr>
                </a:solidFill>
              </a:rPr>
              <a:t>Do deviations from peak capture health and environmental effect?</a:t>
            </a:r>
          </a:p>
        </p:txBody>
      </p:sp>
      <p:sp>
        <p:nvSpPr>
          <p:cNvPr id="211" name="Shows a Trail B feature correlation with Trail B and with CVLT for comparison (latter not statistically significant)…"/>
          <p:cNvSpPr/>
          <p:nvPr/>
        </p:nvSpPr>
        <p:spPr>
          <a:xfrm>
            <a:off x="4974721" y="4756996"/>
            <a:ext cx="3134270" cy="70788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19050" tIns="19050" rIns="19050" bIns="19050" anchor="ctr">
            <a:spAutoFit/>
          </a:bodyPr>
          <a:lstStyle/>
          <a:p>
            <a:pPr marL="85725" indent="-85725">
              <a:spcBef>
                <a:spcPts val="900"/>
              </a:spcBef>
              <a:buClr>
                <a:schemeClr val="accent4">
                  <a:hueOff val="-2857016"/>
                  <a:satOff val="-14192"/>
                  <a:lumOff val="-6533"/>
                </a:schemeClr>
              </a:buClr>
              <a:buSzPct val="100000"/>
              <a:buChar char="‣"/>
              <a:defRPr sz="2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sz="900">
                <a:solidFill>
                  <a:schemeClr val="tx1">
                    <a:lumMod val="95000"/>
                  </a:schemeClr>
                </a:solidFill>
              </a:rPr>
              <a:t>Shows a Trail B feature correlation with Trail B and with CVLT for comparison (latter not statistically significant)</a:t>
            </a:r>
          </a:p>
          <a:p>
            <a:pPr marL="85725" indent="-85725">
              <a:spcBef>
                <a:spcPts val="900"/>
              </a:spcBef>
              <a:buClr>
                <a:schemeClr val="accent4">
                  <a:hueOff val="-2857016"/>
                  <a:satOff val="-14192"/>
                  <a:lumOff val="-6533"/>
                </a:schemeClr>
              </a:buClr>
              <a:buSzPct val="100000"/>
              <a:buChar char="‣"/>
              <a:defRPr sz="2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sz="900">
                <a:solidFill>
                  <a:schemeClr val="tx1">
                    <a:lumMod val="95000"/>
                  </a:schemeClr>
                </a:solidFill>
              </a:rPr>
              <a:t>Feature is computed daily and sorted in decreasing value over this thirty-day sample period</a:t>
            </a:r>
          </a:p>
        </p:txBody>
      </p:sp>
      <p:pic>
        <p:nvPicPr>
          <p:cNvPr id="212" name="trailB.png" descr="trailB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4415627" y="1671770"/>
            <a:ext cx="3810000" cy="2857500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156046105"/>
      </p:ext>
    </p:extLst>
  </p:cSld>
  <p:clrMapOvr>
    <a:masterClrMapping/>
  </p:clrMapOvr>
  <p:transition spd="med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81280" y="1649206"/>
            <a:ext cx="5567680" cy="3938794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6" name="PATTERNS OF TEMPORAL VARIATION…"/>
          <p:cNvSpPr/>
          <p:nvPr/>
        </p:nvSpPr>
        <p:spPr>
          <a:xfrm>
            <a:off x="375034" y="965463"/>
            <a:ext cx="9095134" cy="60401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19050" tIns="19050" rIns="19050" bIns="19050" anchor="ctr">
            <a:spAutoFit/>
          </a:bodyPr>
          <a:lstStyle/>
          <a:p>
            <a:pPr algn="l">
              <a:defRPr sz="52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sz="1950">
                <a:solidFill>
                  <a:schemeClr val="tx1">
                    <a:lumMod val="95000"/>
                  </a:schemeClr>
                </a:solidFill>
              </a:rPr>
              <a:t>PATTERNS OF TEMPORAL VARIATION</a:t>
            </a:r>
          </a:p>
          <a:p>
            <a:pPr algn="l">
              <a:defRPr sz="4600" i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sz="1725">
                <a:solidFill>
                  <a:schemeClr val="tx1">
                    <a:lumMod val="95000"/>
                  </a:schemeClr>
                </a:solidFill>
              </a:rPr>
              <a:t>What measures are relevant for tracking clinical state?</a:t>
            </a:r>
          </a:p>
        </p:txBody>
      </p:sp>
      <p:sp>
        <p:nvSpPr>
          <p:cNvPr id="217" name="18-35 year old participants with depression or anxiety (n = 30)…"/>
          <p:cNvSpPr/>
          <p:nvPr/>
        </p:nvSpPr>
        <p:spPr>
          <a:xfrm>
            <a:off x="5724778" y="2626798"/>
            <a:ext cx="3299459" cy="202363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19050" tIns="19050" rIns="19050" bIns="19050" anchor="ctr">
            <a:spAutoFit/>
          </a:bodyPr>
          <a:lstStyle/>
          <a:p>
            <a:pPr marL="85725" indent="-85725">
              <a:spcBef>
                <a:spcPts val="900"/>
              </a:spcBef>
              <a:buClr>
                <a:schemeClr val="accent4">
                  <a:hueOff val="-2857016"/>
                  <a:satOff val="-14192"/>
                  <a:lumOff val="-6533"/>
                </a:schemeClr>
              </a:buClr>
              <a:buSzPct val="100000"/>
              <a:buChar char="‣"/>
              <a:defRPr sz="3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sz="1425" dirty="0">
                <a:solidFill>
                  <a:schemeClr val="tx1">
                    <a:lumMod val="95000"/>
                  </a:schemeClr>
                </a:solidFill>
              </a:rPr>
              <a:t>18-35 year old participants with depression or anxiety (n = 30)</a:t>
            </a:r>
          </a:p>
          <a:p>
            <a:pPr marL="85725" indent="-85725">
              <a:spcBef>
                <a:spcPts val="900"/>
              </a:spcBef>
              <a:buClr>
                <a:schemeClr val="accent4">
                  <a:hueOff val="-2857016"/>
                  <a:satOff val="-14192"/>
                  <a:lumOff val="-6533"/>
                </a:schemeClr>
              </a:buClr>
              <a:buSzPct val="100000"/>
              <a:buChar char="‣"/>
              <a:defRPr sz="3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sz="1425" dirty="0">
                <a:solidFill>
                  <a:schemeClr val="tx1">
                    <a:lumMod val="95000"/>
                  </a:schemeClr>
                </a:solidFill>
              </a:rPr>
              <a:t>Some but not all digital measures of cognitive function vary over a thirty-day period</a:t>
            </a:r>
          </a:p>
          <a:p>
            <a:pPr marL="85725" indent="-85725">
              <a:spcBef>
                <a:spcPts val="900"/>
              </a:spcBef>
              <a:buClr>
                <a:schemeClr val="accent4">
                  <a:hueOff val="-2857016"/>
                  <a:satOff val="-14192"/>
                  <a:lumOff val="-6533"/>
                </a:schemeClr>
              </a:buClr>
              <a:buSzPct val="100000"/>
              <a:buChar char="‣"/>
              <a:defRPr sz="3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sz="1425" dirty="0">
                <a:solidFill>
                  <a:schemeClr val="tx1">
                    <a:lumMod val="95000"/>
                  </a:schemeClr>
                </a:solidFill>
              </a:rPr>
              <a:t>Biggest changes are in executive function, working memory and verbal fluency</a:t>
            </a:r>
          </a:p>
        </p:txBody>
      </p:sp>
      <p:grpSp>
        <p:nvGrpSpPr>
          <p:cNvPr id="221" name="Group"/>
          <p:cNvGrpSpPr/>
          <p:nvPr/>
        </p:nvGrpSpPr>
        <p:grpSpPr>
          <a:xfrm>
            <a:off x="229478" y="1500909"/>
            <a:ext cx="6038330" cy="4275408"/>
            <a:chOff x="0" y="0"/>
            <a:chExt cx="16102212" cy="11401088"/>
          </a:xfrm>
        </p:grpSpPr>
        <p:pic>
          <p:nvPicPr>
            <p:cNvPr id="218" name="Emotion and Cognition.png" descr="Emotion and Cognition.png"/>
            <p:cNvPicPr>
              <a:picLocks noChangeAspect="1"/>
            </p:cNvPicPr>
            <p:nvPr/>
          </p:nvPicPr>
          <p:blipFill>
            <a:blip r:embed="rId2">
              <a:extLst/>
            </a:blip>
            <a:stretch>
              <a:fillRect/>
            </a:stretch>
          </p:blipFill>
          <p:spPr>
            <a:xfrm>
              <a:off x="900762" y="0"/>
              <a:ext cx="15201450" cy="11401088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219" name="Rectangle"/>
            <p:cNvSpPr/>
            <p:nvPr/>
          </p:nvSpPr>
          <p:spPr>
            <a:xfrm>
              <a:off x="0" y="3270079"/>
              <a:ext cx="2680255" cy="4860929"/>
            </a:xfrm>
            <a:prstGeom prst="rect">
              <a:avLst/>
            </a:prstGeom>
            <a:solidFill>
              <a:schemeClr val="tx1"/>
            </a:solidFill>
            <a:ln w="12700" cap="flat">
              <a:noFill/>
              <a:miter lim="400000"/>
            </a:ln>
            <a:effectLst/>
          </p:spPr>
          <p:txBody>
            <a:bodyPr wrap="square" lIns="19050" tIns="19050" rIns="19050" bIns="19050" numCol="1" anchor="ctr">
              <a:noAutofit/>
            </a:bodyPr>
            <a:lstStyle/>
            <a:p>
              <a:pPr>
                <a:defRPr sz="3200">
                  <a:solidFill>
                    <a:srgbClr val="FFFFFF"/>
                  </a:solidFill>
                  <a:latin typeface="+mj-lt"/>
                  <a:ea typeface="+mj-ea"/>
                  <a:cs typeface="+mj-cs"/>
                  <a:sym typeface="Helvetica Light"/>
                </a:defRPr>
              </a:pPr>
              <a:endParaRPr sz="1200"/>
            </a:p>
          </p:txBody>
        </p:sp>
        <p:sp>
          <p:nvSpPr>
            <p:cNvPr id="220" name="Delayed Free Recall…"/>
            <p:cNvSpPr/>
            <p:nvPr/>
          </p:nvSpPr>
          <p:spPr>
            <a:xfrm>
              <a:off x="0" y="3270080"/>
              <a:ext cx="2540059" cy="480546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square" lIns="19050" tIns="19050" rIns="19050" bIns="19050" numCol="1" anchor="ctr">
              <a:noAutofit/>
            </a:bodyPr>
            <a:lstStyle/>
            <a:p>
              <a:pPr>
                <a:lnSpc>
                  <a:spcPct val="120000"/>
                </a:lnSpc>
                <a:defRPr sz="1700" b="1">
                  <a:latin typeface="Arial"/>
                  <a:ea typeface="Arial"/>
                  <a:cs typeface="Arial"/>
                  <a:sym typeface="Arial"/>
                </a:defRPr>
              </a:pPr>
              <a:r>
                <a:rPr sz="638" dirty="0">
                  <a:solidFill>
                    <a:schemeClr val="bg1"/>
                  </a:solidFill>
                </a:rPr>
                <a:t>Delayed Free Recall</a:t>
              </a:r>
            </a:p>
            <a:p>
              <a:pPr>
                <a:lnSpc>
                  <a:spcPct val="120000"/>
                </a:lnSpc>
                <a:defRPr sz="1700" b="1">
                  <a:latin typeface="Arial"/>
                  <a:ea typeface="Arial"/>
                  <a:cs typeface="Arial"/>
                  <a:sym typeface="Arial"/>
                </a:defRPr>
              </a:pPr>
              <a:r>
                <a:rPr sz="638" dirty="0">
                  <a:solidFill>
                    <a:schemeClr val="bg1"/>
                  </a:solidFill>
                </a:rPr>
                <a:t>CVLT</a:t>
              </a:r>
            </a:p>
            <a:p>
              <a:pPr>
                <a:lnSpc>
                  <a:spcPct val="120000"/>
                </a:lnSpc>
                <a:defRPr sz="1700" b="1">
                  <a:latin typeface="Arial"/>
                  <a:ea typeface="Arial"/>
                  <a:cs typeface="Arial"/>
                  <a:sym typeface="Arial"/>
                </a:defRPr>
              </a:pPr>
              <a:r>
                <a:rPr sz="638" dirty="0">
                  <a:solidFill>
                    <a:schemeClr val="bg1"/>
                  </a:solidFill>
                </a:rPr>
                <a:t>Logical Memory</a:t>
              </a:r>
            </a:p>
            <a:p>
              <a:pPr>
                <a:lnSpc>
                  <a:spcPct val="120000"/>
                </a:lnSpc>
                <a:defRPr sz="1700" b="1">
                  <a:latin typeface="Arial"/>
                  <a:ea typeface="Arial"/>
                  <a:cs typeface="Arial"/>
                  <a:sym typeface="Arial"/>
                </a:defRPr>
              </a:pPr>
              <a:r>
                <a:rPr sz="638" dirty="0">
                  <a:solidFill>
                    <a:schemeClr val="bg1"/>
                  </a:solidFill>
                </a:rPr>
                <a:t>Visual Memory</a:t>
              </a:r>
            </a:p>
            <a:p>
              <a:pPr>
                <a:lnSpc>
                  <a:spcPct val="120000"/>
                </a:lnSpc>
                <a:defRPr sz="1700" b="1">
                  <a:latin typeface="Arial"/>
                  <a:ea typeface="Arial"/>
                  <a:cs typeface="Arial"/>
                  <a:sym typeface="Arial"/>
                </a:defRPr>
              </a:pPr>
              <a:r>
                <a:rPr sz="638" dirty="0">
                  <a:solidFill>
                    <a:schemeClr val="bg1"/>
                  </a:solidFill>
                </a:rPr>
                <a:t>Trail A</a:t>
              </a:r>
            </a:p>
            <a:p>
              <a:pPr>
                <a:lnSpc>
                  <a:spcPct val="120000"/>
                </a:lnSpc>
                <a:defRPr sz="1700" b="1">
                  <a:latin typeface="Arial"/>
                  <a:ea typeface="Arial"/>
                  <a:cs typeface="Arial"/>
                  <a:sym typeface="Arial"/>
                </a:defRPr>
              </a:pPr>
              <a:r>
                <a:rPr sz="638" dirty="0">
                  <a:solidFill>
                    <a:schemeClr val="bg1"/>
                  </a:solidFill>
                </a:rPr>
                <a:t>Trail B</a:t>
              </a:r>
            </a:p>
            <a:p>
              <a:pPr>
                <a:lnSpc>
                  <a:spcPct val="120000"/>
                </a:lnSpc>
                <a:defRPr sz="1700" b="1">
                  <a:latin typeface="Arial"/>
                  <a:ea typeface="Arial"/>
                  <a:cs typeface="Arial"/>
                  <a:sym typeface="Arial"/>
                </a:defRPr>
              </a:pPr>
              <a:r>
                <a:rPr sz="638" dirty="0">
                  <a:solidFill>
                    <a:schemeClr val="bg1"/>
                  </a:solidFill>
                </a:rPr>
                <a:t>Symbol Digit Modality</a:t>
              </a:r>
            </a:p>
            <a:p>
              <a:pPr>
                <a:lnSpc>
                  <a:spcPct val="120000"/>
                </a:lnSpc>
                <a:defRPr sz="1700" b="1">
                  <a:latin typeface="Arial"/>
                  <a:ea typeface="Arial"/>
                  <a:cs typeface="Arial"/>
                  <a:sym typeface="Arial"/>
                </a:defRPr>
              </a:pPr>
              <a:r>
                <a:rPr sz="638" dirty="0">
                  <a:solidFill>
                    <a:schemeClr val="bg1"/>
                  </a:solidFill>
                </a:rPr>
                <a:t>Grooved Peg Board</a:t>
              </a:r>
            </a:p>
            <a:p>
              <a:pPr>
                <a:lnSpc>
                  <a:spcPct val="120000"/>
                </a:lnSpc>
                <a:defRPr sz="1700" b="1">
                  <a:latin typeface="Arial"/>
                  <a:ea typeface="Arial"/>
                  <a:cs typeface="Arial"/>
                  <a:sym typeface="Arial"/>
                </a:defRPr>
              </a:pPr>
              <a:r>
                <a:rPr sz="638" dirty="0">
                  <a:solidFill>
                    <a:schemeClr val="bg1"/>
                  </a:solidFill>
                </a:rPr>
                <a:t>Block Design</a:t>
              </a:r>
            </a:p>
            <a:p>
              <a:pPr>
                <a:lnSpc>
                  <a:spcPct val="120000"/>
                </a:lnSpc>
                <a:defRPr sz="1700" b="1">
                  <a:latin typeface="Arial"/>
                  <a:ea typeface="Arial"/>
                  <a:cs typeface="Arial"/>
                  <a:sym typeface="Arial"/>
                </a:defRPr>
              </a:pPr>
              <a:r>
                <a:rPr sz="638" dirty="0">
                  <a:solidFill>
                    <a:schemeClr val="bg1"/>
                  </a:solidFill>
                </a:rPr>
                <a:t>Vocabulary</a:t>
              </a:r>
            </a:p>
            <a:p>
              <a:pPr>
                <a:lnSpc>
                  <a:spcPct val="120000"/>
                </a:lnSpc>
                <a:defRPr sz="1700" b="1">
                  <a:latin typeface="Arial"/>
                  <a:ea typeface="Arial"/>
                  <a:cs typeface="Arial"/>
                  <a:sym typeface="Arial"/>
                </a:defRPr>
              </a:pPr>
              <a:r>
                <a:rPr sz="638" dirty="0">
                  <a:solidFill>
                    <a:schemeClr val="bg1"/>
                  </a:solidFill>
                </a:rPr>
                <a:t>Matrix Reasoning</a:t>
              </a:r>
            </a:p>
            <a:p>
              <a:pPr>
                <a:lnSpc>
                  <a:spcPct val="120000"/>
                </a:lnSpc>
                <a:defRPr sz="1700" b="1">
                  <a:latin typeface="Arial"/>
                  <a:ea typeface="Arial"/>
                  <a:cs typeface="Arial"/>
                  <a:sym typeface="Arial"/>
                </a:defRPr>
              </a:pPr>
              <a:r>
                <a:rPr sz="638" dirty="0">
                  <a:solidFill>
                    <a:schemeClr val="bg1"/>
                  </a:solidFill>
                </a:rPr>
                <a:t>Digit Forward</a:t>
              </a:r>
            </a:p>
            <a:p>
              <a:pPr>
                <a:lnSpc>
                  <a:spcPct val="120000"/>
                </a:lnSpc>
                <a:defRPr sz="1700" b="1">
                  <a:latin typeface="Arial"/>
                  <a:ea typeface="Arial"/>
                  <a:cs typeface="Arial"/>
                  <a:sym typeface="Arial"/>
                </a:defRPr>
              </a:pPr>
              <a:r>
                <a:rPr sz="638" dirty="0">
                  <a:solidFill>
                    <a:schemeClr val="bg1"/>
                  </a:solidFill>
                </a:rPr>
                <a:t>Digit Backward</a:t>
              </a:r>
            </a:p>
            <a:p>
              <a:pPr>
                <a:lnSpc>
                  <a:spcPct val="120000"/>
                </a:lnSpc>
                <a:defRPr sz="1700" b="1">
                  <a:latin typeface="Arial"/>
                  <a:ea typeface="Arial"/>
                  <a:cs typeface="Arial"/>
                  <a:sym typeface="Arial"/>
                </a:defRPr>
              </a:pPr>
              <a:r>
                <a:rPr sz="638" dirty="0">
                  <a:solidFill>
                    <a:schemeClr val="bg1"/>
                  </a:solidFill>
                </a:rPr>
                <a:t>Animal Fluency</a:t>
              </a:r>
            </a:p>
            <a:p>
              <a:pPr>
                <a:lnSpc>
                  <a:spcPct val="120000"/>
                </a:lnSpc>
                <a:defRPr sz="1700" b="1">
                  <a:latin typeface="Arial"/>
                  <a:ea typeface="Arial"/>
                  <a:cs typeface="Arial"/>
                  <a:sym typeface="Arial"/>
                </a:defRPr>
              </a:pPr>
              <a:r>
                <a:rPr sz="638" dirty="0">
                  <a:solidFill>
                    <a:schemeClr val="bg1"/>
                  </a:solidFill>
                </a:rPr>
                <a:t>FAS Fluency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589353748"/>
      </p:ext>
    </p:extLst>
  </p:cSld>
  <p:clrMapOvr>
    <a:masterClrMapping/>
  </p:clrMapOvr>
  <p:transition spd="med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THE BEST DIGITAL BIOMARKERS CREATE SIGNATURES THAT REPRODUCE GOLD STANDARD TESTS"/>
          <p:cNvSpPr/>
          <p:nvPr/>
        </p:nvSpPr>
        <p:spPr>
          <a:xfrm>
            <a:off x="444074" y="993717"/>
            <a:ext cx="8406216" cy="63863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19050" tIns="19050" rIns="19050" bIns="19050" anchor="ctr">
            <a:spAutoFit/>
          </a:bodyPr>
          <a:lstStyle>
            <a:lvl1pPr algn="l">
              <a:defRPr sz="52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rPr sz="1950">
                <a:solidFill>
                  <a:schemeClr val="tx1">
                    <a:lumMod val="95000"/>
                  </a:schemeClr>
                </a:solidFill>
              </a:rPr>
              <a:t>THE BEST DIGITAL BIOMARKERS CREATE SIGNATURES THAT REPRODUCE GOLD STANDARD TESTS</a:t>
            </a:r>
          </a:p>
        </p:txBody>
      </p:sp>
      <p:graphicFrame>
        <p:nvGraphicFramePr>
          <p:cNvPr id="226" name="Table"/>
          <p:cNvGraphicFramePr/>
          <p:nvPr>
            <p:extLst>
              <p:ext uri="{D42A27DB-BD31-4B8C-83A1-F6EECF244321}">
                <p14:modId xmlns:p14="http://schemas.microsoft.com/office/powerpoint/2010/main" val="1496641243"/>
              </p:ext>
            </p:extLst>
          </p:nvPr>
        </p:nvGraphicFramePr>
        <p:xfrm>
          <a:off x="234960" y="2256640"/>
          <a:ext cx="5251473" cy="3352800"/>
        </p:xfrm>
        <a:graphic>
          <a:graphicData uri="http://schemas.openxmlformats.org/drawingml/2006/table">
            <a:tbl>
              <a:tblPr firstRow="1" bandRow="1"/>
              <a:tblGrid>
                <a:gridCol w="247071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2535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2853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2686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188334">
                <a:tc>
                  <a:txBody>
                    <a:bodyPr/>
                    <a:lstStyle/>
                    <a:p>
                      <a:pPr algn="l" defTabSz="914400">
                        <a:defRPr sz="1800" b="0">
                          <a:solidFill>
                            <a:srgbClr val="000000"/>
                          </a:solidFill>
                        </a:defRPr>
                      </a:pPr>
                      <a:r>
                        <a:rPr sz="1000" dirty="0">
                          <a:solidFill>
                            <a:schemeClr val="bg1"/>
                          </a:solidFill>
                        </a:rPr>
                        <a:t>COGNITIVE METRIC</a:t>
                      </a:r>
                    </a:p>
                  </a:txBody>
                  <a:tcPr marL="19050" marR="19050" marT="19050" marB="19050" anchor="ctr" horzOverflow="overflow"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1800" b="0">
                          <a:solidFill>
                            <a:srgbClr val="000000"/>
                          </a:solidFill>
                        </a:defRPr>
                      </a:pPr>
                      <a:r>
                        <a:rPr sz="1000">
                          <a:solidFill>
                            <a:schemeClr val="bg1"/>
                          </a:solidFill>
                        </a:rPr>
                        <a:t>MEAN (SD)</a:t>
                      </a:r>
                    </a:p>
                  </a:txBody>
                  <a:tcPr marL="19050" marR="19050" marT="19050" marB="19050" anchor="ctr" horzOverflow="overflow"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1800" b="0">
                          <a:solidFill>
                            <a:srgbClr val="000000"/>
                          </a:solidFill>
                        </a:defRPr>
                      </a:pPr>
                      <a:r>
                        <a:rPr sz="1000">
                          <a:solidFill>
                            <a:schemeClr val="bg1"/>
                          </a:solidFill>
                        </a:rPr>
                        <a:t>RANGE</a:t>
                      </a:r>
                    </a:p>
                  </a:txBody>
                  <a:tcPr marL="19050" marR="19050" marT="19050" marB="19050" anchor="ctr" horzOverflow="overflow"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1800" b="0">
                          <a:solidFill>
                            <a:srgbClr val="000000"/>
                          </a:solidFill>
                        </a:defRPr>
                      </a:pPr>
                      <a:r>
                        <a:rPr sz="1000" dirty="0">
                          <a:solidFill>
                            <a:schemeClr val="bg1"/>
                          </a:solidFill>
                        </a:rPr>
                        <a:t>R(predicted)</a:t>
                      </a:r>
                    </a:p>
                  </a:txBody>
                  <a:tcPr marL="19050" marR="19050" marT="19050" marB="19050" anchor="ctr" horzOverflow="overflow">
                    <a:solidFill>
                      <a:schemeClr val="tx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88334">
                <a:tc>
                  <a:txBody>
                    <a:bodyPr/>
                    <a:lstStyle/>
                    <a:p>
                      <a:pPr algn="l" defTabSz="914400">
                        <a:defRPr sz="1800"/>
                      </a:pPr>
                      <a:r>
                        <a:rPr sz="10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WORKING MEMORY</a:t>
                      </a:r>
                    </a:p>
                  </a:txBody>
                  <a:tcPr marL="19050" marR="19050" marT="19050" marB="19050" anchor="ctr" horzOverflow="overflow"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2600">
                          <a:latin typeface="+mn-lt"/>
                          <a:ea typeface="+mn-ea"/>
                          <a:cs typeface="+mn-cs"/>
                        </a:defRPr>
                      </a:pPr>
                      <a:endParaRPr sz="1000">
                        <a:solidFill>
                          <a:schemeClr val="bg1"/>
                        </a:solidFill>
                      </a:endParaRPr>
                    </a:p>
                  </a:txBody>
                  <a:tcPr marL="19050" marR="19050" marT="19050" marB="19050" anchor="ctr" horzOverflow="overflow"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2600">
                          <a:latin typeface="+mn-lt"/>
                          <a:ea typeface="+mn-ea"/>
                          <a:cs typeface="+mn-cs"/>
                        </a:defRPr>
                      </a:pPr>
                      <a:endParaRPr sz="1000">
                        <a:solidFill>
                          <a:schemeClr val="bg1"/>
                        </a:solidFill>
                      </a:endParaRPr>
                    </a:p>
                  </a:txBody>
                  <a:tcPr marL="19050" marR="19050" marT="19050" marB="19050" anchor="ctr" horzOverflow="overflow"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2600">
                          <a:latin typeface="+mn-lt"/>
                          <a:ea typeface="+mn-ea"/>
                          <a:cs typeface="+mn-cs"/>
                        </a:defRPr>
                      </a:pPr>
                      <a:endParaRPr sz="1000">
                        <a:solidFill>
                          <a:schemeClr val="bg1"/>
                        </a:solidFill>
                      </a:endParaRPr>
                    </a:p>
                  </a:txBody>
                  <a:tcPr marL="19050" marR="19050" marT="19050" marB="19050" anchor="ctr" horzOverflow="overflow">
                    <a:solidFill>
                      <a:schemeClr val="tx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88334">
                <a:tc>
                  <a:txBody>
                    <a:bodyPr/>
                    <a:lstStyle/>
                    <a:p>
                      <a:pPr algn="l" defTabSz="914400">
                        <a:defRPr sz="1800"/>
                      </a:pPr>
                      <a:r>
                        <a:rPr sz="10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Digits Forward</a:t>
                      </a:r>
                    </a:p>
                  </a:txBody>
                  <a:tcPr marL="19050" marR="19050" marT="19050" marB="19050" anchor="ctr" horzOverflow="overflow"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100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10.9 (2.9)</a:t>
                      </a:r>
                    </a:p>
                  </a:txBody>
                  <a:tcPr marL="19050" marR="19050" marT="19050" marB="19050" anchor="ctr" horzOverflow="overflow"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100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7 — 15</a:t>
                      </a:r>
                    </a:p>
                  </a:txBody>
                  <a:tcPr marL="19050" marR="19050" marT="19050" marB="19050" anchor="ctr" horzOverflow="overflow"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100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0.82*</a:t>
                      </a:r>
                    </a:p>
                  </a:txBody>
                  <a:tcPr marL="19050" marR="19050" marT="19050" marB="19050" anchor="ctr" horzOverflow="overflow">
                    <a:solidFill>
                      <a:schemeClr val="tx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88334">
                <a:tc>
                  <a:txBody>
                    <a:bodyPr/>
                    <a:lstStyle/>
                    <a:p>
                      <a:pPr algn="l" defTabSz="914400">
                        <a:defRPr sz="1800"/>
                      </a:pPr>
                      <a:r>
                        <a:rPr sz="100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Digits Backward</a:t>
                      </a:r>
                    </a:p>
                  </a:txBody>
                  <a:tcPr marL="19050" marR="19050" marT="19050" marB="19050" anchor="ctr" horzOverflow="overflow"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100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8.3 (2.9)</a:t>
                      </a:r>
                    </a:p>
                  </a:txBody>
                  <a:tcPr marL="19050" marR="19050" marT="19050" marB="19050" anchor="ctr" horzOverflow="overflow"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100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4 — 14</a:t>
                      </a:r>
                    </a:p>
                  </a:txBody>
                  <a:tcPr marL="19050" marR="19050" marT="19050" marB="19050" anchor="ctr" horzOverflow="overflow"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100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0.84*</a:t>
                      </a:r>
                    </a:p>
                  </a:txBody>
                  <a:tcPr marL="19050" marR="19050" marT="19050" marB="19050" anchor="ctr" horzOverflow="overflow">
                    <a:solidFill>
                      <a:schemeClr val="tx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88334">
                <a:tc>
                  <a:txBody>
                    <a:bodyPr/>
                    <a:lstStyle/>
                    <a:p>
                      <a:pPr algn="l" defTabSz="914400">
                        <a:defRPr sz="1800"/>
                      </a:pPr>
                      <a:r>
                        <a:rPr sz="100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EXECUTIVE FUNCTION</a:t>
                      </a:r>
                    </a:p>
                  </a:txBody>
                  <a:tcPr marL="19050" marR="19050" marT="19050" marB="19050" anchor="ctr" horzOverflow="overflow"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2600">
                          <a:latin typeface="+mn-lt"/>
                          <a:ea typeface="+mn-ea"/>
                          <a:cs typeface="+mn-cs"/>
                        </a:defRPr>
                      </a:pPr>
                      <a:endParaRPr sz="1000">
                        <a:solidFill>
                          <a:schemeClr val="bg1"/>
                        </a:solidFill>
                      </a:endParaRPr>
                    </a:p>
                  </a:txBody>
                  <a:tcPr marL="19050" marR="19050" marT="19050" marB="19050" anchor="ctr" horzOverflow="overflow"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2600">
                          <a:latin typeface="+mn-lt"/>
                          <a:ea typeface="+mn-ea"/>
                          <a:cs typeface="+mn-cs"/>
                        </a:defRPr>
                      </a:pPr>
                      <a:endParaRPr sz="1000">
                        <a:solidFill>
                          <a:schemeClr val="bg1"/>
                        </a:solidFill>
                      </a:endParaRPr>
                    </a:p>
                  </a:txBody>
                  <a:tcPr marL="19050" marR="19050" marT="19050" marB="19050" anchor="ctr" horzOverflow="overflow"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2600">
                          <a:latin typeface="+mn-lt"/>
                          <a:ea typeface="+mn-ea"/>
                          <a:cs typeface="+mn-cs"/>
                        </a:defRPr>
                      </a:pPr>
                      <a:endParaRPr sz="1000">
                        <a:solidFill>
                          <a:schemeClr val="bg1"/>
                        </a:solidFill>
                      </a:endParaRPr>
                    </a:p>
                  </a:txBody>
                  <a:tcPr marL="19050" marR="19050" marT="19050" marB="19050" anchor="ctr" horzOverflow="overflow">
                    <a:solidFill>
                      <a:schemeClr val="tx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88334">
                <a:tc>
                  <a:txBody>
                    <a:bodyPr/>
                    <a:lstStyle/>
                    <a:p>
                      <a:pPr algn="l" defTabSz="914400">
                        <a:defRPr sz="1800"/>
                      </a:pPr>
                      <a:r>
                        <a:rPr sz="100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Trails A</a:t>
                      </a:r>
                    </a:p>
                  </a:txBody>
                  <a:tcPr marL="19050" marR="19050" marT="19050" marB="19050" anchor="ctr" horzOverflow="overflow"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100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22.6 (7.6)</a:t>
                      </a:r>
                    </a:p>
                  </a:txBody>
                  <a:tcPr marL="19050" marR="19050" marT="19050" marB="19050" anchor="ctr" horzOverflow="overflow"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100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12 — 39</a:t>
                      </a:r>
                    </a:p>
                  </a:txBody>
                  <a:tcPr marL="19050" marR="19050" marT="19050" marB="19050" anchor="ctr" horzOverflow="overflow"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100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0.81*</a:t>
                      </a:r>
                    </a:p>
                  </a:txBody>
                  <a:tcPr marL="19050" marR="19050" marT="19050" marB="19050" anchor="ctr" horzOverflow="overflow">
                    <a:solidFill>
                      <a:schemeClr val="tx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88334">
                <a:tc>
                  <a:txBody>
                    <a:bodyPr/>
                    <a:lstStyle/>
                    <a:p>
                      <a:pPr algn="l" defTabSz="914400">
                        <a:defRPr sz="1800"/>
                      </a:pPr>
                      <a:r>
                        <a:rPr sz="100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Trails B</a:t>
                      </a:r>
                    </a:p>
                  </a:txBody>
                  <a:tcPr marL="19050" marR="19050" marT="19050" marB="19050" anchor="ctr" horzOverflow="overflow"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100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57.4 (14.5)</a:t>
                      </a:r>
                    </a:p>
                  </a:txBody>
                  <a:tcPr marL="19050" marR="19050" marT="19050" marB="19050" anchor="ctr" horzOverflow="overflow"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100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42 — 88</a:t>
                      </a:r>
                    </a:p>
                  </a:txBody>
                  <a:tcPr marL="19050" marR="19050" marT="19050" marB="19050" anchor="ctr" horzOverflow="overflow"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100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0.80*</a:t>
                      </a:r>
                    </a:p>
                  </a:txBody>
                  <a:tcPr marL="19050" marR="19050" marT="19050" marB="19050" anchor="ctr" horzOverflow="overflow">
                    <a:solidFill>
                      <a:schemeClr val="tx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88334">
                <a:tc>
                  <a:txBody>
                    <a:bodyPr/>
                    <a:lstStyle/>
                    <a:p>
                      <a:pPr algn="l" defTabSz="914400">
                        <a:defRPr sz="1800"/>
                      </a:pPr>
                      <a:r>
                        <a:rPr sz="100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LANGUAGE</a:t>
                      </a:r>
                    </a:p>
                  </a:txBody>
                  <a:tcPr marL="19050" marR="19050" marT="19050" marB="19050" anchor="ctr" horzOverflow="overflow"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2600">
                          <a:latin typeface="+mn-lt"/>
                          <a:ea typeface="+mn-ea"/>
                          <a:cs typeface="+mn-cs"/>
                        </a:defRPr>
                      </a:pPr>
                      <a:endParaRPr sz="1000">
                        <a:solidFill>
                          <a:schemeClr val="bg1"/>
                        </a:solidFill>
                      </a:endParaRPr>
                    </a:p>
                  </a:txBody>
                  <a:tcPr marL="19050" marR="19050" marT="19050" marB="19050" anchor="ctr" horzOverflow="overflow"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2600">
                          <a:latin typeface="+mn-lt"/>
                          <a:ea typeface="+mn-ea"/>
                          <a:cs typeface="+mn-cs"/>
                        </a:defRPr>
                      </a:pPr>
                      <a:endParaRPr sz="1000">
                        <a:solidFill>
                          <a:schemeClr val="bg1"/>
                        </a:solidFill>
                      </a:endParaRPr>
                    </a:p>
                  </a:txBody>
                  <a:tcPr marL="19050" marR="19050" marT="19050" marB="19050" anchor="ctr" horzOverflow="overflow"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2600">
                          <a:latin typeface="+mn-lt"/>
                          <a:ea typeface="+mn-ea"/>
                          <a:cs typeface="+mn-cs"/>
                        </a:defRPr>
                      </a:pPr>
                      <a:endParaRPr sz="1000">
                        <a:solidFill>
                          <a:schemeClr val="bg1"/>
                        </a:solidFill>
                      </a:endParaRPr>
                    </a:p>
                  </a:txBody>
                  <a:tcPr marL="19050" marR="19050" marT="19050" marB="19050" anchor="ctr" horzOverflow="overflow">
                    <a:solidFill>
                      <a:schemeClr val="tx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88334">
                <a:tc>
                  <a:txBody>
                    <a:bodyPr/>
                    <a:lstStyle/>
                    <a:p>
                      <a:pPr algn="l" defTabSz="914400">
                        <a:defRPr sz="1800"/>
                      </a:pPr>
                      <a:r>
                        <a:rPr sz="100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Animal Fluency</a:t>
                      </a:r>
                    </a:p>
                  </a:txBody>
                  <a:tcPr marL="19050" marR="19050" marT="19050" marB="19050" anchor="ctr" horzOverflow="overflow"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100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21.9 (3.5)</a:t>
                      </a:r>
                    </a:p>
                  </a:txBody>
                  <a:tcPr marL="19050" marR="19050" marT="19050" marB="19050" anchor="ctr" horzOverflow="overflow"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100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15 — 29</a:t>
                      </a:r>
                    </a:p>
                  </a:txBody>
                  <a:tcPr marL="19050" marR="19050" marT="19050" marB="19050" anchor="ctr" horzOverflow="overflow"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100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0.78*</a:t>
                      </a:r>
                    </a:p>
                  </a:txBody>
                  <a:tcPr marL="19050" marR="19050" marT="19050" marB="19050" anchor="ctr" horzOverflow="overflow">
                    <a:solidFill>
                      <a:schemeClr val="tx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188334">
                <a:tc>
                  <a:txBody>
                    <a:bodyPr/>
                    <a:lstStyle/>
                    <a:p>
                      <a:pPr algn="l" defTabSz="914400">
                        <a:defRPr sz="1800"/>
                      </a:pPr>
                      <a:r>
                        <a:rPr sz="100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FAS Phonemic Fluency</a:t>
                      </a:r>
                    </a:p>
                  </a:txBody>
                  <a:tcPr marL="19050" marR="19050" marT="19050" marB="19050" anchor="ctr" horzOverflow="overflow"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100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41 (7.2)</a:t>
                      </a:r>
                    </a:p>
                  </a:txBody>
                  <a:tcPr marL="19050" marR="19050" marT="19050" marB="19050" anchor="ctr" horzOverflow="overflow"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100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27 — 52</a:t>
                      </a:r>
                    </a:p>
                  </a:txBody>
                  <a:tcPr marL="19050" marR="19050" marT="19050" marB="19050" anchor="ctr" horzOverflow="overflow"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100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0.60*</a:t>
                      </a:r>
                    </a:p>
                  </a:txBody>
                  <a:tcPr marL="19050" marR="19050" marT="19050" marB="19050" anchor="ctr" horzOverflow="overflow">
                    <a:solidFill>
                      <a:schemeClr val="tx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188334">
                <a:tc>
                  <a:txBody>
                    <a:bodyPr/>
                    <a:lstStyle/>
                    <a:p>
                      <a:pPr algn="l" defTabSz="914400">
                        <a:defRPr sz="1800"/>
                      </a:pPr>
                      <a:r>
                        <a:rPr sz="10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DEXTERITY</a:t>
                      </a:r>
                    </a:p>
                  </a:txBody>
                  <a:tcPr marL="19050" marR="19050" marT="19050" marB="19050" anchor="ctr" horzOverflow="overflow"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2600">
                          <a:latin typeface="+mn-lt"/>
                          <a:ea typeface="+mn-ea"/>
                          <a:cs typeface="+mn-cs"/>
                        </a:defRPr>
                      </a:pPr>
                      <a:endParaRPr sz="1000">
                        <a:solidFill>
                          <a:schemeClr val="bg1"/>
                        </a:solidFill>
                      </a:endParaRPr>
                    </a:p>
                  </a:txBody>
                  <a:tcPr marL="19050" marR="19050" marT="19050" marB="19050" anchor="ctr" horzOverflow="overflow"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2600">
                          <a:latin typeface="+mn-lt"/>
                          <a:ea typeface="+mn-ea"/>
                          <a:cs typeface="+mn-cs"/>
                        </a:defRPr>
                      </a:pPr>
                      <a:endParaRPr sz="1000">
                        <a:solidFill>
                          <a:schemeClr val="bg1"/>
                        </a:solidFill>
                      </a:endParaRPr>
                    </a:p>
                  </a:txBody>
                  <a:tcPr marL="19050" marR="19050" marT="19050" marB="19050" anchor="ctr" horzOverflow="overflow"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2600">
                          <a:latin typeface="+mn-lt"/>
                          <a:ea typeface="+mn-ea"/>
                          <a:cs typeface="+mn-cs"/>
                        </a:defRPr>
                      </a:pPr>
                      <a:endParaRPr sz="1000">
                        <a:solidFill>
                          <a:schemeClr val="bg1"/>
                        </a:solidFill>
                      </a:endParaRPr>
                    </a:p>
                  </a:txBody>
                  <a:tcPr marL="19050" marR="19050" marT="19050" marB="19050" anchor="ctr" horzOverflow="overflow">
                    <a:solidFill>
                      <a:schemeClr val="tx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188334">
                <a:tc>
                  <a:txBody>
                    <a:bodyPr/>
                    <a:lstStyle/>
                    <a:p>
                      <a:pPr algn="l" defTabSz="914400">
                        <a:defRPr sz="1800"/>
                      </a:pPr>
                      <a:r>
                        <a:rPr sz="100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Grooved Pegboard Test (dominant hand)</a:t>
                      </a:r>
                    </a:p>
                  </a:txBody>
                  <a:tcPr marL="19050" marR="19050" marT="19050" marB="19050" anchor="ctr" horzOverflow="overflow"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100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61.2 (7.3)</a:t>
                      </a:r>
                    </a:p>
                  </a:txBody>
                  <a:tcPr marL="19050" marR="19050" marT="19050" marB="19050" anchor="ctr" horzOverflow="overflow"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100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46 — 75</a:t>
                      </a:r>
                    </a:p>
                  </a:txBody>
                  <a:tcPr marL="19050" marR="19050" marT="19050" marB="19050" anchor="ctr" horzOverflow="overflow"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100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0.85*</a:t>
                      </a:r>
                    </a:p>
                  </a:txBody>
                  <a:tcPr marL="19050" marR="19050" marT="19050" marB="19050" anchor="ctr" horzOverflow="overflow">
                    <a:solidFill>
                      <a:schemeClr val="tx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188334">
                <a:tc>
                  <a:txBody>
                    <a:bodyPr/>
                    <a:lstStyle/>
                    <a:p>
                      <a:pPr algn="l" defTabSz="914400">
                        <a:defRPr sz="1800"/>
                      </a:pPr>
                      <a:r>
                        <a:rPr sz="100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EPISODIC MEMORY</a:t>
                      </a:r>
                    </a:p>
                  </a:txBody>
                  <a:tcPr marL="19050" marR="19050" marT="19050" marB="19050" anchor="ctr" horzOverflow="overflow"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2600">
                          <a:latin typeface="+mn-lt"/>
                          <a:ea typeface="+mn-ea"/>
                          <a:cs typeface="+mn-cs"/>
                        </a:defRPr>
                      </a:pPr>
                      <a:endParaRPr sz="1000">
                        <a:solidFill>
                          <a:schemeClr val="bg1"/>
                        </a:solidFill>
                      </a:endParaRPr>
                    </a:p>
                  </a:txBody>
                  <a:tcPr marL="19050" marR="19050" marT="19050" marB="19050" anchor="ctr" horzOverflow="overflow"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2600">
                          <a:latin typeface="+mn-lt"/>
                          <a:ea typeface="+mn-ea"/>
                          <a:cs typeface="+mn-cs"/>
                        </a:defRPr>
                      </a:pPr>
                      <a:endParaRPr sz="1000">
                        <a:solidFill>
                          <a:schemeClr val="bg1"/>
                        </a:solidFill>
                      </a:endParaRPr>
                    </a:p>
                  </a:txBody>
                  <a:tcPr marL="19050" marR="19050" marT="19050" marB="19050" anchor="ctr" horzOverflow="overflow"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2600">
                          <a:latin typeface="+mn-lt"/>
                          <a:ea typeface="+mn-ea"/>
                          <a:cs typeface="+mn-cs"/>
                        </a:defRPr>
                      </a:pPr>
                      <a:endParaRPr sz="1000">
                        <a:solidFill>
                          <a:schemeClr val="bg1"/>
                        </a:solidFill>
                      </a:endParaRPr>
                    </a:p>
                  </a:txBody>
                  <a:tcPr marL="19050" marR="19050" marT="19050" marB="19050" anchor="ctr" horzOverflow="overflow">
                    <a:solidFill>
                      <a:schemeClr val="tx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335280">
                <a:tc>
                  <a:txBody>
                    <a:bodyPr/>
                    <a:lstStyle/>
                    <a:p>
                      <a:pPr algn="l" defTabSz="914400">
                        <a:defRPr sz="1800"/>
                      </a:pPr>
                      <a:r>
                        <a:rPr sz="100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California Verbal Learning Test (delayed free recall)</a:t>
                      </a:r>
                    </a:p>
                  </a:txBody>
                  <a:tcPr marL="19050" marR="19050" marT="19050" marB="19050" anchor="ctr" horzOverflow="overflow"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100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13.6 (2.1)</a:t>
                      </a:r>
                    </a:p>
                  </a:txBody>
                  <a:tcPr marL="19050" marR="19050" marT="19050" marB="19050" anchor="ctr" horzOverflow="overflow"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100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9 — 16</a:t>
                      </a:r>
                    </a:p>
                  </a:txBody>
                  <a:tcPr marL="19050" marR="19050" marT="19050" marB="19050" anchor="ctr" horzOverflow="overflow"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10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0.85*</a:t>
                      </a:r>
                    </a:p>
                  </a:txBody>
                  <a:tcPr marL="19050" marR="19050" marT="19050" marB="19050" anchor="ctr" horzOverflow="overflow">
                    <a:solidFill>
                      <a:schemeClr val="tx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188334">
                <a:tc>
                  <a:txBody>
                    <a:bodyPr/>
                    <a:lstStyle/>
                    <a:p>
                      <a:pPr algn="l" defTabSz="914400">
                        <a:defRPr sz="1800"/>
                      </a:pPr>
                      <a:r>
                        <a:rPr sz="100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WMS-III Logical Memory (delayed free recall)</a:t>
                      </a:r>
                    </a:p>
                  </a:txBody>
                  <a:tcPr marL="19050" marR="19050" marT="19050" marB="19050" anchor="ctr" horzOverflow="overflow"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100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28 (5.3)</a:t>
                      </a:r>
                    </a:p>
                  </a:txBody>
                  <a:tcPr marL="19050" marR="19050" marT="19050" marB="19050" anchor="ctr" horzOverflow="overflow"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100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19 — 40</a:t>
                      </a:r>
                    </a:p>
                  </a:txBody>
                  <a:tcPr marL="19050" marR="19050" marT="19050" marB="19050" anchor="ctr" horzOverflow="overflow"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100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0.50**</a:t>
                      </a:r>
                    </a:p>
                  </a:txBody>
                  <a:tcPr marL="19050" marR="19050" marT="19050" marB="19050" anchor="ctr" horzOverflow="overflow">
                    <a:solidFill>
                      <a:schemeClr val="tx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335280">
                <a:tc>
                  <a:txBody>
                    <a:bodyPr/>
                    <a:lstStyle/>
                    <a:p>
                      <a:pPr algn="l" defTabSz="914400">
                        <a:defRPr sz="1800"/>
                      </a:pPr>
                      <a:r>
                        <a:rPr sz="100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Brief Visuospatial Memory Test (delayed free recall)</a:t>
                      </a:r>
                    </a:p>
                  </a:txBody>
                  <a:tcPr marL="19050" marR="19050" marT="19050" marB="19050" anchor="ctr" horzOverflow="overflow"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100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10.0 (2.0)</a:t>
                      </a:r>
                    </a:p>
                  </a:txBody>
                  <a:tcPr marL="19050" marR="19050" marT="19050" marB="19050" anchor="ctr" horzOverflow="overflow"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100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5 — 12</a:t>
                      </a:r>
                    </a:p>
                  </a:txBody>
                  <a:tcPr marL="19050" marR="19050" marT="19050" marB="19050" anchor="ctr" horzOverflow="overflow"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10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0.71*</a:t>
                      </a:r>
                    </a:p>
                  </a:txBody>
                  <a:tcPr marL="19050" marR="19050" marT="19050" marB="19050" anchor="ctr" horzOverflow="overflow">
                    <a:solidFill>
                      <a:schemeClr val="tx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</a:tbl>
          </a:graphicData>
        </a:graphic>
      </p:graphicFrame>
      <p:sp>
        <p:nvSpPr>
          <p:cNvPr id="227" name="*p &lt; 10-5…"/>
          <p:cNvSpPr/>
          <p:nvPr/>
        </p:nvSpPr>
        <p:spPr>
          <a:xfrm>
            <a:off x="5486433" y="5201965"/>
            <a:ext cx="697307" cy="45397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19050" tIns="19050" rIns="19050" bIns="19050" anchor="ctr">
            <a:spAutoFit/>
          </a:bodyPr>
          <a:lstStyle/>
          <a:p>
            <a:pPr defTabSz="342900">
              <a:defRPr sz="3600">
                <a:solidFill>
                  <a:srgbClr val="000000"/>
                </a:solidFill>
              </a:defRPr>
            </a:pPr>
            <a:r>
              <a:rPr sz="1350" dirty="0">
                <a:solidFill>
                  <a:schemeClr val="tx1">
                    <a:lumMod val="95000"/>
                  </a:schemeClr>
                </a:solidFill>
              </a:rPr>
              <a:t>*p &lt; 10-5</a:t>
            </a:r>
          </a:p>
          <a:p>
            <a:pPr defTabSz="342900">
              <a:defRPr sz="3600">
                <a:solidFill>
                  <a:srgbClr val="000000"/>
                </a:solidFill>
              </a:defRPr>
            </a:pPr>
            <a:r>
              <a:rPr sz="1350" dirty="0">
                <a:solidFill>
                  <a:schemeClr val="tx1">
                    <a:lumMod val="95000"/>
                  </a:schemeClr>
                </a:solidFill>
              </a:rPr>
              <a:t>**p&lt;0.01</a:t>
            </a:r>
          </a:p>
        </p:txBody>
      </p:sp>
      <p:sp>
        <p:nvSpPr>
          <p:cNvPr id="228" name="Highest correlating biomarkers are selected for each cognitive metric…"/>
          <p:cNvSpPr/>
          <p:nvPr/>
        </p:nvSpPr>
        <p:spPr>
          <a:xfrm>
            <a:off x="5718657" y="2477469"/>
            <a:ext cx="3134270" cy="245067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19050" tIns="19050" rIns="19050" bIns="19050" anchor="ctr">
            <a:spAutoFit/>
          </a:bodyPr>
          <a:lstStyle/>
          <a:p>
            <a:pPr marL="85725" indent="-85725">
              <a:spcBef>
                <a:spcPts val="900"/>
              </a:spcBef>
              <a:buClr>
                <a:schemeClr val="accent4">
                  <a:hueOff val="-2857016"/>
                  <a:satOff val="-14192"/>
                  <a:lumOff val="-6533"/>
                </a:schemeClr>
              </a:buClr>
              <a:buSzPct val="100000"/>
              <a:buChar char="‣"/>
              <a:defRPr sz="42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sz="1575">
                <a:solidFill>
                  <a:schemeClr val="tx1">
                    <a:lumMod val="95000"/>
                  </a:schemeClr>
                </a:solidFill>
              </a:rPr>
              <a:t>Highest correlating biomarkers are selected for each cognitive metric</a:t>
            </a:r>
          </a:p>
          <a:p>
            <a:pPr marL="85725" indent="-85725">
              <a:spcBef>
                <a:spcPts val="900"/>
              </a:spcBef>
              <a:buClr>
                <a:schemeClr val="accent4">
                  <a:hueOff val="-2857016"/>
                  <a:satOff val="-14192"/>
                  <a:lumOff val="-6533"/>
                </a:schemeClr>
              </a:buClr>
              <a:buSzPct val="100000"/>
              <a:buChar char="‣"/>
              <a:defRPr sz="42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sz="1575">
                <a:solidFill>
                  <a:schemeClr val="tx1">
                    <a:lumMod val="95000"/>
                  </a:schemeClr>
                </a:solidFill>
              </a:rPr>
              <a:t>Cross-validated kernel PCA ensemble is used to make predictions</a:t>
            </a:r>
          </a:p>
          <a:p>
            <a:pPr marL="85725" indent="-85725">
              <a:spcBef>
                <a:spcPts val="900"/>
              </a:spcBef>
              <a:buClr>
                <a:schemeClr val="accent4">
                  <a:hueOff val="-2857016"/>
                  <a:satOff val="-14192"/>
                  <a:lumOff val="-6533"/>
                </a:schemeClr>
              </a:buClr>
              <a:buSzPct val="100000"/>
              <a:buChar char="‣"/>
              <a:defRPr sz="42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sz="1575">
                <a:solidFill>
                  <a:schemeClr val="tx1">
                    <a:lumMod val="95000"/>
                  </a:schemeClr>
                </a:solidFill>
              </a:rPr>
              <a:t>Predictions are as good as the test-retest variability of the tests themselves</a:t>
            </a:r>
          </a:p>
        </p:txBody>
      </p:sp>
      <p:sp>
        <p:nvSpPr>
          <p:cNvPr id="229" name="Will digital biomarkers become a new clinical ground truth for cognition?"/>
          <p:cNvSpPr/>
          <p:nvPr/>
        </p:nvSpPr>
        <p:spPr>
          <a:xfrm>
            <a:off x="478643" y="1811975"/>
            <a:ext cx="7359130" cy="31547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19050" tIns="19050" rIns="19050" bIns="19050" anchor="ctr">
            <a:spAutoFit/>
          </a:bodyPr>
          <a:lstStyle>
            <a:lvl1pPr algn="l">
              <a:defRPr sz="4800" i="1">
                <a:solidFill>
                  <a:srgbClr val="EC353C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rPr sz="1800">
                <a:solidFill>
                  <a:schemeClr val="tx1">
                    <a:lumMod val="95000"/>
                  </a:schemeClr>
                </a:solidFill>
              </a:rPr>
              <a:t>Will digital biomarkers become a new clinical ground truth for cognition?</a:t>
            </a:r>
          </a:p>
        </p:txBody>
      </p:sp>
    </p:spTree>
    <p:extLst>
      <p:ext uri="{BB962C8B-B14F-4D97-AF65-F5344CB8AC3E}">
        <p14:creationId xmlns:p14="http://schemas.microsoft.com/office/powerpoint/2010/main" val="1073862672"/>
      </p:ext>
    </p:extLst>
  </p:cSld>
  <p:clrMapOvr>
    <a:masterClrMapping/>
  </p:clrMapOvr>
  <p:transition spd="med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47346" y="1747520"/>
            <a:ext cx="4542240" cy="379595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3" name="DIGITAL BIOMARKERS: CAN THEY BE USED FOR MEASURING MOOD AS WELL AS COGNITION?"/>
          <p:cNvSpPr/>
          <p:nvPr/>
        </p:nvSpPr>
        <p:spPr>
          <a:xfrm>
            <a:off x="320310" y="896596"/>
            <a:ext cx="7886522" cy="63863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19050" tIns="19050" rIns="19050" bIns="19050" anchor="ctr">
            <a:spAutoFit/>
          </a:bodyPr>
          <a:lstStyle>
            <a:lvl1pPr algn="l">
              <a:defRPr sz="52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rPr sz="1950">
                <a:solidFill>
                  <a:schemeClr val="tx1">
                    <a:lumMod val="95000"/>
                  </a:schemeClr>
                </a:solidFill>
              </a:rPr>
              <a:t>DIGITAL BIOMARKERS: CAN THEY BE USED FOR MEASURING MOOD AS WELL AS COGNITION?</a:t>
            </a:r>
          </a:p>
        </p:txBody>
      </p:sp>
      <p:sp>
        <p:nvSpPr>
          <p:cNvPr id="234" name="Shown here are the digital biomarker loadings on each of the PHQ-9 items…"/>
          <p:cNvSpPr/>
          <p:nvPr/>
        </p:nvSpPr>
        <p:spPr>
          <a:xfrm>
            <a:off x="5047653" y="2294318"/>
            <a:ext cx="3619266" cy="213904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19050" tIns="19050" rIns="19050" bIns="19050" anchor="ctr">
            <a:spAutoFit/>
          </a:bodyPr>
          <a:lstStyle/>
          <a:p>
            <a:pPr marL="164856" indent="-164856">
              <a:spcBef>
                <a:spcPts val="900"/>
              </a:spcBef>
              <a:buClr>
                <a:schemeClr val="accent4">
                  <a:hueOff val="-2857016"/>
                  <a:satOff val="-14192"/>
                  <a:lumOff val="-6533"/>
                </a:schemeClr>
              </a:buClr>
              <a:buSzPct val="100000"/>
              <a:buChar char="‣"/>
              <a:defRPr sz="36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sz="1350" dirty="0">
                <a:solidFill>
                  <a:schemeClr val="tx1">
                    <a:lumMod val="95000"/>
                  </a:schemeClr>
                </a:solidFill>
              </a:rPr>
              <a:t>Shown here are the digital biomarker loadings on each of the PHQ-9 items </a:t>
            </a:r>
          </a:p>
          <a:p>
            <a:pPr marL="164856" indent="-164856">
              <a:spcBef>
                <a:spcPts val="900"/>
              </a:spcBef>
              <a:buClr>
                <a:schemeClr val="accent4">
                  <a:hueOff val="-2857016"/>
                  <a:satOff val="-14192"/>
                  <a:lumOff val="-6533"/>
                </a:schemeClr>
              </a:buClr>
              <a:buSzPct val="100000"/>
              <a:buChar char="‣"/>
              <a:defRPr sz="36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sz="1350" dirty="0">
                <a:solidFill>
                  <a:schemeClr val="tx1">
                    <a:lumMod val="95000"/>
                  </a:schemeClr>
                </a:solidFill>
              </a:rPr>
              <a:t>For each construct we show (i) the best biomarker and (ii) its signature obtained as the first principal component of a kernel of the </a:t>
            </a:r>
            <a:r>
              <a:rPr sz="1350" i="1" dirty="0">
                <a:solidFill>
                  <a:schemeClr val="tx1">
                    <a:lumMod val="95000"/>
                  </a:schemeClr>
                </a:solidFill>
              </a:rPr>
              <a:t>best set of biomarkers for that construct</a:t>
            </a:r>
          </a:p>
          <a:p>
            <a:pPr marL="164856" indent="-164856">
              <a:spcBef>
                <a:spcPts val="900"/>
              </a:spcBef>
              <a:buClr>
                <a:schemeClr val="accent4">
                  <a:hueOff val="-2857016"/>
                  <a:satOff val="-14192"/>
                  <a:lumOff val="-6533"/>
                </a:schemeClr>
              </a:buClr>
              <a:buSzPct val="100000"/>
              <a:buChar char="‣"/>
              <a:defRPr sz="36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sz="1350" dirty="0">
                <a:solidFill>
                  <a:schemeClr val="tx1">
                    <a:lumMod val="95000"/>
                  </a:schemeClr>
                </a:solidFill>
              </a:rPr>
              <a:t>Currently looking at correlation and prediction of PHQ-9 scores with digital measures</a:t>
            </a:r>
          </a:p>
        </p:txBody>
      </p:sp>
      <p:pic>
        <p:nvPicPr>
          <p:cNvPr id="235" name="depressionconstructs.png" descr="depressionconstructs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47346" y="1980962"/>
            <a:ext cx="4750011" cy="3562508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957358916"/>
      </p:ext>
    </p:extLst>
  </p:cSld>
  <p:clrMapOvr>
    <a:masterClrMapping/>
  </p:clrMapOvr>
  <p:transition spd="med"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Rectangle 79"/>
          <p:cNvSpPr/>
          <p:nvPr/>
        </p:nvSpPr>
        <p:spPr>
          <a:xfrm>
            <a:off x="164060" y="1576034"/>
            <a:ext cx="8910319" cy="406400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9" name="DIAGNOSTIC PRECISION IN MENTAL HEALTH"/>
          <p:cNvSpPr/>
          <p:nvPr/>
        </p:nvSpPr>
        <p:spPr>
          <a:xfrm>
            <a:off x="320310" y="1012011"/>
            <a:ext cx="7886522" cy="40780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19050" tIns="19050" rIns="19050" bIns="19050" anchor="ctr">
            <a:spAutoFit/>
          </a:bodyPr>
          <a:lstStyle>
            <a:lvl1pPr algn="l">
              <a:defRPr sz="6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rPr sz="2400">
                <a:solidFill>
                  <a:schemeClr val="tx1">
                    <a:lumMod val="95000"/>
                  </a:schemeClr>
                </a:solidFill>
              </a:rPr>
              <a:t>DIAGNOSTIC PRECISION IN MENTAL HEALTH</a:t>
            </a:r>
          </a:p>
        </p:txBody>
      </p:sp>
      <p:grpSp>
        <p:nvGrpSpPr>
          <p:cNvPr id="6" name="Group 5"/>
          <p:cNvGrpSpPr/>
          <p:nvPr/>
        </p:nvGrpSpPr>
        <p:grpSpPr>
          <a:xfrm>
            <a:off x="423367" y="1736362"/>
            <a:ext cx="2770980" cy="3636548"/>
            <a:chOff x="392887" y="1055642"/>
            <a:chExt cx="2770980" cy="3636548"/>
          </a:xfrm>
        </p:grpSpPr>
        <p:sp>
          <p:nvSpPr>
            <p:cNvPr id="7" name="Content Placeholder 2"/>
            <p:cNvSpPr txBox="1">
              <a:spLocks/>
            </p:cNvSpPr>
            <p:nvPr/>
          </p:nvSpPr>
          <p:spPr>
            <a:xfrm>
              <a:off x="392887" y="1055642"/>
              <a:ext cx="2699012" cy="2946731"/>
            </a:xfrm>
            <a:prstGeom prst="rect">
              <a:avLst/>
            </a:prstGeom>
            <a:ln w="28575" cmpd="sng">
              <a:solidFill>
                <a:schemeClr val="bg2">
                  <a:lumMod val="90000"/>
                </a:schemeClr>
              </a:solidFill>
            </a:ln>
          </p:spPr>
          <p:txBody>
            <a:bodyPr vert="horz" wrap="square" lIns="91440" tIns="45720" rIns="91440" bIns="45720" rtlCol="0" anchor="ctr" anchorCtr="1">
              <a:noAutofit/>
            </a:bodyPr>
            <a:lstStyle>
              <a:lvl1pPr marL="342900" indent="-3429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457200" rtl="0" eaLnBrk="1" latinLnBrk="0" hangingPunct="1">
                <a:spcBef>
                  <a:spcPct val="20000"/>
                </a:spcBef>
                <a:buFont typeface="Arial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457200" rtl="0" eaLnBrk="1" latinLnBrk="0" hangingPunct="1">
                <a:spcBef>
                  <a:spcPct val="20000"/>
                </a:spcBef>
                <a:buFont typeface="Arial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457200" rtl="0" eaLnBrk="1" latinLnBrk="0" hangingPunct="1">
                <a:spcBef>
                  <a:spcPct val="20000"/>
                </a:spcBef>
                <a:buFont typeface="Arial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lnSpc>
                  <a:spcPct val="95000"/>
                </a:lnSpc>
                <a:spcBef>
                  <a:spcPts val="200"/>
                </a:spcBef>
                <a:spcAft>
                  <a:spcPts val="0"/>
                </a:spcAft>
                <a:buFont typeface="Arial"/>
                <a:buNone/>
              </a:pPr>
              <a:endParaRPr lang="en-US" sz="1800" dirty="0">
                <a:solidFill>
                  <a:schemeClr val="bg1"/>
                </a:solidFill>
              </a:endParaRPr>
            </a:p>
          </p:txBody>
        </p:sp>
        <p:grpSp>
          <p:nvGrpSpPr>
            <p:cNvPr id="8" name="Group 7"/>
            <p:cNvGrpSpPr/>
            <p:nvPr/>
          </p:nvGrpSpPr>
          <p:grpSpPr>
            <a:xfrm>
              <a:off x="2115395" y="1155175"/>
              <a:ext cx="652743" cy="687918"/>
              <a:chOff x="629526" y="1353096"/>
              <a:chExt cx="652743" cy="687918"/>
            </a:xfrm>
          </p:grpSpPr>
          <p:pic>
            <p:nvPicPr>
              <p:cNvPr id="24" name="Picture 23"/>
              <p:cNvPicPr>
                <a:picLocks noChangeAspect="1"/>
              </p:cNvPicPr>
              <p:nvPr/>
            </p:nvPicPr>
            <p:blipFill rotWithShape="1">
              <a:blip r:embed="rId2" cstate="hq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>
                <a:off x="711389" y="1353096"/>
                <a:ext cx="564356" cy="500062"/>
              </a:xfrm>
              <a:prstGeom prst="rect">
                <a:avLst/>
              </a:prstGeom>
            </p:spPr>
          </p:pic>
          <p:sp>
            <p:nvSpPr>
              <p:cNvPr id="25" name="TextBox 24"/>
              <p:cNvSpPr txBox="1"/>
              <p:nvPr/>
            </p:nvSpPr>
            <p:spPr>
              <a:xfrm>
                <a:off x="629526" y="1831726"/>
                <a:ext cx="652743" cy="209288"/>
              </a:xfrm>
              <a:prstGeom prst="rect">
                <a:avLst/>
              </a:prstGeom>
              <a:noFill/>
            </p:spPr>
            <p:txBody>
              <a:bodyPr wrap="none" rtlCol="0" anchor="t" anchorCtr="0">
                <a:spAutoFit/>
              </a:bodyPr>
              <a:lstStyle/>
              <a:p>
                <a:pPr>
                  <a:lnSpc>
                    <a:spcPct val="95000"/>
                  </a:lnSpc>
                </a:pPr>
                <a:r>
                  <a:rPr lang="en-US" sz="800" dirty="0">
                    <a:solidFill>
                      <a:schemeClr val="bg1"/>
                    </a:solidFill>
                    <a:latin typeface="+mn-lt"/>
                    <a:cs typeface="Arial"/>
                  </a:rPr>
                  <a:t>Depression</a:t>
                </a:r>
              </a:p>
            </p:txBody>
          </p:sp>
        </p:grpSp>
        <p:grpSp>
          <p:nvGrpSpPr>
            <p:cNvPr id="9" name="Group 8"/>
            <p:cNvGrpSpPr/>
            <p:nvPr/>
          </p:nvGrpSpPr>
          <p:grpSpPr>
            <a:xfrm>
              <a:off x="2197259" y="1837879"/>
              <a:ext cx="564356" cy="687918"/>
              <a:chOff x="711390" y="2033437"/>
              <a:chExt cx="564356" cy="687918"/>
            </a:xfrm>
          </p:grpSpPr>
          <p:pic>
            <p:nvPicPr>
              <p:cNvPr id="22" name="Picture 21"/>
              <p:cNvPicPr>
                <a:picLocks noChangeAspect="1"/>
              </p:cNvPicPr>
              <p:nvPr/>
            </p:nvPicPr>
            <p:blipFill rotWithShape="1">
              <a:blip r:embed="rId2" cstate="hq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>
                <a:off x="711390" y="2033437"/>
                <a:ext cx="564356" cy="500062"/>
              </a:xfrm>
              <a:prstGeom prst="rect">
                <a:avLst/>
              </a:prstGeom>
            </p:spPr>
          </p:pic>
          <p:sp>
            <p:nvSpPr>
              <p:cNvPr id="23" name="TextBox 22"/>
              <p:cNvSpPr txBox="1"/>
              <p:nvPr/>
            </p:nvSpPr>
            <p:spPr>
              <a:xfrm>
                <a:off x="718493" y="2512067"/>
                <a:ext cx="498855" cy="209288"/>
              </a:xfrm>
              <a:prstGeom prst="rect">
                <a:avLst/>
              </a:prstGeom>
              <a:noFill/>
            </p:spPr>
            <p:txBody>
              <a:bodyPr wrap="none" rtlCol="0" anchor="t" anchorCtr="0">
                <a:spAutoFit/>
              </a:bodyPr>
              <a:lstStyle/>
              <a:p>
                <a:pPr>
                  <a:lnSpc>
                    <a:spcPct val="95000"/>
                  </a:lnSpc>
                </a:pPr>
                <a:r>
                  <a:rPr lang="en-US" sz="800" dirty="0">
                    <a:solidFill>
                      <a:schemeClr val="bg1"/>
                    </a:solidFill>
                    <a:latin typeface="+mn-lt"/>
                    <a:cs typeface="Arial"/>
                  </a:rPr>
                  <a:t>Anxiety</a:t>
                </a:r>
              </a:p>
            </p:txBody>
          </p:sp>
        </p:grpSp>
        <p:grpSp>
          <p:nvGrpSpPr>
            <p:cNvPr id="10" name="Group 9"/>
            <p:cNvGrpSpPr/>
            <p:nvPr/>
          </p:nvGrpSpPr>
          <p:grpSpPr>
            <a:xfrm>
              <a:off x="2197259" y="2520583"/>
              <a:ext cx="564356" cy="687918"/>
              <a:chOff x="711390" y="2763395"/>
              <a:chExt cx="564356" cy="687918"/>
            </a:xfrm>
          </p:grpSpPr>
          <p:pic>
            <p:nvPicPr>
              <p:cNvPr id="20" name="Picture 19"/>
              <p:cNvPicPr>
                <a:picLocks noChangeAspect="1"/>
              </p:cNvPicPr>
              <p:nvPr/>
            </p:nvPicPr>
            <p:blipFill rotWithShape="1">
              <a:blip r:embed="rId2" cstate="hq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>
                <a:off x="711390" y="2763395"/>
                <a:ext cx="564356" cy="500062"/>
              </a:xfrm>
              <a:prstGeom prst="rect">
                <a:avLst/>
              </a:prstGeom>
            </p:spPr>
          </p:pic>
          <p:sp>
            <p:nvSpPr>
              <p:cNvPr id="21" name="TextBox 20"/>
              <p:cNvSpPr txBox="1"/>
              <p:nvPr/>
            </p:nvSpPr>
            <p:spPr>
              <a:xfrm>
                <a:off x="785018" y="3242025"/>
                <a:ext cx="396262" cy="209288"/>
              </a:xfrm>
              <a:prstGeom prst="rect">
                <a:avLst/>
              </a:prstGeom>
              <a:noFill/>
            </p:spPr>
            <p:txBody>
              <a:bodyPr wrap="none" rtlCol="0" anchor="t" anchorCtr="0">
                <a:spAutoFit/>
              </a:bodyPr>
              <a:lstStyle/>
              <a:p>
                <a:pPr>
                  <a:lnSpc>
                    <a:spcPct val="95000"/>
                  </a:lnSpc>
                </a:pPr>
                <a:r>
                  <a:rPr lang="en-US" sz="800" dirty="0">
                    <a:solidFill>
                      <a:schemeClr val="bg1"/>
                    </a:solidFill>
                    <a:latin typeface="+mn-lt"/>
                    <a:cs typeface="Arial"/>
                  </a:rPr>
                  <a:t>PTSD</a:t>
                </a:r>
              </a:p>
            </p:txBody>
          </p:sp>
        </p:grpSp>
        <p:grpSp>
          <p:nvGrpSpPr>
            <p:cNvPr id="11" name="Group 10"/>
            <p:cNvGrpSpPr/>
            <p:nvPr/>
          </p:nvGrpSpPr>
          <p:grpSpPr>
            <a:xfrm>
              <a:off x="2197259" y="3203288"/>
              <a:ext cx="564356" cy="687918"/>
              <a:chOff x="711390" y="3450825"/>
              <a:chExt cx="564356" cy="687918"/>
            </a:xfrm>
          </p:grpSpPr>
          <p:pic>
            <p:nvPicPr>
              <p:cNvPr id="18" name="Picture 17"/>
              <p:cNvPicPr>
                <a:picLocks noChangeAspect="1"/>
              </p:cNvPicPr>
              <p:nvPr/>
            </p:nvPicPr>
            <p:blipFill rotWithShape="1">
              <a:blip r:embed="rId2" cstate="hq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>
                <a:off x="711390" y="3450825"/>
                <a:ext cx="564356" cy="500062"/>
              </a:xfrm>
              <a:prstGeom prst="rect">
                <a:avLst/>
              </a:prstGeom>
            </p:spPr>
          </p:pic>
          <p:sp>
            <p:nvSpPr>
              <p:cNvPr id="19" name="TextBox 18"/>
              <p:cNvSpPr txBox="1"/>
              <p:nvPr/>
            </p:nvSpPr>
            <p:spPr>
              <a:xfrm>
                <a:off x="731316" y="3929455"/>
                <a:ext cx="482824" cy="209288"/>
              </a:xfrm>
              <a:prstGeom prst="rect">
                <a:avLst/>
              </a:prstGeom>
              <a:noFill/>
            </p:spPr>
            <p:txBody>
              <a:bodyPr wrap="none" rtlCol="0" anchor="t" anchorCtr="0">
                <a:spAutoFit/>
              </a:bodyPr>
              <a:lstStyle/>
              <a:p>
                <a:pPr>
                  <a:lnSpc>
                    <a:spcPct val="95000"/>
                  </a:lnSpc>
                </a:pPr>
                <a:r>
                  <a:rPr lang="en-US" sz="800" dirty="0">
                    <a:solidFill>
                      <a:schemeClr val="bg1"/>
                    </a:solidFill>
                    <a:latin typeface="+mn-lt"/>
                    <a:cs typeface="Arial"/>
                  </a:rPr>
                  <a:t>Bipolar</a:t>
                </a:r>
              </a:p>
            </p:txBody>
          </p:sp>
        </p:grpSp>
        <p:pic>
          <p:nvPicPr>
            <p:cNvPr id="12" name="Picture 11"/>
            <p:cNvPicPr>
              <a:picLocks noChangeAspect="1"/>
            </p:cNvPicPr>
            <p:nvPr/>
          </p:nvPicPr>
          <p:blipFill rotWithShape="1">
            <a:blip r:embed="rId3" cstate="hq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641308" y="1615934"/>
              <a:ext cx="785812" cy="1814513"/>
            </a:xfrm>
            <a:prstGeom prst="rect">
              <a:avLst/>
            </a:prstGeom>
          </p:spPr>
        </p:pic>
        <p:cxnSp>
          <p:nvCxnSpPr>
            <p:cNvPr id="13" name="Straight Arrow Connector 12"/>
            <p:cNvCxnSpPr/>
            <p:nvPr/>
          </p:nvCxnSpPr>
          <p:spPr bwMode="auto">
            <a:xfrm>
              <a:off x="1557070" y="2085430"/>
              <a:ext cx="440776" cy="0"/>
            </a:xfrm>
            <a:prstGeom prst="straightConnector1">
              <a:avLst/>
            </a:prstGeom>
            <a:ln w="19050" cmpd="sng">
              <a:solidFill>
                <a:schemeClr val="accent2"/>
              </a:solidFill>
              <a:miter lim="800000"/>
              <a:headEnd type="none" w="lg" len="sm"/>
              <a:tailEnd type="arrow" w="lg" len="sm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Arrow Connector 13"/>
            <p:cNvCxnSpPr/>
            <p:nvPr/>
          </p:nvCxnSpPr>
          <p:spPr bwMode="auto">
            <a:xfrm>
              <a:off x="1551490" y="2732976"/>
              <a:ext cx="440776" cy="0"/>
            </a:xfrm>
            <a:prstGeom prst="straightConnector1">
              <a:avLst/>
            </a:prstGeom>
            <a:ln w="19050" cmpd="sng">
              <a:solidFill>
                <a:schemeClr val="accent2"/>
              </a:solidFill>
              <a:miter lim="800000"/>
              <a:headEnd type="none" w="lg" len="sm"/>
              <a:tailEnd type="arrow" w="lg" len="sm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Arrow Connector 14"/>
            <p:cNvCxnSpPr/>
            <p:nvPr/>
          </p:nvCxnSpPr>
          <p:spPr bwMode="auto">
            <a:xfrm flipV="1">
              <a:off x="1545911" y="1597132"/>
              <a:ext cx="442636" cy="222997"/>
            </a:xfrm>
            <a:prstGeom prst="straightConnector1">
              <a:avLst/>
            </a:prstGeom>
            <a:ln w="19050" cmpd="sng">
              <a:solidFill>
                <a:schemeClr val="accent2"/>
              </a:solidFill>
              <a:miter lim="800000"/>
              <a:headEnd type="none" w="lg" len="sm"/>
              <a:tailEnd type="arrow" w="lg" len="sm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Arrow Connector 15"/>
            <p:cNvCxnSpPr/>
            <p:nvPr/>
          </p:nvCxnSpPr>
          <p:spPr bwMode="auto">
            <a:xfrm>
              <a:off x="1545911" y="3035752"/>
              <a:ext cx="442636" cy="222997"/>
            </a:xfrm>
            <a:prstGeom prst="straightConnector1">
              <a:avLst/>
            </a:prstGeom>
            <a:ln w="19050" cmpd="sng">
              <a:solidFill>
                <a:schemeClr val="accent2"/>
              </a:solidFill>
              <a:miter lim="800000"/>
              <a:headEnd type="none" w="lg" len="sm"/>
              <a:tailEnd type="arrow" w="lg" len="sm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7" name="TextBox 16"/>
            <p:cNvSpPr txBox="1"/>
            <p:nvPr/>
          </p:nvSpPr>
          <p:spPr>
            <a:xfrm>
              <a:off x="392887" y="4058940"/>
              <a:ext cx="2770980" cy="633250"/>
            </a:xfrm>
            <a:prstGeom prst="rect">
              <a:avLst/>
            </a:prstGeom>
            <a:noFill/>
          </p:spPr>
          <p:txBody>
            <a:bodyPr wrap="square" rtlCol="0" anchor="t" anchorCtr="0">
              <a:spAutoFit/>
            </a:bodyPr>
            <a:lstStyle/>
            <a:p>
              <a:pPr>
                <a:lnSpc>
                  <a:spcPct val="95000"/>
                </a:lnSpc>
              </a:pPr>
              <a:r>
                <a:rPr lang="en-US" sz="1300" b="1" dirty="0">
                  <a:solidFill>
                    <a:schemeClr val="bg1"/>
                  </a:solidFill>
                  <a:latin typeface="+mn-lt"/>
                  <a:cs typeface="Arial"/>
                </a:rPr>
                <a:t>Historical Approach</a:t>
              </a:r>
            </a:p>
            <a:p>
              <a:pPr>
                <a:lnSpc>
                  <a:spcPct val="95000"/>
                </a:lnSpc>
              </a:pPr>
              <a:r>
                <a:rPr lang="en-US" sz="1200" dirty="0">
                  <a:solidFill>
                    <a:schemeClr val="bg1"/>
                  </a:solidFill>
                  <a:latin typeface="+mn-lt"/>
                  <a:cs typeface="Arial"/>
                </a:rPr>
                <a:t>Grouping patients by symptoms; resulting heterogeneity</a:t>
              </a:r>
            </a:p>
          </p:txBody>
        </p:sp>
      </p:grpSp>
      <p:sp>
        <p:nvSpPr>
          <p:cNvPr id="26" name="Content Placeholder 2"/>
          <p:cNvSpPr txBox="1">
            <a:spLocks/>
          </p:cNvSpPr>
          <p:nvPr/>
        </p:nvSpPr>
        <p:spPr>
          <a:xfrm>
            <a:off x="3253343" y="1736362"/>
            <a:ext cx="2699012" cy="2946731"/>
          </a:xfrm>
          <a:prstGeom prst="rect">
            <a:avLst/>
          </a:prstGeom>
          <a:ln w="28575" cmpd="sng">
            <a:solidFill>
              <a:schemeClr val="bg2">
                <a:lumMod val="90000"/>
              </a:schemeClr>
            </a:solidFill>
          </a:ln>
        </p:spPr>
        <p:txBody>
          <a:bodyPr vert="horz" wrap="square" lIns="91440" tIns="45720" rIns="91440" bIns="45720" rtlCol="0" anchor="ctr" anchorCtr="1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95000"/>
              </a:lnSpc>
              <a:spcBef>
                <a:spcPts val="200"/>
              </a:spcBef>
              <a:spcAft>
                <a:spcPts val="0"/>
              </a:spcAft>
              <a:buFont typeface="Arial"/>
              <a:buNone/>
            </a:pPr>
            <a:endParaRPr lang="en-US" sz="1800" dirty="0">
              <a:solidFill>
                <a:schemeClr val="bg1"/>
              </a:solidFill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3253344" y="4739660"/>
            <a:ext cx="2699012" cy="808683"/>
          </a:xfrm>
          <a:prstGeom prst="rect">
            <a:avLst/>
          </a:prstGeom>
          <a:noFill/>
        </p:spPr>
        <p:txBody>
          <a:bodyPr wrap="square" rtlCol="0" anchor="t" anchorCtr="0">
            <a:spAutoFit/>
          </a:bodyPr>
          <a:lstStyle/>
          <a:p>
            <a:pPr>
              <a:lnSpc>
                <a:spcPct val="95000"/>
              </a:lnSpc>
            </a:pPr>
            <a:r>
              <a:rPr lang="en-US" sz="1300" b="1" dirty="0">
                <a:solidFill>
                  <a:schemeClr val="bg1"/>
                </a:solidFill>
                <a:latin typeface="+mn-lt"/>
                <a:cs typeface="Arial"/>
              </a:rPr>
              <a:t>New Temporal Insights</a:t>
            </a:r>
          </a:p>
          <a:p>
            <a:pPr>
              <a:lnSpc>
                <a:spcPct val="95000"/>
              </a:lnSpc>
            </a:pPr>
            <a:r>
              <a:rPr lang="en-US" sz="1200" dirty="0">
                <a:solidFill>
                  <a:schemeClr val="bg1"/>
                </a:solidFill>
                <a:latin typeface="+mn-lt"/>
                <a:cs typeface="Arial"/>
              </a:rPr>
              <a:t>Understanding patients based </a:t>
            </a:r>
            <a:br>
              <a:rPr lang="en-US" sz="1200" dirty="0">
                <a:solidFill>
                  <a:schemeClr val="bg1"/>
                </a:solidFill>
                <a:latin typeface="+mn-lt"/>
                <a:cs typeface="Arial"/>
              </a:rPr>
            </a:br>
            <a:r>
              <a:rPr lang="en-US" sz="1200" dirty="0">
                <a:solidFill>
                  <a:schemeClr val="bg1"/>
                </a:solidFill>
                <a:latin typeface="+mn-lt"/>
                <a:cs typeface="Arial"/>
              </a:rPr>
              <a:t>on </a:t>
            </a:r>
            <a:r>
              <a:rPr lang="en-US" sz="1200" dirty="0">
                <a:solidFill>
                  <a:schemeClr val="bg1"/>
                </a:solidFill>
                <a:cs typeface="Arial"/>
              </a:rPr>
              <a:t>dynamic patterns in </a:t>
            </a:r>
            <a:r>
              <a:rPr lang="en-US" sz="1200" dirty="0">
                <a:solidFill>
                  <a:schemeClr val="bg1"/>
                </a:solidFill>
                <a:latin typeface="+mn-lt"/>
                <a:cs typeface="Arial"/>
              </a:rPr>
              <a:t>cognitive, neural and </a:t>
            </a:r>
            <a:r>
              <a:rPr lang="en-US" sz="1200">
                <a:solidFill>
                  <a:schemeClr val="bg1"/>
                </a:solidFill>
                <a:latin typeface="+mn-lt"/>
                <a:cs typeface="Arial"/>
              </a:rPr>
              <a:t>clinical constructs</a:t>
            </a:r>
            <a:endParaRPr lang="en-US" sz="1200" dirty="0">
              <a:solidFill>
                <a:schemeClr val="bg1"/>
              </a:solidFill>
              <a:latin typeface="+mn-lt"/>
              <a:cs typeface="Arial"/>
            </a:endParaRPr>
          </a:p>
        </p:txBody>
      </p:sp>
      <p:pic>
        <p:nvPicPr>
          <p:cNvPr id="28" name="Picture 27"/>
          <p:cNvPicPr>
            <a:picLocks noChangeAspect="1"/>
          </p:cNvPicPr>
          <p:nvPr/>
        </p:nvPicPr>
        <p:blipFill rotWithShape="1">
          <a:blip r:embed="rId4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122261" y="2003252"/>
            <a:ext cx="431610" cy="390140"/>
          </a:xfrm>
          <a:prstGeom prst="rect">
            <a:avLst/>
          </a:prstGeom>
        </p:spPr>
      </p:pic>
      <p:pic>
        <p:nvPicPr>
          <p:cNvPr id="29" name="Picture 28"/>
          <p:cNvPicPr>
            <a:picLocks noChangeAspect="1"/>
          </p:cNvPicPr>
          <p:nvPr/>
        </p:nvPicPr>
        <p:blipFill rotWithShape="1">
          <a:blip r:embed="rId5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088042" y="2431352"/>
            <a:ext cx="500048" cy="415271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/>
        </p:nvPicPr>
        <p:blipFill rotWithShape="1">
          <a:blip r:embed="rId6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102195" y="2886176"/>
            <a:ext cx="471743" cy="405223"/>
          </a:xfrm>
          <a:prstGeom prst="rect">
            <a:avLst/>
          </a:prstGeom>
        </p:spPr>
      </p:pic>
      <p:pic>
        <p:nvPicPr>
          <p:cNvPr id="31" name="Picture 30"/>
          <p:cNvPicPr>
            <a:picLocks noChangeAspect="1"/>
          </p:cNvPicPr>
          <p:nvPr/>
        </p:nvPicPr>
        <p:blipFill rotWithShape="1">
          <a:blip r:embed="rId7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097478" y="3798082"/>
            <a:ext cx="481176" cy="420179"/>
          </a:xfrm>
          <a:prstGeom prst="rect">
            <a:avLst/>
          </a:prstGeom>
        </p:spPr>
      </p:pic>
      <p:pic>
        <p:nvPicPr>
          <p:cNvPr id="32" name="Picture 31"/>
          <p:cNvPicPr>
            <a:picLocks noChangeAspect="1"/>
          </p:cNvPicPr>
          <p:nvPr/>
        </p:nvPicPr>
        <p:blipFill rotWithShape="1">
          <a:blip r:embed="rId8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144651" y="3330315"/>
            <a:ext cx="386830" cy="427443"/>
          </a:xfrm>
          <a:prstGeom prst="rect">
            <a:avLst/>
          </a:prstGeom>
        </p:spPr>
      </p:pic>
      <p:pic>
        <p:nvPicPr>
          <p:cNvPr id="33" name="Picture 32"/>
          <p:cNvPicPr>
            <a:picLocks noChangeAspect="1"/>
          </p:cNvPicPr>
          <p:nvPr/>
        </p:nvPicPr>
        <p:blipFill rotWithShape="1">
          <a:blip r:embed="rId9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111631" y="4258124"/>
            <a:ext cx="452871" cy="419317"/>
          </a:xfrm>
          <a:prstGeom prst="rect">
            <a:avLst/>
          </a:prstGeom>
        </p:spPr>
      </p:pic>
      <p:sp>
        <p:nvSpPr>
          <p:cNvPr id="34" name="TextBox 33"/>
          <p:cNvSpPr txBox="1"/>
          <p:nvPr/>
        </p:nvSpPr>
        <p:spPr>
          <a:xfrm>
            <a:off x="4591691" y="2029231"/>
            <a:ext cx="658644" cy="297004"/>
          </a:xfrm>
          <a:prstGeom prst="rect">
            <a:avLst/>
          </a:prstGeom>
          <a:noFill/>
        </p:spPr>
        <p:txBody>
          <a:bodyPr wrap="square" rtlCol="0" anchor="t" anchorCtr="0">
            <a:spAutoFit/>
          </a:bodyPr>
          <a:lstStyle/>
          <a:p>
            <a:pPr algn="l">
              <a:lnSpc>
                <a:spcPct val="95000"/>
              </a:lnSpc>
            </a:pPr>
            <a:r>
              <a:rPr lang="en-US" sz="700" dirty="0">
                <a:solidFill>
                  <a:schemeClr val="bg1"/>
                </a:solidFill>
                <a:latin typeface="+mn-lt"/>
                <a:cs typeface="Arial"/>
              </a:rPr>
              <a:t>Default Mode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4591691" y="2521861"/>
            <a:ext cx="658644" cy="194669"/>
          </a:xfrm>
          <a:prstGeom prst="rect">
            <a:avLst/>
          </a:prstGeom>
          <a:noFill/>
        </p:spPr>
        <p:txBody>
          <a:bodyPr wrap="square" rtlCol="0" anchor="t" anchorCtr="0">
            <a:spAutoFit/>
          </a:bodyPr>
          <a:lstStyle/>
          <a:p>
            <a:pPr algn="l">
              <a:lnSpc>
                <a:spcPct val="95000"/>
              </a:lnSpc>
            </a:pPr>
            <a:r>
              <a:rPr lang="en-US" sz="700" dirty="0">
                <a:solidFill>
                  <a:schemeClr val="bg1"/>
                </a:solidFill>
                <a:latin typeface="+mn-lt"/>
                <a:cs typeface="Arial"/>
              </a:rPr>
              <a:t>Attention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4591691" y="2920174"/>
            <a:ext cx="658644" cy="297004"/>
          </a:xfrm>
          <a:prstGeom prst="rect">
            <a:avLst/>
          </a:prstGeom>
          <a:noFill/>
        </p:spPr>
        <p:txBody>
          <a:bodyPr wrap="square" rtlCol="0" anchor="t" anchorCtr="0">
            <a:spAutoFit/>
          </a:bodyPr>
          <a:lstStyle/>
          <a:p>
            <a:pPr algn="l">
              <a:lnSpc>
                <a:spcPct val="95000"/>
              </a:lnSpc>
            </a:pPr>
            <a:r>
              <a:rPr lang="en-US" sz="700" dirty="0">
                <a:solidFill>
                  <a:schemeClr val="bg1"/>
                </a:solidFill>
                <a:latin typeface="+mn-lt"/>
                <a:cs typeface="Arial"/>
              </a:rPr>
              <a:t>Negative Affect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4591691" y="3840032"/>
            <a:ext cx="658644" cy="297004"/>
          </a:xfrm>
          <a:prstGeom prst="rect">
            <a:avLst/>
          </a:prstGeom>
          <a:noFill/>
        </p:spPr>
        <p:txBody>
          <a:bodyPr wrap="square" rtlCol="0" anchor="t" anchorCtr="0">
            <a:spAutoFit/>
          </a:bodyPr>
          <a:lstStyle/>
          <a:p>
            <a:pPr algn="l">
              <a:lnSpc>
                <a:spcPct val="95000"/>
              </a:lnSpc>
            </a:pPr>
            <a:r>
              <a:rPr lang="en-US" sz="700" dirty="0">
                <a:solidFill>
                  <a:schemeClr val="bg1"/>
                </a:solidFill>
                <a:latin typeface="+mn-lt"/>
                <a:cs typeface="Arial"/>
              </a:rPr>
              <a:t>Cognitive Control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4591691" y="4350784"/>
            <a:ext cx="658644" cy="194669"/>
          </a:xfrm>
          <a:prstGeom prst="rect">
            <a:avLst/>
          </a:prstGeom>
          <a:noFill/>
        </p:spPr>
        <p:txBody>
          <a:bodyPr wrap="square" rtlCol="0" anchor="t" anchorCtr="0">
            <a:spAutoFit/>
          </a:bodyPr>
          <a:lstStyle/>
          <a:p>
            <a:pPr algn="l">
              <a:lnSpc>
                <a:spcPct val="95000"/>
              </a:lnSpc>
            </a:pPr>
            <a:r>
              <a:rPr lang="en-US" sz="700" dirty="0">
                <a:solidFill>
                  <a:schemeClr val="bg1"/>
                </a:solidFill>
                <a:latin typeface="+mn-lt"/>
                <a:cs typeface="Arial"/>
              </a:rPr>
              <a:t>Salience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4591691" y="3376127"/>
            <a:ext cx="658644" cy="297004"/>
          </a:xfrm>
          <a:prstGeom prst="rect">
            <a:avLst/>
          </a:prstGeom>
          <a:noFill/>
        </p:spPr>
        <p:txBody>
          <a:bodyPr wrap="square" rtlCol="0" anchor="t" anchorCtr="0">
            <a:spAutoFit/>
          </a:bodyPr>
          <a:lstStyle/>
          <a:p>
            <a:pPr algn="l">
              <a:lnSpc>
                <a:spcPct val="95000"/>
              </a:lnSpc>
            </a:pPr>
            <a:r>
              <a:rPr lang="en-US" sz="700" b="1" dirty="0">
                <a:solidFill>
                  <a:schemeClr val="bg1"/>
                </a:solidFill>
                <a:latin typeface="+mn-lt"/>
                <a:cs typeface="Arial"/>
              </a:rPr>
              <a:t>Reward Processing</a:t>
            </a:r>
          </a:p>
        </p:txBody>
      </p:sp>
      <p:grpSp>
        <p:nvGrpSpPr>
          <p:cNvPr id="40" name="Group 39"/>
          <p:cNvGrpSpPr/>
          <p:nvPr/>
        </p:nvGrpSpPr>
        <p:grpSpPr>
          <a:xfrm>
            <a:off x="6083320" y="1736362"/>
            <a:ext cx="2710160" cy="3636548"/>
            <a:chOff x="6052840" y="1055642"/>
            <a:chExt cx="2710160" cy="3636548"/>
          </a:xfrm>
        </p:grpSpPr>
        <p:sp>
          <p:nvSpPr>
            <p:cNvPr id="41" name="TextBox 40"/>
            <p:cNvSpPr txBox="1"/>
            <p:nvPr/>
          </p:nvSpPr>
          <p:spPr>
            <a:xfrm>
              <a:off x="6052840" y="4058940"/>
              <a:ext cx="2710160" cy="633250"/>
            </a:xfrm>
            <a:prstGeom prst="rect">
              <a:avLst/>
            </a:prstGeom>
            <a:noFill/>
          </p:spPr>
          <p:txBody>
            <a:bodyPr wrap="square" rtlCol="0" anchor="t" anchorCtr="0">
              <a:spAutoFit/>
            </a:bodyPr>
            <a:lstStyle/>
            <a:p>
              <a:pPr>
                <a:lnSpc>
                  <a:spcPct val="95000"/>
                </a:lnSpc>
              </a:pPr>
              <a:r>
                <a:rPr lang="en-US" sz="1300" b="1" dirty="0" err="1">
                  <a:solidFill>
                    <a:schemeClr val="bg1"/>
                  </a:solidFill>
                  <a:latin typeface="+mn-lt"/>
                  <a:cs typeface="Arial"/>
                </a:rPr>
                <a:t>Mindstrong</a:t>
              </a:r>
              <a:r>
                <a:rPr lang="en-US" sz="1300" b="1" dirty="0">
                  <a:solidFill>
                    <a:schemeClr val="bg1"/>
                  </a:solidFill>
                  <a:latin typeface="+mn-lt"/>
                  <a:cs typeface="Arial"/>
                </a:rPr>
                <a:t> Approach</a:t>
              </a:r>
            </a:p>
            <a:p>
              <a:pPr>
                <a:lnSpc>
                  <a:spcPct val="95000"/>
                </a:lnSpc>
              </a:pPr>
              <a:r>
                <a:rPr lang="en-US" sz="1200" dirty="0">
                  <a:solidFill>
                    <a:schemeClr val="bg1"/>
                  </a:solidFill>
                  <a:latin typeface="+mn-lt"/>
                  <a:cs typeface="Arial"/>
                </a:rPr>
                <a:t>Digital stratification into homogenous response subgroups </a:t>
              </a:r>
            </a:p>
          </p:txBody>
        </p:sp>
        <p:sp>
          <p:nvSpPr>
            <p:cNvPr id="42" name="Content Placeholder 2"/>
            <p:cNvSpPr txBox="1">
              <a:spLocks/>
            </p:cNvSpPr>
            <p:nvPr/>
          </p:nvSpPr>
          <p:spPr>
            <a:xfrm>
              <a:off x="6052840" y="1055642"/>
              <a:ext cx="2699012" cy="2946731"/>
            </a:xfrm>
            <a:prstGeom prst="rect">
              <a:avLst/>
            </a:prstGeom>
            <a:ln w="28575" cmpd="sng">
              <a:solidFill>
                <a:schemeClr val="accent1"/>
              </a:solidFill>
            </a:ln>
          </p:spPr>
          <p:txBody>
            <a:bodyPr vert="horz" wrap="square" lIns="91440" tIns="45720" rIns="91440" bIns="45720" rtlCol="0" anchor="ctr" anchorCtr="1">
              <a:noAutofit/>
            </a:bodyPr>
            <a:lstStyle>
              <a:lvl1pPr marL="342900" indent="-3429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457200" rtl="0" eaLnBrk="1" latinLnBrk="0" hangingPunct="1">
                <a:spcBef>
                  <a:spcPct val="20000"/>
                </a:spcBef>
                <a:buFont typeface="Arial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457200" rtl="0" eaLnBrk="1" latinLnBrk="0" hangingPunct="1">
                <a:spcBef>
                  <a:spcPct val="20000"/>
                </a:spcBef>
                <a:buFont typeface="Arial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457200" rtl="0" eaLnBrk="1" latinLnBrk="0" hangingPunct="1">
                <a:spcBef>
                  <a:spcPct val="20000"/>
                </a:spcBef>
                <a:buFont typeface="Arial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lnSpc>
                  <a:spcPct val="95000"/>
                </a:lnSpc>
                <a:spcBef>
                  <a:spcPts val="200"/>
                </a:spcBef>
                <a:spcAft>
                  <a:spcPts val="0"/>
                </a:spcAft>
                <a:buFont typeface="Arial"/>
                <a:buNone/>
              </a:pPr>
              <a:endParaRPr lang="en-US" sz="1800" dirty="0">
                <a:solidFill>
                  <a:schemeClr val="bg1"/>
                </a:solidFill>
              </a:endParaRPr>
            </a:p>
          </p:txBody>
        </p:sp>
        <p:grpSp>
          <p:nvGrpSpPr>
            <p:cNvPr id="43" name="Group 42"/>
            <p:cNvGrpSpPr/>
            <p:nvPr/>
          </p:nvGrpSpPr>
          <p:grpSpPr>
            <a:xfrm>
              <a:off x="6207511" y="1828793"/>
              <a:ext cx="1144027" cy="529043"/>
              <a:chOff x="6372376" y="2090801"/>
              <a:chExt cx="1144027" cy="529043"/>
            </a:xfrm>
          </p:grpSpPr>
          <p:sp>
            <p:nvSpPr>
              <p:cNvPr id="54" name="TextBox 53"/>
              <p:cNvSpPr txBox="1"/>
              <p:nvPr/>
            </p:nvSpPr>
            <p:spPr>
              <a:xfrm>
                <a:off x="6831600" y="2270785"/>
                <a:ext cx="684803" cy="209288"/>
              </a:xfrm>
              <a:prstGeom prst="rect">
                <a:avLst/>
              </a:prstGeom>
              <a:noFill/>
            </p:spPr>
            <p:txBody>
              <a:bodyPr wrap="none" rtlCol="0" anchor="t" anchorCtr="0">
                <a:spAutoFit/>
              </a:bodyPr>
              <a:lstStyle/>
              <a:p>
                <a:pPr algn="l">
                  <a:lnSpc>
                    <a:spcPct val="95000"/>
                  </a:lnSpc>
                </a:pPr>
                <a:r>
                  <a:rPr lang="en-US" sz="800" dirty="0">
                    <a:solidFill>
                      <a:schemeClr val="bg1"/>
                    </a:solidFill>
                    <a:latin typeface="+mn-lt"/>
                    <a:cs typeface="Arial"/>
                  </a:rPr>
                  <a:t>within MDD</a:t>
                </a:r>
              </a:p>
            </p:txBody>
          </p:sp>
          <p:grpSp>
            <p:nvGrpSpPr>
              <p:cNvPr id="55" name="Group 54"/>
              <p:cNvGrpSpPr/>
              <p:nvPr/>
            </p:nvGrpSpPr>
            <p:grpSpPr>
              <a:xfrm>
                <a:off x="6372376" y="2090801"/>
                <a:ext cx="529043" cy="529043"/>
                <a:chOff x="6372376" y="2090801"/>
                <a:chExt cx="529043" cy="529043"/>
              </a:xfrm>
            </p:grpSpPr>
            <p:sp>
              <p:nvSpPr>
                <p:cNvPr id="56" name="Oval 55"/>
                <p:cNvSpPr/>
                <p:nvPr/>
              </p:nvSpPr>
              <p:spPr bwMode="auto">
                <a:xfrm>
                  <a:off x="6372376" y="2090801"/>
                  <a:ext cx="529043" cy="529043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  <a:normAutofit/>
                </a:bodyPr>
                <a:lstStyle/>
                <a:p>
                  <a:pPr algn="ctr"/>
                  <a:endParaRPr lang="en-US">
                    <a:solidFill>
                      <a:schemeClr val="bg1"/>
                    </a:solidFill>
                  </a:endParaRPr>
                </a:p>
              </p:txBody>
            </p:sp>
            <p:pic>
              <p:nvPicPr>
                <p:cNvPr id="57" name="Picture 56"/>
                <p:cNvPicPr>
                  <a:picLocks noChangeAspect="1"/>
                </p:cNvPicPr>
                <p:nvPr/>
              </p:nvPicPr>
              <p:blipFill rotWithShape="1">
                <a:blip r:embed="rId10" cstate="hqprint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 t="64958" b="20836"/>
                <a:stretch/>
              </p:blipFill>
              <p:spPr>
                <a:xfrm>
                  <a:off x="6405222" y="2123024"/>
                  <a:ext cx="463351" cy="426168"/>
                </a:xfrm>
                <a:prstGeom prst="rect">
                  <a:avLst/>
                </a:prstGeom>
              </p:spPr>
            </p:pic>
          </p:grpSp>
        </p:grpSp>
        <p:grpSp>
          <p:nvGrpSpPr>
            <p:cNvPr id="44" name="Group 43"/>
            <p:cNvGrpSpPr/>
            <p:nvPr/>
          </p:nvGrpSpPr>
          <p:grpSpPr>
            <a:xfrm>
              <a:off x="6207511" y="2468923"/>
              <a:ext cx="930828" cy="529043"/>
              <a:chOff x="6372376" y="2090801"/>
              <a:chExt cx="930828" cy="529043"/>
            </a:xfrm>
          </p:grpSpPr>
          <p:sp>
            <p:nvSpPr>
              <p:cNvPr id="50" name="TextBox 49"/>
              <p:cNvSpPr txBox="1"/>
              <p:nvPr/>
            </p:nvSpPr>
            <p:spPr>
              <a:xfrm>
                <a:off x="6831600" y="2192201"/>
                <a:ext cx="471604" cy="326243"/>
              </a:xfrm>
              <a:prstGeom prst="rect">
                <a:avLst/>
              </a:prstGeom>
              <a:noFill/>
            </p:spPr>
            <p:txBody>
              <a:bodyPr wrap="none" rtlCol="0" anchor="t" anchorCtr="0">
                <a:spAutoFit/>
              </a:bodyPr>
              <a:lstStyle/>
              <a:p>
                <a:pPr algn="l">
                  <a:lnSpc>
                    <a:spcPct val="95000"/>
                  </a:lnSpc>
                </a:pPr>
                <a:r>
                  <a:rPr lang="en-US" sz="800" dirty="0">
                    <a:solidFill>
                      <a:schemeClr val="bg1"/>
                    </a:solidFill>
                    <a:latin typeface="+mn-lt"/>
                    <a:cs typeface="Arial"/>
                  </a:rPr>
                  <a:t>within </a:t>
                </a:r>
              </a:p>
              <a:p>
                <a:pPr algn="l">
                  <a:lnSpc>
                    <a:spcPct val="95000"/>
                  </a:lnSpc>
                </a:pPr>
                <a:r>
                  <a:rPr lang="en-US" sz="800" dirty="0">
                    <a:solidFill>
                      <a:schemeClr val="bg1"/>
                    </a:solidFill>
                    <a:latin typeface="+mn-lt"/>
                    <a:cs typeface="Arial"/>
                  </a:rPr>
                  <a:t>PTSD</a:t>
                </a:r>
              </a:p>
            </p:txBody>
          </p:sp>
          <p:grpSp>
            <p:nvGrpSpPr>
              <p:cNvPr id="51" name="Group 50"/>
              <p:cNvGrpSpPr/>
              <p:nvPr/>
            </p:nvGrpSpPr>
            <p:grpSpPr>
              <a:xfrm>
                <a:off x="6372376" y="2090801"/>
                <a:ext cx="529043" cy="529043"/>
                <a:chOff x="6372376" y="2090801"/>
                <a:chExt cx="529043" cy="529043"/>
              </a:xfrm>
            </p:grpSpPr>
            <p:sp>
              <p:nvSpPr>
                <p:cNvPr id="52" name="Oval 51"/>
                <p:cNvSpPr/>
                <p:nvPr/>
              </p:nvSpPr>
              <p:spPr bwMode="auto">
                <a:xfrm>
                  <a:off x="6372376" y="2090801"/>
                  <a:ext cx="529043" cy="529043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  <a:normAutofit/>
                </a:bodyPr>
                <a:lstStyle/>
                <a:p>
                  <a:pPr algn="ctr"/>
                  <a:endParaRPr lang="en-US">
                    <a:solidFill>
                      <a:schemeClr val="bg1"/>
                    </a:solidFill>
                  </a:endParaRPr>
                </a:p>
              </p:txBody>
            </p:sp>
            <p:pic>
              <p:nvPicPr>
                <p:cNvPr id="53" name="Picture 52"/>
                <p:cNvPicPr>
                  <a:picLocks noChangeAspect="1"/>
                </p:cNvPicPr>
                <p:nvPr/>
              </p:nvPicPr>
              <p:blipFill rotWithShape="1">
                <a:blip r:embed="rId10" cstate="hqprint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 t="64958" b="20836"/>
                <a:stretch/>
              </p:blipFill>
              <p:spPr>
                <a:xfrm>
                  <a:off x="6405222" y="2123024"/>
                  <a:ext cx="463351" cy="426168"/>
                </a:xfrm>
                <a:prstGeom prst="rect">
                  <a:avLst/>
                </a:prstGeom>
              </p:spPr>
            </p:pic>
          </p:grpSp>
        </p:grpSp>
        <p:grpSp>
          <p:nvGrpSpPr>
            <p:cNvPr id="45" name="Group 44"/>
            <p:cNvGrpSpPr/>
            <p:nvPr/>
          </p:nvGrpSpPr>
          <p:grpSpPr>
            <a:xfrm>
              <a:off x="6207511" y="3109054"/>
              <a:ext cx="1228987" cy="529043"/>
              <a:chOff x="6372376" y="2090801"/>
              <a:chExt cx="1228987" cy="529043"/>
            </a:xfrm>
          </p:grpSpPr>
          <p:sp>
            <p:nvSpPr>
              <p:cNvPr id="46" name="TextBox 45"/>
              <p:cNvSpPr txBox="1"/>
              <p:nvPr/>
            </p:nvSpPr>
            <p:spPr>
              <a:xfrm>
                <a:off x="6831600" y="2270785"/>
                <a:ext cx="769763" cy="209288"/>
              </a:xfrm>
              <a:prstGeom prst="rect">
                <a:avLst/>
              </a:prstGeom>
              <a:noFill/>
            </p:spPr>
            <p:txBody>
              <a:bodyPr wrap="none" rtlCol="0" anchor="t" anchorCtr="0">
                <a:spAutoFit/>
              </a:bodyPr>
              <a:lstStyle/>
              <a:p>
                <a:pPr algn="l">
                  <a:lnSpc>
                    <a:spcPct val="95000"/>
                  </a:lnSpc>
                </a:pPr>
                <a:r>
                  <a:rPr lang="en-US" sz="800" dirty="0">
                    <a:solidFill>
                      <a:schemeClr val="bg1"/>
                    </a:solidFill>
                    <a:latin typeface="+mn-lt"/>
                    <a:cs typeface="Arial"/>
                  </a:rPr>
                  <a:t>within Bipolar</a:t>
                </a:r>
              </a:p>
            </p:txBody>
          </p:sp>
          <p:grpSp>
            <p:nvGrpSpPr>
              <p:cNvPr id="47" name="Group 46"/>
              <p:cNvGrpSpPr/>
              <p:nvPr/>
            </p:nvGrpSpPr>
            <p:grpSpPr>
              <a:xfrm>
                <a:off x="6372376" y="2090801"/>
                <a:ext cx="529043" cy="529043"/>
                <a:chOff x="6372376" y="2090801"/>
                <a:chExt cx="529043" cy="529043"/>
              </a:xfrm>
            </p:grpSpPr>
            <p:sp>
              <p:nvSpPr>
                <p:cNvPr id="48" name="Oval 47"/>
                <p:cNvSpPr/>
                <p:nvPr/>
              </p:nvSpPr>
              <p:spPr bwMode="auto">
                <a:xfrm>
                  <a:off x="6372376" y="2090801"/>
                  <a:ext cx="529043" cy="529043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  <a:normAutofit/>
                </a:bodyPr>
                <a:lstStyle/>
                <a:p>
                  <a:pPr algn="ctr"/>
                  <a:endParaRPr lang="en-US">
                    <a:solidFill>
                      <a:schemeClr val="bg1"/>
                    </a:solidFill>
                  </a:endParaRPr>
                </a:p>
              </p:txBody>
            </p:sp>
            <p:pic>
              <p:nvPicPr>
                <p:cNvPr id="49" name="Picture 48"/>
                <p:cNvPicPr>
                  <a:picLocks noChangeAspect="1"/>
                </p:cNvPicPr>
                <p:nvPr/>
              </p:nvPicPr>
              <p:blipFill rotWithShape="1">
                <a:blip r:embed="rId10" cstate="hqprint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 t="64958" b="20836"/>
                <a:stretch/>
              </p:blipFill>
              <p:spPr>
                <a:xfrm>
                  <a:off x="6405222" y="2123024"/>
                  <a:ext cx="463351" cy="426168"/>
                </a:xfrm>
                <a:prstGeom prst="rect">
                  <a:avLst/>
                </a:prstGeom>
              </p:spPr>
            </p:pic>
          </p:grpSp>
        </p:grpSp>
      </p:grpSp>
      <p:sp>
        <p:nvSpPr>
          <p:cNvPr id="58" name="Trapezoid 57"/>
          <p:cNvSpPr/>
          <p:nvPr/>
        </p:nvSpPr>
        <p:spPr bwMode="auto">
          <a:xfrm rot="5400000" flipH="1" flipV="1">
            <a:off x="5199965" y="3108640"/>
            <a:ext cx="1931698" cy="605891"/>
          </a:xfrm>
          <a:prstGeom prst="trapezoid">
            <a:avLst>
              <a:gd name="adj" fmla="val 105681"/>
            </a:avLst>
          </a:prstGeom>
          <a:gradFill>
            <a:gsLst>
              <a:gs pos="0">
                <a:schemeClr val="bg1">
                  <a:alpha val="0"/>
                </a:schemeClr>
              </a:gs>
              <a:gs pos="50000">
                <a:srgbClr val="CBB3E7"/>
              </a:gs>
              <a:gs pos="100000">
                <a:schemeClr val="bg1">
                  <a:alpha val="0"/>
                </a:schemeClr>
              </a:gs>
            </a:gsLst>
            <a:lin ang="5400000" scaled="0"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>
              <a:solidFill>
                <a:schemeClr val="bg1"/>
              </a:solidFill>
              <a:latin typeface="+mn-lt"/>
              <a:ea typeface="+mn-ea"/>
              <a:cs typeface="+mn-cs"/>
            </a:endParaRPr>
          </a:p>
        </p:txBody>
      </p:sp>
      <p:grpSp>
        <p:nvGrpSpPr>
          <p:cNvPr id="59" name="Group 58"/>
          <p:cNvGrpSpPr/>
          <p:nvPr/>
        </p:nvGrpSpPr>
        <p:grpSpPr>
          <a:xfrm>
            <a:off x="7370129" y="2553619"/>
            <a:ext cx="1640658" cy="1579609"/>
            <a:chOff x="7504207" y="2038401"/>
            <a:chExt cx="1402223" cy="1402223"/>
          </a:xfrm>
          <a:solidFill>
            <a:schemeClr val="accent1">
              <a:lumMod val="75000"/>
            </a:schemeClr>
          </a:solidFill>
        </p:grpSpPr>
        <p:sp>
          <p:nvSpPr>
            <p:cNvPr id="60" name="Oval 59"/>
            <p:cNvSpPr/>
            <p:nvPr/>
          </p:nvSpPr>
          <p:spPr bwMode="auto">
            <a:xfrm>
              <a:off x="7504207" y="2038401"/>
              <a:ext cx="1402223" cy="1402223"/>
            </a:xfrm>
            <a:prstGeom prst="ellipse">
              <a:avLst/>
            </a:pr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normAutofit/>
            </a:bodyPr>
            <a:lstStyle/>
            <a:p>
              <a:pPr algn="ctr"/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61" name="TextBox 60"/>
            <p:cNvSpPr txBox="1"/>
            <p:nvPr/>
          </p:nvSpPr>
          <p:spPr>
            <a:xfrm>
              <a:off x="7636818" y="2314268"/>
              <a:ext cx="1151534" cy="704893"/>
            </a:xfrm>
            <a:prstGeom prst="rect">
              <a:avLst/>
            </a:prstGeom>
            <a:grpFill/>
          </p:spPr>
          <p:txBody>
            <a:bodyPr wrap="square" rtlCol="0" anchor="t" anchorCtr="0">
              <a:spAutoFit/>
            </a:bodyPr>
            <a:lstStyle/>
            <a:p>
              <a:pPr>
                <a:lnSpc>
                  <a:spcPct val="95000"/>
                </a:lnSpc>
              </a:pPr>
              <a:r>
                <a:rPr lang="en-US" sz="1200" dirty="0">
                  <a:solidFill>
                    <a:schemeClr val="tx1">
                      <a:lumMod val="95000"/>
                    </a:schemeClr>
                  </a:solidFill>
                  <a:latin typeface="+mn-lt"/>
                  <a:cs typeface="Arial"/>
                </a:rPr>
                <a:t>Assay target engagement with </a:t>
              </a:r>
              <a:r>
                <a:rPr lang="en-US" sz="1200">
                  <a:solidFill>
                    <a:schemeClr val="tx1">
                      <a:lumMod val="95000"/>
                    </a:schemeClr>
                  </a:solidFill>
                  <a:latin typeface="+mn-lt"/>
                  <a:cs typeface="Arial"/>
                </a:rPr>
                <a:t>continuous digital measures</a:t>
              </a:r>
              <a:endParaRPr lang="en-US" sz="1200" dirty="0">
                <a:solidFill>
                  <a:schemeClr val="tx1">
                    <a:lumMod val="95000"/>
                  </a:schemeClr>
                </a:solidFill>
                <a:latin typeface="+mn-lt"/>
                <a:cs typeface="Arial"/>
              </a:endParaRPr>
            </a:p>
          </p:txBody>
        </p:sp>
      </p:grpSp>
      <p:sp>
        <p:nvSpPr>
          <p:cNvPr id="62" name="TextBox 61"/>
          <p:cNvSpPr txBox="1"/>
          <p:nvPr/>
        </p:nvSpPr>
        <p:spPr>
          <a:xfrm>
            <a:off x="3354113" y="2976673"/>
            <a:ext cx="658644" cy="297004"/>
          </a:xfrm>
          <a:prstGeom prst="rect">
            <a:avLst/>
          </a:prstGeom>
          <a:noFill/>
        </p:spPr>
        <p:txBody>
          <a:bodyPr wrap="square" rtlCol="0" anchor="t" anchorCtr="0">
            <a:spAutoFit/>
          </a:bodyPr>
          <a:lstStyle/>
          <a:p>
            <a:pPr algn="l">
              <a:lnSpc>
                <a:spcPct val="95000"/>
              </a:lnSpc>
            </a:pPr>
            <a:r>
              <a:rPr lang="en-US" sz="700" b="1" dirty="0">
                <a:solidFill>
                  <a:schemeClr val="bg1"/>
                </a:solidFill>
                <a:latin typeface="+mn-lt"/>
                <a:cs typeface="Arial"/>
              </a:rPr>
              <a:t>Executive Function</a:t>
            </a:r>
          </a:p>
        </p:txBody>
      </p:sp>
      <p:sp>
        <p:nvSpPr>
          <p:cNvPr id="63" name="TextBox 62"/>
          <p:cNvSpPr txBox="1"/>
          <p:nvPr/>
        </p:nvSpPr>
        <p:spPr>
          <a:xfrm>
            <a:off x="3367039" y="2064265"/>
            <a:ext cx="658644" cy="194669"/>
          </a:xfrm>
          <a:prstGeom prst="rect">
            <a:avLst/>
          </a:prstGeom>
          <a:noFill/>
        </p:spPr>
        <p:txBody>
          <a:bodyPr wrap="square" rtlCol="0" anchor="t" anchorCtr="0">
            <a:spAutoFit/>
          </a:bodyPr>
          <a:lstStyle/>
          <a:p>
            <a:pPr algn="l">
              <a:lnSpc>
                <a:spcPct val="95000"/>
              </a:lnSpc>
            </a:pPr>
            <a:r>
              <a:rPr lang="en-US" sz="700" dirty="0">
                <a:solidFill>
                  <a:schemeClr val="bg1"/>
                </a:solidFill>
                <a:latin typeface="+mn-lt"/>
                <a:cs typeface="Arial"/>
              </a:rPr>
              <a:t>Attention</a:t>
            </a:r>
          </a:p>
        </p:txBody>
      </p:sp>
      <p:sp>
        <p:nvSpPr>
          <p:cNvPr id="64" name="TextBox 63"/>
          <p:cNvSpPr txBox="1"/>
          <p:nvPr/>
        </p:nvSpPr>
        <p:spPr>
          <a:xfrm>
            <a:off x="3368743" y="2452794"/>
            <a:ext cx="658644" cy="297004"/>
          </a:xfrm>
          <a:prstGeom prst="rect">
            <a:avLst/>
          </a:prstGeom>
          <a:noFill/>
        </p:spPr>
        <p:txBody>
          <a:bodyPr wrap="square" rtlCol="0" anchor="t" anchorCtr="0">
            <a:spAutoFit/>
          </a:bodyPr>
          <a:lstStyle/>
          <a:p>
            <a:pPr algn="l">
              <a:lnSpc>
                <a:spcPct val="95000"/>
              </a:lnSpc>
            </a:pPr>
            <a:r>
              <a:rPr lang="en-US" sz="700" dirty="0">
                <a:solidFill>
                  <a:schemeClr val="bg1"/>
                </a:solidFill>
                <a:latin typeface="+mn-lt"/>
                <a:cs typeface="Arial"/>
              </a:rPr>
              <a:t>Working Memory</a:t>
            </a:r>
          </a:p>
        </p:txBody>
      </p:sp>
      <p:sp>
        <p:nvSpPr>
          <p:cNvPr id="65" name="TextBox 64"/>
          <p:cNvSpPr txBox="1"/>
          <p:nvPr/>
        </p:nvSpPr>
        <p:spPr>
          <a:xfrm>
            <a:off x="3349111" y="3336401"/>
            <a:ext cx="658644" cy="194669"/>
          </a:xfrm>
          <a:prstGeom prst="rect">
            <a:avLst/>
          </a:prstGeom>
          <a:noFill/>
        </p:spPr>
        <p:txBody>
          <a:bodyPr wrap="square" rtlCol="0" anchor="t" anchorCtr="0">
            <a:spAutoFit/>
          </a:bodyPr>
          <a:lstStyle/>
          <a:p>
            <a:pPr algn="l">
              <a:lnSpc>
                <a:spcPct val="95000"/>
              </a:lnSpc>
            </a:pPr>
            <a:r>
              <a:rPr lang="en-US" sz="700" b="1" dirty="0">
                <a:solidFill>
                  <a:schemeClr val="bg1"/>
                </a:solidFill>
                <a:latin typeface="+mn-lt"/>
                <a:cs typeface="Arial"/>
              </a:rPr>
              <a:t>Impulsivity</a:t>
            </a:r>
          </a:p>
        </p:txBody>
      </p:sp>
      <p:sp>
        <p:nvSpPr>
          <p:cNvPr id="66" name="TextBox 65"/>
          <p:cNvSpPr txBox="1"/>
          <p:nvPr/>
        </p:nvSpPr>
        <p:spPr>
          <a:xfrm>
            <a:off x="3339265" y="3658059"/>
            <a:ext cx="725104" cy="297004"/>
          </a:xfrm>
          <a:prstGeom prst="rect">
            <a:avLst/>
          </a:prstGeom>
          <a:noFill/>
        </p:spPr>
        <p:txBody>
          <a:bodyPr wrap="square" rtlCol="0" anchor="t" anchorCtr="0">
            <a:spAutoFit/>
          </a:bodyPr>
          <a:lstStyle/>
          <a:p>
            <a:pPr algn="l">
              <a:lnSpc>
                <a:spcPct val="95000"/>
              </a:lnSpc>
            </a:pPr>
            <a:r>
              <a:rPr lang="en-US" sz="700" dirty="0">
                <a:solidFill>
                  <a:schemeClr val="bg1"/>
                </a:solidFill>
                <a:latin typeface="+mn-lt"/>
                <a:cs typeface="Arial"/>
              </a:rPr>
              <a:t>Information Processing</a:t>
            </a:r>
          </a:p>
        </p:txBody>
      </p:sp>
      <p:sp>
        <p:nvSpPr>
          <p:cNvPr id="67" name="TextBox 66"/>
          <p:cNvSpPr txBox="1"/>
          <p:nvPr/>
        </p:nvSpPr>
        <p:spPr>
          <a:xfrm>
            <a:off x="3358380" y="4091670"/>
            <a:ext cx="658644" cy="297004"/>
          </a:xfrm>
          <a:prstGeom prst="rect">
            <a:avLst/>
          </a:prstGeom>
          <a:noFill/>
        </p:spPr>
        <p:txBody>
          <a:bodyPr wrap="square" rtlCol="0" anchor="t" anchorCtr="0">
            <a:spAutoFit/>
          </a:bodyPr>
          <a:lstStyle/>
          <a:p>
            <a:pPr algn="l">
              <a:lnSpc>
                <a:spcPct val="95000"/>
              </a:lnSpc>
            </a:pPr>
            <a:r>
              <a:rPr lang="en-US" sz="700" dirty="0">
                <a:solidFill>
                  <a:schemeClr val="bg1"/>
                </a:solidFill>
                <a:latin typeface="+mn-lt"/>
                <a:cs typeface="Arial"/>
              </a:rPr>
              <a:t>Verbal Fluency</a:t>
            </a:r>
          </a:p>
        </p:txBody>
      </p:sp>
      <p:sp>
        <p:nvSpPr>
          <p:cNvPr id="68" name="TextBox 67"/>
          <p:cNvSpPr txBox="1"/>
          <p:nvPr/>
        </p:nvSpPr>
        <p:spPr>
          <a:xfrm>
            <a:off x="5196868" y="2999346"/>
            <a:ext cx="658644" cy="194669"/>
          </a:xfrm>
          <a:prstGeom prst="rect">
            <a:avLst/>
          </a:prstGeom>
          <a:noFill/>
        </p:spPr>
        <p:txBody>
          <a:bodyPr wrap="square" rtlCol="0" anchor="t" anchorCtr="0">
            <a:spAutoFit/>
          </a:bodyPr>
          <a:lstStyle/>
          <a:p>
            <a:pPr algn="l">
              <a:lnSpc>
                <a:spcPct val="95000"/>
              </a:lnSpc>
            </a:pPr>
            <a:r>
              <a:rPr lang="en-US" sz="700" b="1" dirty="0">
                <a:solidFill>
                  <a:schemeClr val="bg1"/>
                </a:solidFill>
                <a:latin typeface="+mn-lt"/>
                <a:cs typeface="Arial"/>
              </a:rPr>
              <a:t>Anxiety</a:t>
            </a:r>
          </a:p>
        </p:txBody>
      </p:sp>
      <p:sp>
        <p:nvSpPr>
          <p:cNvPr id="69" name="TextBox 68"/>
          <p:cNvSpPr txBox="1"/>
          <p:nvPr/>
        </p:nvSpPr>
        <p:spPr>
          <a:xfrm>
            <a:off x="5182981" y="2049876"/>
            <a:ext cx="686418" cy="194669"/>
          </a:xfrm>
          <a:prstGeom prst="rect">
            <a:avLst/>
          </a:prstGeom>
          <a:noFill/>
        </p:spPr>
        <p:txBody>
          <a:bodyPr wrap="square" rtlCol="0" anchor="t" anchorCtr="0">
            <a:spAutoFit/>
          </a:bodyPr>
          <a:lstStyle/>
          <a:p>
            <a:pPr algn="l">
              <a:lnSpc>
                <a:spcPct val="95000"/>
              </a:lnSpc>
            </a:pPr>
            <a:r>
              <a:rPr lang="en-US" sz="700" dirty="0">
                <a:solidFill>
                  <a:schemeClr val="bg1"/>
                </a:solidFill>
                <a:latin typeface="+mn-lt"/>
                <a:cs typeface="Arial"/>
              </a:rPr>
              <a:t>Anhedonia</a:t>
            </a:r>
          </a:p>
        </p:txBody>
      </p:sp>
      <p:sp>
        <p:nvSpPr>
          <p:cNvPr id="70" name="TextBox 69"/>
          <p:cNvSpPr txBox="1"/>
          <p:nvPr/>
        </p:nvSpPr>
        <p:spPr>
          <a:xfrm>
            <a:off x="5196868" y="2366366"/>
            <a:ext cx="658644" cy="194669"/>
          </a:xfrm>
          <a:prstGeom prst="rect">
            <a:avLst/>
          </a:prstGeom>
          <a:noFill/>
        </p:spPr>
        <p:txBody>
          <a:bodyPr wrap="square" rtlCol="0" anchor="t" anchorCtr="0">
            <a:spAutoFit/>
          </a:bodyPr>
          <a:lstStyle/>
          <a:p>
            <a:pPr algn="l">
              <a:lnSpc>
                <a:spcPct val="95000"/>
              </a:lnSpc>
            </a:pPr>
            <a:r>
              <a:rPr lang="en-US" sz="700" dirty="0">
                <a:solidFill>
                  <a:schemeClr val="bg1"/>
                </a:solidFill>
                <a:latin typeface="+mn-lt"/>
                <a:cs typeface="Arial"/>
              </a:rPr>
              <a:t>Mood</a:t>
            </a:r>
          </a:p>
        </p:txBody>
      </p:sp>
      <p:sp>
        <p:nvSpPr>
          <p:cNvPr id="71" name="TextBox 70"/>
          <p:cNvSpPr txBox="1"/>
          <p:nvPr/>
        </p:nvSpPr>
        <p:spPr>
          <a:xfrm>
            <a:off x="5196868" y="3315836"/>
            <a:ext cx="658644" cy="194669"/>
          </a:xfrm>
          <a:prstGeom prst="rect">
            <a:avLst/>
          </a:prstGeom>
          <a:noFill/>
        </p:spPr>
        <p:txBody>
          <a:bodyPr wrap="square" rtlCol="0" anchor="t" anchorCtr="0">
            <a:spAutoFit/>
          </a:bodyPr>
          <a:lstStyle/>
          <a:p>
            <a:pPr algn="l">
              <a:lnSpc>
                <a:spcPct val="95000"/>
              </a:lnSpc>
            </a:pPr>
            <a:r>
              <a:rPr lang="en-US" sz="700" dirty="0">
                <a:solidFill>
                  <a:schemeClr val="bg1"/>
                </a:solidFill>
                <a:latin typeface="+mn-lt"/>
                <a:cs typeface="Arial"/>
              </a:rPr>
              <a:t>Guilt</a:t>
            </a:r>
          </a:p>
        </p:txBody>
      </p:sp>
      <p:sp>
        <p:nvSpPr>
          <p:cNvPr id="72" name="TextBox 71"/>
          <p:cNvSpPr txBox="1"/>
          <p:nvPr/>
        </p:nvSpPr>
        <p:spPr>
          <a:xfrm>
            <a:off x="5163638" y="3632326"/>
            <a:ext cx="725104" cy="194669"/>
          </a:xfrm>
          <a:prstGeom prst="rect">
            <a:avLst/>
          </a:prstGeom>
          <a:noFill/>
        </p:spPr>
        <p:txBody>
          <a:bodyPr wrap="square" rtlCol="0" anchor="t" anchorCtr="0">
            <a:spAutoFit/>
          </a:bodyPr>
          <a:lstStyle/>
          <a:p>
            <a:pPr algn="l">
              <a:lnSpc>
                <a:spcPct val="95000"/>
              </a:lnSpc>
            </a:pPr>
            <a:r>
              <a:rPr lang="en-US" sz="700" dirty="0">
                <a:solidFill>
                  <a:schemeClr val="bg1"/>
                </a:solidFill>
                <a:latin typeface="+mn-lt"/>
                <a:cs typeface="Arial"/>
              </a:rPr>
              <a:t>Suicidality</a:t>
            </a:r>
          </a:p>
        </p:txBody>
      </p:sp>
      <p:sp>
        <p:nvSpPr>
          <p:cNvPr id="73" name="TextBox 72"/>
          <p:cNvSpPr txBox="1"/>
          <p:nvPr/>
        </p:nvSpPr>
        <p:spPr>
          <a:xfrm>
            <a:off x="5196868" y="3948816"/>
            <a:ext cx="658644" cy="194669"/>
          </a:xfrm>
          <a:prstGeom prst="rect">
            <a:avLst/>
          </a:prstGeom>
          <a:noFill/>
        </p:spPr>
        <p:txBody>
          <a:bodyPr wrap="square" rtlCol="0" anchor="t" anchorCtr="0">
            <a:spAutoFit/>
          </a:bodyPr>
          <a:lstStyle/>
          <a:p>
            <a:pPr algn="l">
              <a:lnSpc>
                <a:spcPct val="95000"/>
              </a:lnSpc>
            </a:pPr>
            <a:r>
              <a:rPr lang="en-US" sz="700">
                <a:solidFill>
                  <a:schemeClr val="bg1"/>
                </a:solidFill>
                <a:latin typeface="+mn-lt"/>
                <a:cs typeface="Arial"/>
              </a:rPr>
              <a:t>Insomnia</a:t>
            </a:r>
            <a:endParaRPr lang="en-US" sz="700" dirty="0">
              <a:solidFill>
                <a:schemeClr val="bg1"/>
              </a:solidFill>
              <a:latin typeface="+mn-lt"/>
              <a:cs typeface="Arial"/>
            </a:endParaRPr>
          </a:p>
        </p:txBody>
      </p:sp>
      <p:sp>
        <p:nvSpPr>
          <p:cNvPr id="74" name="TextBox 73"/>
          <p:cNvSpPr txBox="1"/>
          <p:nvPr/>
        </p:nvSpPr>
        <p:spPr>
          <a:xfrm>
            <a:off x="5196868" y="4265303"/>
            <a:ext cx="658644" cy="194669"/>
          </a:xfrm>
          <a:prstGeom prst="rect">
            <a:avLst/>
          </a:prstGeom>
          <a:noFill/>
        </p:spPr>
        <p:txBody>
          <a:bodyPr wrap="square" rtlCol="0" anchor="t" anchorCtr="0">
            <a:spAutoFit/>
          </a:bodyPr>
          <a:lstStyle/>
          <a:p>
            <a:pPr algn="l">
              <a:lnSpc>
                <a:spcPct val="95000"/>
              </a:lnSpc>
            </a:pPr>
            <a:r>
              <a:rPr lang="en-US" sz="700" dirty="0">
                <a:solidFill>
                  <a:schemeClr val="bg1"/>
                </a:solidFill>
                <a:latin typeface="+mn-lt"/>
                <a:cs typeface="Arial"/>
              </a:rPr>
              <a:t>Lethargy</a:t>
            </a:r>
          </a:p>
        </p:txBody>
      </p:sp>
      <p:sp>
        <p:nvSpPr>
          <p:cNvPr id="75" name="TextBox 74"/>
          <p:cNvSpPr txBox="1"/>
          <p:nvPr/>
        </p:nvSpPr>
        <p:spPr>
          <a:xfrm>
            <a:off x="5122233" y="2682856"/>
            <a:ext cx="806509" cy="194669"/>
          </a:xfrm>
          <a:prstGeom prst="rect">
            <a:avLst/>
          </a:prstGeom>
          <a:noFill/>
        </p:spPr>
        <p:txBody>
          <a:bodyPr wrap="square" rtlCol="0" anchor="t" anchorCtr="0">
            <a:spAutoFit/>
          </a:bodyPr>
          <a:lstStyle/>
          <a:p>
            <a:pPr algn="l">
              <a:lnSpc>
                <a:spcPct val="95000"/>
              </a:lnSpc>
            </a:pPr>
            <a:r>
              <a:rPr lang="en-US" sz="700">
                <a:solidFill>
                  <a:schemeClr val="bg1"/>
                </a:solidFill>
                <a:latin typeface="+mn-lt"/>
                <a:cs typeface="Arial"/>
              </a:rPr>
              <a:t>Psychomotor</a:t>
            </a:r>
            <a:endParaRPr lang="en-US" sz="700" dirty="0">
              <a:solidFill>
                <a:schemeClr val="bg1"/>
              </a:solidFill>
              <a:latin typeface="+mn-lt"/>
              <a:cs typeface="Arial"/>
            </a:endParaRPr>
          </a:p>
        </p:txBody>
      </p:sp>
      <p:sp>
        <p:nvSpPr>
          <p:cNvPr id="76" name="TextBox 75"/>
          <p:cNvSpPr txBox="1"/>
          <p:nvPr/>
        </p:nvSpPr>
        <p:spPr>
          <a:xfrm>
            <a:off x="3302647" y="1754969"/>
            <a:ext cx="813561" cy="223907"/>
          </a:xfrm>
          <a:prstGeom prst="rect">
            <a:avLst/>
          </a:prstGeom>
          <a:noFill/>
        </p:spPr>
        <p:txBody>
          <a:bodyPr wrap="square" rtlCol="0" anchor="t" anchorCtr="0">
            <a:spAutoFit/>
          </a:bodyPr>
          <a:lstStyle/>
          <a:p>
            <a:pPr>
              <a:lnSpc>
                <a:spcPct val="95000"/>
              </a:lnSpc>
            </a:pPr>
            <a:r>
              <a:rPr lang="en-US" sz="900" b="1" dirty="0">
                <a:solidFill>
                  <a:schemeClr val="bg1"/>
                </a:solidFill>
                <a:latin typeface="+mn-lt"/>
                <a:cs typeface="Arial"/>
              </a:rPr>
              <a:t>COGNITIVE</a:t>
            </a:r>
          </a:p>
        </p:txBody>
      </p:sp>
      <p:sp>
        <p:nvSpPr>
          <p:cNvPr id="77" name="TextBox 76"/>
          <p:cNvSpPr txBox="1"/>
          <p:nvPr/>
        </p:nvSpPr>
        <p:spPr>
          <a:xfrm>
            <a:off x="4212440" y="1754969"/>
            <a:ext cx="813561" cy="223907"/>
          </a:xfrm>
          <a:prstGeom prst="rect">
            <a:avLst/>
          </a:prstGeom>
          <a:noFill/>
        </p:spPr>
        <p:txBody>
          <a:bodyPr wrap="square" rtlCol="0" anchor="t" anchorCtr="0">
            <a:spAutoFit/>
          </a:bodyPr>
          <a:lstStyle/>
          <a:p>
            <a:pPr>
              <a:lnSpc>
                <a:spcPct val="95000"/>
              </a:lnSpc>
            </a:pPr>
            <a:r>
              <a:rPr lang="en-US" sz="900" b="1" dirty="0">
                <a:solidFill>
                  <a:schemeClr val="bg1"/>
                </a:solidFill>
                <a:latin typeface="+mn-lt"/>
                <a:cs typeface="Arial"/>
              </a:rPr>
              <a:t>NEURAL</a:t>
            </a:r>
          </a:p>
        </p:txBody>
      </p:sp>
      <p:sp>
        <p:nvSpPr>
          <p:cNvPr id="78" name="TextBox 77"/>
          <p:cNvSpPr txBox="1"/>
          <p:nvPr/>
        </p:nvSpPr>
        <p:spPr>
          <a:xfrm>
            <a:off x="5122233" y="1754969"/>
            <a:ext cx="813561" cy="223907"/>
          </a:xfrm>
          <a:prstGeom prst="rect">
            <a:avLst/>
          </a:prstGeom>
          <a:noFill/>
        </p:spPr>
        <p:txBody>
          <a:bodyPr wrap="square" rtlCol="0" anchor="t" anchorCtr="0">
            <a:spAutoFit/>
          </a:bodyPr>
          <a:lstStyle/>
          <a:p>
            <a:pPr>
              <a:lnSpc>
                <a:spcPct val="95000"/>
              </a:lnSpc>
            </a:pPr>
            <a:r>
              <a:rPr lang="en-US" sz="900" b="1" dirty="0">
                <a:solidFill>
                  <a:schemeClr val="bg1"/>
                </a:solidFill>
                <a:latin typeface="+mn-lt"/>
                <a:cs typeface="Arial"/>
              </a:rPr>
              <a:t>CLINICAL</a:t>
            </a:r>
          </a:p>
        </p:txBody>
      </p:sp>
    </p:spTree>
    <p:extLst>
      <p:ext uri="{BB962C8B-B14F-4D97-AF65-F5344CB8AC3E}">
        <p14:creationId xmlns:p14="http://schemas.microsoft.com/office/powerpoint/2010/main" val="1383817888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75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75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750"/>
                            </p:stCondLst>
                            <p:childTnLst>
                              <p:par>
                                <p:cTn id="17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8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aul Dagum MD PhD…"/>
          <p:cNvSpPr/>
          <p:nvPr/>
        </p:nvSpPr>
        <p:spPr>
          <a:xfrm>
            <a:off x="1198880" y="4947546"/>
            <a:ext cx="2132552" cy="90409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19050" tIns="19050" rIns="19050" bIns="19050">
            <a:spAutoFit/>
          </a:bodyPr>
          <a:lstStyle/>
          <a:p>
            <a:pPr algn="l">
              <a:defRPr sz="30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sz="1125" dirty="0">
                <a:solidFill>
                  <a:schemeClr val="tx1">
                    <a:lumMod val="95000"/>
                  </a:schemeClr>
                </a:solidFill>
              </a:rPr>
              <a:t>Paul Dagum MD PhD </a:t>
            </a:r>
          </a:p>
          <a:p>
            <a:pPr algn="l">
              <a:defRPr sz="30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sz="1125" dirty="0">
                <a:solidFill>
                  <a:schemeClr val="tx1">
                    <a:lumMod val="95000"/>
                  </a:schemeClr>
                </a:solidFill>
              </a:rPr>
              <a:t>Founder, CEO</a:t>
            </a:r>
          </a:p>
          <a:p>
            <a:pPr defTabSz="171450">
              <a:defRPr sz="30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sz="1125" dirty="0">
                <a:solidFill>
                  <a:schemeClr val="tx1">
                    <a:lumMod val="95000"/>
                  </a:schemeClr>
                </a:solidFill>
              </a:rPr>
              <a:t>paul@mindstronghealth.com</a:t>
            </a:r>
          </a:p>
          <a:p>
            <a:pPr defTabSz="171450">
              <a:defRPr sz="30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sz="1125" dirty="0">
                <a:solidFill>
                  <a:schemeClr val="tx1">
                    <a:lumMod val="95000"/>
                  </a:schemeClr>
                </a:solidFill>
              </a:rPr>
              <a:t>c: (415) 378-5456</a:t>
            </a:r>
          </a:p>
          <a:p>
            <a:pPr defTabSz="171450">
              <a:defRPr sz="30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sz="1125" dirty="0">
                <a:solidFill>
                  <a:schemeClr val="tx1">
                    <a:lumMod val="95000"/>
                  </a:schemeClr>
                </a:solidFill>
              </a:rPr>
              <a:t>o: (650) 947- 9293</a:t>
            </a:r>
          </a:p>
        </p:txBody>
      </p:sp>
      <p:sp>
        <p:nvSpPr>
          <p:cNvPr id="11" name="Thank You"/>
          <p:cNvSpPr/>
          <p:nvPr/>
        </p:nvSpPr>
        <p:spPr>
          <a:xfrm>
            <a:off x="3660229" y="2217847"/>
            <a:ext cx="2001728" cy="4136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19050" tIns="19050" rIns="19050" bIns="19050" anchor="ctr">
            <a:spAutoFit/>
          </a:bodyPr>
          <a:lstStyle>
            <a:lvl1pPr>
              <a:defRPr sz="65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algn="ctr"/>
            <a:r>
              <a:rPr sz="2438" dirty="0">
                <a:solidFill>
                  <a:schemeClr val="tx1">
                    <a:lumMod val="95000"/>
                  </a:schemeClr>
                </a:solidFill>
              </a:rPr>
              <a:t>Thank You</a:t>
            </a: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8880" y="4400915"/>
            <a:ext cx="398869" cy="4247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959443"/>
      </p:ext>
    </p:extLst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CHALLENGES IN MENTAL HEALTH"/>
          <p:cNvSpPr/>
          <p:nvPr/>
        </p:nvSpPr>
        <p:spPr>
          <a:xfrm>
            <a:off x="320310" y="1012011"/>
            <a:ext cx="7886522" cy="407804"/>
          </a:xfrm>
          <a:prstGeom prst="rect">
            <a:avLst/>
          </a:prstGeom>
          <a:noFill/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19050" tIns="19050" rIns="19050" bIns="19050" anchor="ctr">
            <a:spAutoFit/>
          </a:bodyPr>
          <a:lstStyle>
            <a:lvl1pPr algn="l">
              <a:defRPr sz="6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rPr sz="2400">
                <a:solidFill>
                  <a:schemeClr val="tx1">
                    <a:lumMod val="95000"/>
                  </a:schemeClr>
                </a:solidFill>
              </a:rPr>
              <a:t>CHALLENGES IN MENTAL HEALTH</a:t>
            </a:r>
          </a:p>
        </p:txBody>
      </p:sp>
      <p:pic>
        <p:nvPicPr>
          <p:cNvPr id="69" name="pasted-image.pdf" descr="pasted-image.pd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666284" y="1969095"/>
            <a:ext cx="2034426" cy="3193979"/>
          </a:xfrm>
          <a:prstGeom prst="rect">
            <a:avLst/>
          </a:prstGeom>
          <a:ln w="12700">
            <a:miter lim="400000"/>
          </a:ln>
        </p:spPr>
      </p:pic>
      <p:pic>
        <p:nvPicPr>
          <p:cNvPr id="70" name="pasted-image.pdf" descr="pasted-image.pdf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3038141" y="2341057"/>
            <a:ext cx="2373366" cy="845062"/>
          </a:xfrm>
          <a:prstGeom prst="rect">
            <a:avLst/>
          </a:prstGeom>
          <a:ln w="12700">
            <a:miter lim="400000"/>
          </a:ln>
        </p:spPr>
      </p:pic>
      <p:pic>
        <p:nvPicPr>
          <p:cNvPr id="71" name="pasted-image.pdf" descr="pasted-image.pdf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4967772" y="1872620"/>
            <a:ext cx="3390256" cy="3339780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1486189594"/>
      </p:ext>
    </p:extLst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9" grpId="0" animBg="1" advAuto="0"/>
      <p:bldP spid="71" grpId="0" animBg="1" advAuto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LACK OF MEASUREMENT"/>
          <p:cNvSpPr/>
          <p:nvPr/>
        </p:nvSpPr>
        <p:spPr>
          <a:xfrm>
            <a:off x="320310" y="1012011"/>
            <a:ext cx="7886522" cy="407804"/>
          </a:xfrm>
          <a:prstGeom prst="rect">
            <a:avLst/>
          </a:prstGeom>
          <a:noFill/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19050" tIns="19050" rIns="19050" bIns="19050" anchor="ctr">
            <a:spAutoFit/>
          </a:bodyPr>
          <a:lstStyle/>
          <a:p>
            <a:pPr lvl="1" algn="l">
              <a:defRPr sz="6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sz="2400" dirty="0">
                <a:solidFill>
                  <a:schemeClr val="tx1">
                    <a:lumMod val="95000"/>
                  </a:schemeClr>
                </a:solidFill>
              </a:rPr>
              <a:t>LACK OF MEASUREMENT</a:t>
            </a:r>
          </a:p>
        </p:txBody>
      </p:sp>
      <p:sp>
        <p:nvSpPr>
          <p:cNvPr id="76" name="Arrow"/>
          <p:cNvSpPr/>
          <p:nvPr/>
        </p:nvSpPr>
        <p:spPr>
          <a:xfrm>
            <a:off x="7327077" y="1996258"/>
            <a:ext cx="852816" cy="923893"/>
          </a:xfrm>
          <a:prstGeom prst="rightArrow">
            <a:avLst>
              <a:gd name="adj1" fmla="val 100000"/>
              <a:gd name="adj2" fmla="val 17248"/>
            </a:avLst>
          </a:prstGeom>
          <a:gradFill>
            <a:gsLst>
              <a:gs pos="0">
                <a:schemeClr val="accent2">
                  <a:hueOff val="-554920"/>
                  <a:satOff val="-21482"/>
                  <a:lumOff val="-6228"/>
                </a:schemeClr>
              </a:gs>
              <a:gs pos="100000">
                <a:schemeClr val="accent2"/>
              </a:gs>
            </a:gsLst>
            <a:lin ang="5136380"/>
          </a:gradFill>
          <a:ln w="12700">
            <a:miter lim="400000"/>
          </a:ln>
        </p:spPr>
        <p:txBody>
          <a:bodyPr lIns="19050" tIns="19050" rIns="19050" bIns="19050" anchor="ctr"/>
          <a:lstStyle/>
          <a:p>
            <a:pPr>
              <a:defRPr sz="3200">
                <a:solidFill>
                  <a:srgbClr val="FFFFFF"/>
                </a:solidFill>
                <a:latin typeface="+mj-lt"/>
                <a:ea typeface="+mj-ea"/>
                <a:cs typeface="+mj-cs"/>
                <a:sym typeface="Helvetica Light"/>
              </a:defRPr>
            </a:pPr>
            <a:endParaRPr sz="1200"/>
          </a:p>
        </p:txBody>
      </p:sp>
      <p:sp>
        <p:nvSpPr>
          <p:cNvPr id="77" name="Rounded Rectangle"/>
          <p:cNvSpPr/>
          <p:nvPr/>
        </p:nvSpPr>
        <p:spPr>
          <a:xfrm>
            <a:off x="818044" y="1996009"/>
            <a:ext cx="1297835" cy="924390"/>
          </a:xfrm>
          <a:prstGeom prst="roundRect">
            <a:avLst>
              <a:gd name="adj" fmla="val 7199"/>
            </a:avLst>
          </a:prstGeom>
          <a:gradFill>
            <a:gsLst>
              <a:gs pos="0">
                <a:schemeClr val="accent2">
                  <a:hueOff val="-554920"/>
                  <a:satOff val="-21482"/>
                  <a:lumOff val="-6228"/>
                </a:schemeClr>
              </a:gs>
              <a:gs pos="100000">
                <a:schemeClr val="accent2"/>
              </a:gs>
            </a:gsLst>
            <a:lin ang="5136380"/>
          </a:gradFill>
          <a:ln w="12700">
            <a:miter lim="400000"/>
          </a:ln>
        </p:spPr>
        <p:txBody>
          <a:bodyPr lIns="19050" tIns="19050" rIns="19050" bIns="19050" anchor="ctr"/>
          <a:lstStyle/>
          <a:p>
            <a:pPr>
              <a:defRPr sz="3200">
                <a:solidFill>
                  <a:srgbClr val="FFFFFF"/>
                </a:solidFill>
                <a:latin typeface="+mj-lt"/>
                <a:ea typeface="+mj-ea"/>
                <a:cs typeface="+mj-cs"/>
                <a:sym typeface="Helvetica Light"/>
              </a:defRPr>
            </a:pPr>
            <a:endParaRPr sz="1200"/>
          </a:p>
        </p:txBody>
      </p:sp>
      <p:sp>
        <p:nvSpPr>
          <p:cNvPr id="78" name="Episodic, subjective measures in laboratory environments lack sensitivity — may fail to detect clinical change (Rush, J Cain PSych, 2015)"/>
          <p:cNvSpPr/>
          <p:nvPr/>
        </p:nvSpPr>
        <p:spPr>
          <a:xfrm>
            <a:off x="2182246" y="1996506"/>
            <a:ext cx="5845264" cy="923396"/>
          </a:xfrm>
          <a:prstGeom prst="roundRect">
            <a:avLst>
              <a:gd name="adj" fmla="val 5929"/>
            </a:avLst>
          </a:prstGeom>
          <a:gradFill>
            <a:gsLst>
              <a:gs pos="0">
                <a:schemeClr val="accent2">
                  <a:hueOff val="-554920"/>
                  <a:satOff val="-21482"/>
                  <a:lumOff val="-6228"/>
                </a:schemeClr>
              </a:gs>
              <a:gs pos="100000">
                <a:schemeClr val="accent2"/>
              </a:gs>
            </a:gsLst>
            <a:lin ang="5136380"/>
          </a:gra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19050" tIns="19050" rIns="19050" bIns="19050" anchor="ctr"/>
          <a:lstStyle/>
          <a:p>
            <a:pPr>
              <a:spcBef>
                <a:spcPts val="900"/>
              </a:spcBef>
              <a:defRPr sz="36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sz="1350"/>
              <a:t>Episodic, subjective measures in laboratory environments lack sensitivity — may fail to detect clinical change </a:t>
            </a:r>
            <a:r>
              <a:rPr sz="1350" i="1"/>
              <a:t>(Rush, J Cain PSych, 2015)</a:t>
            </a:r>
          </a:p>
        </p:txBody>
      </p:sp>
      <p:sp>
        <p:nvSpPr>
          <p:cNvPr id="79" name="IN…"/>
          <p:cNvSpPr/>
          <p:nvPr/>
        </p:nvSpPr>
        <p:spPr>
          <a:xfrm>
            <a:off x="1149821" y="2230971"/>
            <a:ext cx="512961" cy="45397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19050" tIns="19050" rIns="19050" bIns="19050" anchor="ctr">
            <a:spAutoFit/>
          </a:bodyPr>
          <a:lstStyle/>
          <a:p>
            <a:pPr>
              <a:defRPr sz="3600">
                <a:solidFill>
                  <a:srgbClr val="FFFFFF"/>
                </a:solidFill>
              </a:defRPr>
            </a:pPr>
            <a:r>
              <a:rPr sz="1350"/>
              <a:t>IN </a:t>
            </a:r>
          </a:p>
          <a:p>
            <a:pPr>
              <a:defRPr sz="3600">
                <a:solidFill>
                  <a:srgbClr val="FFFFFF"/>
                </a:solidFill>
              </a:defRPr>
            </a:pPr>
            <a:r>
              <a:rPr sz="1350"/>
              <a:t>TRIALS</a:t>
            </a:r>
          </a:p>
        </p:txBody>
      </p:sp>
      <p:sp>
        <p:nvSpPr>
          <p:cNvPr id="80" name="Arrow"/>
          <p:cNvSpPr/>
          <p:nvPr/>
        </p:nvSpPr>
        <p:spPr>
          <a:xfrm>
            <a:off x="7331489" y="3080563"/>
            <a:ext cx="852816" cy="923893"/>
          </a:xfrm>
          <a:prstGeom prst="rightArrow">
            <a:avLst>
              <a:gd name="adj1" fmla="val 100000"/>
              <a:gd name="adj2" fmla="val 17248"/>
            </a:avLst>
          </a:prstGeom>
          <a:gradFill>
            <a:gsLst>
              <a:gs pos="0">
                <a:schemeClr val="accent4">
                  <a:satOff val="1488"/>
                  <a:lumOff val="-7242"/>
                </a:schemeClr>
              </a:gs>
              <a:gs pos="100000">
                <a:schemeClr val="accent4"/>
              </a:gs>
            </a:gsLst>
            <a:lin ang="5136380"/>
          </a:gradFill>
          <a:ln w="12700">
            <a:miter lim="400000"/>
          </a:ln>
        </p:spPr>
        <p:txBody>
          <a:bodyPr lIns="19050" tIns="19050" rIns="19050" bIns="19050" anchor="ctr"/>
          <a:lstStyle/>
          <a:p>
            <a:pPr>
              <a:defRPr sz="3200">
                <a:solidFill>
                  <a:srgbClr val="FFFFFF"/>
                </a:solidFill>
                <a:latin typeface="+mj-lt"/>
                <a:ea typeface="+mj-ea"/>
                <a:cs typeface="+mj-cs"/>
                <a:sym typeface="Helvetica Light"/>
              </a:defRPr>
            </a:pPr>
            <a:endParaRPr sz="1200"/>
          </a:p>
        </p:txBody>
      </p:sp>
      <p:sp>
        <p:nvSpPr>
          <p:cNvPr id="81" name="Rounded Rectangle"/>
          <p:cNvSpPr/>
          <p:nvPr/>
        </p:nvSpPr>
        <p:spPr>
          <a:xfrm>
            <a:off x="822455" y="3080315"/>
            <a:ext cx="1297835" cy="924390"/>
          </a:xfrm>
          <a:prstGeom prst="roundRect">
            <a:avLst>
              <a:gd name="adj" fmla="val 7199"/>
            </a:avLst>
          </a:prstGeom>
          <a:gradFill>
            <a:gsLst>
              <a:gs pos="0">
                <a:schemeClr val="accent4">
                  <a:satOff val="1488"/>
                  <a:lumOff val="-7242"/>
                </a:schemeClr>
              </a:gs>
              <a:gs pos="100000">
                <a:schemeClr val="accent4"/>
              </a:gs>
            </a:gsLst>
            <a:lin ang="5136380"/>
          </a:gradFill>
          <a:ln w="12700">
            <a:miter lim="400000"/>
          </a:ln>
        </p:spPr>
        <p:txBody>
          <a:bodyPr lIns="19050" tIns="19050" rIns="19050" bIns="19050" anchor="ctr"/>
          <a:lstStyle/>
          <a:p>
            <a:pPr>
              <a:defRPr sz="3200">
                <a:solidFill>
                  <a:srgbClr val="FFFFFF"/>
                </a:solidFill>
                <a:latin typeface="+mj-lt"/>
                <a:ea typeface="+mj-ea"/>
                <a:cs typeface="+mj-cs"/>
                <a:sym typeface="Helvetica Light"/>
              </a:defRPr>
            </a:pPr>
            <a:endParaRPr sz="1200"/>
          </a:p>
        </p:txBody>
      </p:sp>
      <p:sp>
        <p:nvSpPr>
          <p:cNvPr id="82" name="“On the basis of clinical judgement alone, mental health providers detect deterioration for only 21.4% of their patients who experience increased symptom severity.” (Fortney JC et al, Psych Serv, 2016)"/>
          <p:cNvSpPr/>
          <p:nvPr/>
        </p:nvSpPr>
        <p:spPr>
          <a:xfrm>
            <a:off x="2186658" y="3080812"/>
            <a:ext cx="5845264" cy="923396"/>
          </a:xfrm>
          <a:prstGeom prst="roundRect">
            <a:avLst>
              <a:gd name="adj" fmla="val 5929"/>
            </a:avLst>
          </a:prstGeom>
          <a:gradFill>
            <a:gsLst>
              <a:gs pos="0">
                <a:schemeClr val="accent4">
                  <a:satOff val="1488"/>
                  <a:lumOff val="-7242"/>
                </a:schemeClr>
              </a:gs>
              <a:gs pos="100000">
                <a:schemeClr val="accent4"/>
              </a:gs>
            </a:gsLst>
            <a:lin ang="5136380"/>
          </a:gra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19050" tIns="19050" rIns="19050" bIns="19050" anchor="ctr"/>
          <a:lstStyle/>
          <a:p>
            <a:pPr>
              <a:spcBef>
                <a:spcPts val="900"/>
              </a:spcBef>
              <a:defRPr sz="36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sz="1350"/>
              <a:t>“On the basis of clinical judgement alone, mental health providers detect deterioration for only 21.4% of their patients who experience increased symptom severity.” </a:t>
            </a:r>
            <a:r>
              <a:rPr sz="1350" i="1"/>
              <a:t>(Fortney JC et al, Psych Serv, 2016)</a:t>
            </a:r>
          </a:p>
        </p:txBody>
      </p:sp>
      <p:sp>
        <p:nvSpPr>
          <p:cNvPr id="83" name="IN…"/>
          <p:cNvSpPr/>
          <p:nvPr/>
        </p:nvSpPr>
        <p:spPr>
          <a:xfrm>
            <a:off x="1016503" y="3301420"/>
            <a:ext cx="720838" cy="45397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19050" tIns="19050" rIns="19050" bIns="19050" anchor="ctr">
            <a:spAutoFit/>
          </a:bodyPr>
          <a:lstStyle/>
          <a:p>
            <a:pPr>
              <a:defRPr sz="3600">
                <a:solidFill>
                  <a:srgbClr val="FFFFFF"/>
                </a:solidFill>
              </a:defRPr>
            </a:pPr>
            <a:r>
              <a:rPr sz="1350"/>
              <a:t>IN </a:t>
            </a:r>
          </a:p>
          <a:p>
            <a:pPr>
              <a:defRPr sz="3600">
                <a:solidFill>
                  <a:srgbClr val="FFFFFF"/>
                </a:solidFill>
              </a:defRPr>
            </a:pPr>
            <a:r>
              <a:rPr sz="1350"/>
              <a:t>PRACTICE</a:t>
            </a:r>
          </a:p>
        </p:txBody>
      </p:sp>
      <p:sp>
        <p:nvSpPr>
          <p:cNvPr id="84" name="Arrow"/>
          <p:cNvSpPr/>
          <p:nvPr/>
        </p:nvSpPr>
        <p:spPr>
          <a:xfrm>
            <a:off x="7322846" y="4165117"/>
            <a:ext cx="852816" cy="923893"/>
          </a:xfrm>
          <a:prstGeom prst="rightArrow">
            <a:avLst>
              <a:gd name="adj1" fmla="val 100000"/>
              <a:gd name="adj2" fmla="val 17248"/>
            </a:avLst>
          </a:prstGeom>
          <a:gradFill>
            <a:gsLst>
              <a:gs pos="0">
                <a:schemeClr val="accent1">
                  <a:hueOff val="47394"/>
                  <a:satOff val="-25753"/>
                  <a:lumOff val="-7544"/>
                </a:schemeClr>
              </a:gs>
              <a:gs pos="100000">
                <a:schemeClr val="accent1"/>
              </a:gs>
            </a:gsLst>
            <a:lin ang="5136380"/>
          </a:gradFill>
          <a:ln w="12700">
            <a:miter lim="400000"/>
          </a:ln>
        </p:spPr>
        <p:txBody>
          <a:bodyPr lIns="19050" tIns="19050" rIns="19050" bIns="19050" anchor="ctr"/>
          <a:lstStyle/>
          <a:p>
            <a:pPr>
              <a:defRPr sz="3200">
                <a:solidFill>
                  <a:srgbClr val="FFFFFF"/>
                </a:solidFill>
                <a:latin typeface="+mj-lt"/>
                <a:ea typeface="+mj-ea"/>
                <a:cs typeface="+mj-cs"/>
                <a:sym typeface="Helvetica Light"/>
              </a:defRPr>
            </a:pPr>
            <a:endParaRPr sz="1200"/>
          </a:p>
        </p:txBody>
      </p:sp>
      <p:sp>
        <p:nvSpPr>
          <p:cNvPr id="85" name="Rounded Rectangle"/>
          <p:cNvSpPr/>
          <p:nvPr/>
        </p:nvSpPr>
        <p:spPr>
          <a:xfrm>
            <a:off x="822275" y="4164868"/>
            <a:ext cx="1289372" cy="924390"/>
          </a:xfrm>
          <a:prstGeom prst="roundRect">
            <a:avLst>
              <a:gd name="adj" fmla="val 7199"/>
            </a:avLst>
          </a:prstGeom>
          <a:gradFill>
            <a:gsLst>
              <a:gs pos="0">
                <a:schemeClr val="accent1">
                  <a:hueOff val="47394"/>
                  <a:satOff val="-25753"/>
                  <a:lumOff val="-7544"/>
                </a:schemeClr>
              </a:gs>
              <a:gs pos="100000">
                <a:schemeClr val="accent1"/>
              </a:gs>
            </a:gsLst>
            <a:lin ang="5136380"/>
          </a:gradFill>
          <a:ln w="12700">
            <a:miter lim="400000"/>
          </a:ln>
        </p:spPr>
        <p:txBody>
          <a:bodyPr lIns="19050" tIns="19050" rIns="19050" bIns="19050" anchor="ctr"/>
          <a:lstStyle/>
          <a:p>
            <a:pPr>
              <a:defRPr sz="3200">
                <a:solidFill>
                  <a:srgbClr val="FFFFFF"/>
                </a:solidFill>
                <a:latin typeface="+mj-lt"/>
                <a:ea typeface="+mj-ea"/>
                <a:cs typeface="+mj-cs"/>
                <a:sym typeface="Helvetica Light"/>
              </a:defRPr>
            </a:pPr>
            <a:endParaRPr sz="1200"/>
          </a:p>
        </p:txBody>
      </p:sp>
      <p:sp>
        <p:nvSpPr>
          <p:cNvPr id="86" name="Lack of detection leads to treatment at late stage of illness with significant disability (Addington et al, Psych Serv 2016)"/>
          <p:cNvSpPr/>
          <p:nvPr/>
        </p:nvSpPr>
        <p:spPr>
          <a:xfrm>
            <a:off x="2178015" y="4165366"/>
            <a:ext cx="5845264" cy="923396"/>
          </a:xfrm>
          <a:prstGeom prst="roundRect">
            <a:avLst>
              <a:gd name="adj" fmla="val 5929"/>
            </a:avLst>
          </a:prstGeom>
          <a:gradFill>
            <a:gsLst>
              <a:gs pos="0">
                <a:schemeClr val="accent1">
                  <a:hueOff val="47394"/>
                  <a:satOff val="-25753"/>
                  <a:lumOff val="-7544"/>
                </a:schemeClr>
              </a:gs>
              <a:gs pos="100000">
                <a:schemeClr val="accent1"/>
              </a:gs>
            </a:gsLst>
            <a:lin ang="5136380"/>
          </a:gra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19050" tIns="19050" rIns="19050" bIns="19050" anchor="ctr"/>
          <a:lstStyle/>
          <a:p>
            <a:pPr>
              <a:spcBef>
                <a:spcPts val="900"/>
              </a:spcBef>
              <a:defRPr sz="36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sz="1350"/>
              <a:t>Lack of detection leads to treatment at late stage of illness with significant disability </a:t>
            </a:r>
            <a:r>
              <a:rPr sz="1350" i="1"/>
              <a:t>(Addington et al, Psych Serv 2016)</a:t>
            </a:r>
          </a:p>
        </p:txBody>
      </p:sp>
      <p:sp>
        <p:nvSpPr>
          <p:cNvPr id="87" name="IN…"/>
          <p:cNvSpPr/>
          <p:nvPr/>
        </p:nvSpPr>
        <p:spPr>
          <a:xfrm>
            <a:off x="842107" y="4400079"/>
            <a:ext cx="1038041" cy="45397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19050" tIns="19050" rIns="19050" bIns="19050" anchor="ctr">
            <a:spAutoFit/>
          </a:bodyPr>
          <a:lstStyle/>
          <a:p>
            <a:pPr>
              <a:defRPr sz="3600">
                <a:solidFill>
                  <a:srgbClr val="FFFFFF"/>
                </a:solidFill>
              </a:defRPr>
            </a:pPr>
            <a:r>
              <a:rPr sz="1350"/>
              <a:t>IN </a:t>
            </a:r>
          </a:p>
          <a:p>
            <a:pPr>
              <a:defRPr sz="3600">
                <a:solidFill>
                  <a:srgbClr val="FFFFFF"/>
                </a:solidFill>
              </a:defRPr>
            </a:pPr>
            <a:r>
              <a:rPr sz="1350"/>
              <a:t>POPULATIONS</a:t>
            </a:r>
          </a:p>
        </p:txBody>
      </p:sp>
    </p:spTree>
    <p:extLst>
      <p:ext uri="{BB962C8B-B14F-4D97-AF65-F5344CB8AC3E}">
        <p14:creationId xmlns:p14="http://schemas.microsoft.com/office/powerpoint/2010/main" val="1143199534"/>
      </p:ext>
    </p:extLst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LACK OF PREDICTION"/>
          <p:cNvSpPr/>
          <p:nvPr/>
        </p:nvSpPr>
        <p:spPr>
          <a:xfrm>
            <a:off x="320310" y="1012011"/>
            <a:ext cx="7886522" cy="40780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19050" tIns="19050" rIns="19050" bIns="19050" anchor="ctr">
            <a:spAutoFit/>
          </a:bodyPr>
          <a:lstStyle/>
          <a:p>
            <a:pPr lvl="1" algn="l">
              <a:defRPr sz="6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sz="2400">
                <a:solidFill>
                  <a:schemeClr val="tx1">
                    <a:lumMod val="95000"/>
                  </a:schemeClr>
                </a:solidFill>
              </a:rPr>
              <a:t>LACK OF PREDICTION</a:t>
            </a:r>
          </a:p>
        </p:txBody>
      </p:sp>
      <p:sp>
        <p:nvSpPr>
          <p:cNvPr id="92" name="Arrow"/>
          <p:cNvSpPr/>
          <p:nvPr/>
        </p:nvSpPr>
        <p:spPr>
          <a:xfrm>
            <a:off x="7327077" y="1996258"/>
            <a:ext cx="852816" cy="923893"/>
          </a:xfrm>
          <a:prstGeom prst="rightArrow">
            <a:avLst>
              <a:gd name="adj1" fmla="val 100000"/>
              <a:gd name="adj2" fmla="val 17248"/>
            </a:avLst>
          </a:prstGeom>
          <a:gradFill>
            <a:gsLst>
              <a:gs pos="0">
                <a:schemeClr val="accent2">
                  <a:hueOff val="-554920"/>
                  <a:satOff val="-21482"/>
                  <a:lumOff val="-6228"/>
                </a:schemeClr>
              </a:gs>
              <a:gs pos="100000">
                <a:schemeClr val="accent2"/>
              </a:gs>
            </a:gsLst>
            <a:lin ang="5136380"/>
          </a:gradFill>
          <a:ln w="12700">
            <a:miter lim="400000"/>
          </a:ln>
        </p:spPr>
        <p:txBody>
          <a:bodyPr lIns="19050" tIns="19050" rIns="19050" bIns="19050" anchor="ctr"/>
          <a:lstStyle/>
          <a:p>
            <a:pPr>
              <a:defRPr sz="3200">
                <a:solidFill>
                  <a:srgbClr val="FFFFFF"/>
                </a:solidFill>
                <a:latin typeface="+mj-lt"/>
                <a:ea typeface="+mj-ea"/>
                <a:cs typeface="+mj-cs"/>
                <a:sym typeface="Helvetica Light"/>
              </a:defRPr>
            </a:pPr>
            <a:endParaRPr sz="1200"/>
          </a:p>
        </p:txBody>
      </p:sp>
      <p:sp>
        <p:nvSpPr>
          <p:cNvPr id="93" name="Rounded Rectangle"/>
          <p:cNvSpPr/>
          <p:nvPr/>
        </p:nvSpPr>
        <p:spPr>
          <a:xfrm>
            <a:off x="818044" y="1996009"/>
            <a:ext cx="1297835" cy="924390"/>
          </a:xfrm>
          <a:prstGeom prst="roundRect">
            <a:avLst>
              <a:gd name="adj" fmla="val 7199"/>
            </a:avLst>
          </a:prstGeom>
          <a:gradFill>
            <a:gsLst>
              <a:gs pos="0">
                <a:schemeClr val="accent2">
                  <a:hueOff val="-554920"/>
                  <a:satOff val="-21482"/>
                  <a:lumOff val="-6228"/>
                </a:schemeClr>
              </a:gs>
              <a:gs pos="100000">
                <a:schemeClr val="accent2"/>
              </a:gs>
            </a:gsLst>
            <a:lin ang="5136380"/>
          </a:gradFill>
          <a:ln w="12700">
            <a:miter lim="400000"/>
          </a:ln>
        </p:spPr>
        <p:txBody>
          <a:bodyPr lIns="19050" tIns="19050" rIns="19050" bIns="19050" anchor="ctr"/>
          <a:lstStyle/>
          <a:p>
            <a:pPr>
              <a:defRPr sz="3200">
                <a:solidFill>
                  <a:srgbClr val="FFFFFF"/>
                </a:solidFill>
                <a:latin typeface="+mj-lt"/>
                <a:ea typeface="+mj-ea"/>
                <a:cs typeface="+mj-cs"/>
                <a:sym typeface="Helvetica Light"/>
              </a:defRPr>
            </a:pPr>
            <a:endParaRPr sz="1200"/>
          </a:p>
        </p:txBody>
      </p:sp>
      <p:sp>
        <p:nvSpPr>
          <p:cNvPr id="94" name="Poor stratification of risk precludes trials of disease interception (Cannon et al, 2016)"/>
          <p:cNvSpPr/>
          <p:nvPr/>
        </p:nvSpPr>
        <p:spPr>
          <a:xfrm>
            <a:off x="2178015" y="1996009"/>
            <a:ext cx="5845264" cy="923396"/>
          </a:xfrm>
          <a:prstGeom prst="roundRect">
            <a:avLst>
              <a:gd name="adj" fmla="val 5929"/>
            </a:avLst>
          </a:prstGeom>
          <a:gradFill>
            <a:gsLst>
              <a:gs pos="0">
                <a:schemeClr val="accent2">
                  <a:hueOff val="-554920"/>
                  <a:satOff val="-21482"/>
                  <a:lumOff val="-6228"/>
                </a:schemeClr>
              </a:gs>
              <a:gs pos="100000">
                <a:schemeClr val="accent2"/>
              </a:gs>
            </a:gsLst>
            <a:lin ang="5136380"/>
          </a:gra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19050" tIns="19050" rIns="19050" bIns="19050" anchor="ctr"/>
          <a:lstStyle/>
          <a:p>
            <a:pPr>
              <a:lnSpc>
                <a:spcPct val="150000"/>
              </a:lnSpc>
              <a:spcBef>
                <a:spcPts val="900"/>
              </a:spcBef>
              <a:defRPr sz="42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sz="1575"/>
              <a:t>Poor stratification of risk precludes trials of disease interception (</a:t>
            </a:r>
            <a:r>
              <a:rPr sz="1575" i="1"/>
              <a:t>Cannon et al, 2016</a:t>
            </a:r>
            <a:r>
              <a:rPr sz="1575"/>
              <a:t>)</a:t>
            </a:r>
          </a:p>
        </p:txBody>
      </p:sp>
      <p:sp>
        <p:nvSpPr>
          <p:cNvPr id="95" name="IN…"/>
          <p:cNvSpPr/>
          <p:nvPr/>
        </p:nvSpPr>
        <p:spPr>
          <a:xfrm>
            <a:off x="1149821" y="2230971"/>
            <a:ext cx="512961" cy="45397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19050" tIns="19050" rIns="19050" bIns="19050" anchor="ctr">
            <a:spAutoFit/>
          </a:bodyPr>
          <a:lstStyle/>
          <a:p>
            <a:pPr>
              <a:defRPr sz="3600">
                <a:solidFill>
                  <a:srgbClr val="FFFFFF"/>
                </a:solidFill>
              </a:defRPr>
            </a:pPr>
            <a:r>
              <a:rPr sz="1350"/>
              <a:t>IN </a:t>
            </a:r>
          </a:p>
          <a:p>
            <a:pPr>
              <a:defRPr sz="3600">
                <a:solidFill>
                  <a:srgbClr val="FFFFFF"/>
                </a:solidFill>
              </a:defRPr>
            </a:pPr>
            <a:r>
              <a:rPr sz="1350"/>
              <a:t>TRIALS</a:t>
            </a:r>
          </a:p>
        </p:txBody>
      </p:sp>
      <p:sp>
        <p:nvSpPr>
          <p:cNvPr id="96" name="Arrow"/>
          <p:cNvSpPr/>
          <p:nvPr/>
        </p:nvSpPr>
        <p:spPr>
          <a:xfrm>
            <a:off x="7331489" y="3080563"/>
            <a:ext cx="852816" cy="923893"/>
          </a:xfrm>
          <a:prstGeom prst="rightArrow">
            <a:avLst>
              <a:gd name="adj1" fmla="val 100000"/>
              <a:gd name="adj2" fmla="val 17248"/>
            </a:avLst>
          </a:prstGeom>
          <a:gradFill>
            <a:gsLst>
              <a:gs pos="0">
                <a:schemeClr val="accent4">
                  <a:satOff val="1488"/>
                  <a:lumOff val="-7242"/>
                </a:schemeClr>
              </a:gs>
              <a:gs pos="100000">
                <a:schemeClr val="accent4"/>
              </a:gs>
            </a:gsLst>
            <a:lin ang="5136380"/>
          </a:gradFill>
          <a:ln w="12700">
            <a:miter lim="400000"/>
          </a:ln>
        </p:spPr>
        <p:txBody>
          <a:bodyPr lIns="19050" tIns="19050" rIns="19050" bIns="19050" anchor="ctr"/>
          <a:lstStyle/>
          <a:p>
            <a:pPr>
              <a:defRPr sz="3200">
                <a:solidFill>
                  <a:srgbClr val="FFFFFF"/>
                </a:solidFill>
                <a:latin typeface="+mj-lt"/>
                <a:ea typeface="+mj-ea"/>
                <a:cs typeface="+mj-cs"/>
                <a:sym typeface="Helvetica Light"/>
              </a:defRPr>
            </a:pPr>
            <a:endParaRPr sz="1200"/>
          </a:p>
        </p:txBody>
      </p:sp>
      <p:sp>
        <p:nvSpPr>
          <p:cNvPr id="97" name="Rounded Rectangle"/>
          <p:cNvSpPr/>
          <p:nvPr/>
        </p:nvSpPr>
        <p:spPr>
          <a:xfrm>
            <a:off x="822455" y="3080315"/>
            <a:ext cx="1297835" cy="924390"/>
          </a:xfrm>
          <a:prstGeom prst="roundRect">
            <a:avLst>
              <a:gd name="adj" fmla="val 7199"/>
            </a:avLst>
          </a:prstGeom>
          <a:gradFill>
            <a:gsLst>
              <a:gs pos="0">
                <a:schemeClr val="accent4">
                  <a:satOff val="1488"/>
                  <a:lumOff val="-7242"/>
                </a:schemeClr>
              </a:gs>
              <a:gs pos="100000">
                <a:schemeClr val="accent4"/>
              </a:gs>
            </a:gsLst>
            <a:lin ang="5136380"/>
          </a:gradFill>
          <a:ln w="12700">
            <a:miter lim="400000"/>
          </a:ln>
        </p:spPr>
        <p:txBody>
          <a:bodyPr lIns="19050" tIns="19050" rIns="19050" bIns="19050" anchor="ctr"/>
          <a:lstStyle/>
          <a:p>
            <a:pPr>
              <a:defRPr sz="3200">
                <a:solidFill>
                  <a:srgbClr val="FFFFFF"/>
                </a:solidFill>
                <a:latin typeface="+mj-lt"/>
                <a:ea typeface="+mj-ea"/>
                <a:cs typeface="+mj-cs"/>
                <a:sym typeface="Helvetica Light"/>
              </a:defRPr>
            </a:pPr>
            <a:endParaRPr sz="1200"/>
          </a:p>
        </p:txBody>
      </p:sp>
      <p:sp>
        <p:nvSpPr>
          <p:cNvPr id="98" name="Interventions are late, not preemptive, and result in modest outcomes (Narayan et al, 2016)"/>
          <p:cNvSpPr/>
          <p:nvPr/>
        </p:nvSpPr>
        <p:spPr>
          <a:xfrm>
            <a:off x="2186658" y="3080812"/>
            <a:ext cx="5845264" cy="923396"/>
          </a:xfrm>
          <a:prstGeom prst="roundRect">
            <a:avLst>
              <a:gd name="adj" fmla="val 5929"/>
            </a:avLst>
          </a:prstGeom>
          <a:gradFill>
            <a:gsLst>
              <a:gs pos="0">
                <a:schemeClr val="accent4">
                  <a:satOff val="1488"/>
                  <a:lumOff val="-7242"/>
                </a:schemeClr>
              </a:gs>
              <a:gs pos="100000">
                <a:schemeClr val="accent4"/>
              </a:gs>
            </a:gsLst>
            <a:lin ang="5136380"/>
          </a:gra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19050" tIns="19050" rIns="19050" bIns="19050" anchor="ctr"/>
          <a:lstStyle/>
          <a:p>
            <a:pPr>
              <a:spcBef>
                <a:spcPts val="900"/>
              </a:spcBef>
              <a:defRPr sz="42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sz="1575"/>
              <a:t>Interventions are late, not preemptive, and result in modest outcomes </a:t>
            </a:r>
            <a:r>
              <a:rPr sz="1575" i="1"/>
              <a:t>(Narayan et al, 2016)</a:t>
            </a:r>
          </a:p>
        </p:txBody>
      </p:sp>
      <p:sp>
        <p:nvSpPr>
          <p:cNvPr id="99" name="IN…"/>
          <p:cNvSpPr/>
          <p:nvPr/>
        </p:nvSpPr>
        <p:spPr>
          <a:xfrm>
            <a:off x="1016503" y="3301420"/>
            <a:ext cx="720838" cy="45397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19050" tIns="19050" rIns="19050" bIns="19050" anchor="ctr">
            <a:spAutoFit/>
          </a:bodyPr>
          <a:lstStyle/>
          <a:p>
            <a:pPr>
              <a:defRPr sz="3600">
                <a:solidFill>
                  <a:srgbClr val="FFFFFF"/>
                </a:solidFill>
              </a:defRPr>
            </a:pPr>
            <a:r>
              <a:rPr sz="1350"/>
              <a:t>IN </a:t>
            </a:r>
          </a:p>
          <a:p>
            <a:pPr>
              <a:defRPr sz="3600">
                <a:solidFill>
                  <a:srgbClr val="FFFFFF"/>
                </a:solidFill>
              </a:defRPr>
            </a:pPr>
            <a:r>
              <a:rPr sz="1350"/>
              <a:t>PRACTICE</a:t>
            </a:r>
          </a:p>
        </p:txBody>
      </p:sp>
      <p:sp>
        <p:nvSpPr>
          <p:cNvPr id="100" name="Arrow"/>
          <p:cNvSpPr/>
          <p:nvPr/>
        </p:nvSpPr>
        <p:spPr>
          <a:xfrm>
            <a:off x="7322846" y="4165117"/>
            <a:ext cx="852816" cy="923893"/>
          </a:xfrm>
          <a:prstGeom prst="rightArrow">
            <a:avLst>
              <a:gd name="adj1" fmla="val 100000"/>
              <a:gd name="adj2" fmla="val 17248"/>
            </a:avLst>
          </a:prstGeom>
          <a:gradFill>
            <a:gsLst>
              <a:gs pos="0">
                <a:schemeClr val="accent1">
                  <a:hueOff val="47394"/>
                  <a:satOff val="-25753"/>
                  <a:lumOff val="-7544"/>
                </a:schemeClr>
              </a:gs>
              <a:gs pos="100000">
                <a:schemeClr val="accent1"/>
              </a:gs>
            </a:gsLst>
            <a:lin ang="5136380"/>
          </a:gradFill>
          <a:ln w="12700">
            <a:miter lim="400000"/>
          </a:ln>
        </p:spPr>
        <p:txBody>
          <a:bodyPr lIns="19050" tIns="19050" rIns="19050" bIns="19050" anchor="ctr"/>
          <a:lstStyle/>
          <a:p>
            <a:pPr>
              <a:defRPr sz="3200">
                <a:solidFill>
                  <a:srgbClr val="FFFFFF"/>
                </a:solidFill>
                <a:latin typeface="+mj-lt"/>
                <a:ea typeface="+mj-ea"/>
                <a:cs typeface="+mj-cs"/>
                <a:sym typeface="Helvetica Light"/>
              </a:defRPr>
            </a:pPr>
            <a:endParaRPr sz="1200"/>
          </a:p>
        </p:txBody>
      </p:sp>
      <p:sp>
        <p:nvSpPr>
          <p:cNvPr id="101" name="Rounded Rectangle"/>
          <p:cNvSpPr/>
          <p:nvPr/>
        </p:nvSpPr>
        <p:spPr>
          <a:xfrm>
            <a:off x="822275" y="4164868"/>
            <a:ext cx="1289372" cy="924390"/>
          </a:xfrm>
          <a:prstGeom prst="roundRect">
            <a:avLst>
              <a:gd name="adj" fmla="val 7199"/>
            </a:avLst>
          </a:prstGeom>
          <a:gradFill>
            <a:gsLst>
              <a:gs pos="0">
                <a:schemeClr val="accent1">
                  <a:hueOff val="47394"/>
                  <a:satOff val="-25753"/>
                  <a:lumOff val="-7544"/>
                </a:schemeClr>
              </a:gs>
              <a:gs pos="100000">
                <a:schemeClr val="accent1"/>
              </a:gs>
            </a:gsLst>
            <a:lin ang="5136380"/>
          </a:gradFill>
          <a:ln w="12700">
            <a:miter lim="400000"/>
          </a:ln>
        </p:spPr>
        <p:txBody>
          <a:bodyPr lIns="19050" tIns="19050" rIns="19050" bIns="19050" anchor="ctr"/>
          <a:lstStyle/>
          <a:p>
            <a:pPr>
              <a:defRPr sz="3200">
                <a:solidFill>
                  <a:srgbClr val="FFFFFF"/>
                </a:solidFill>
                <a:latin typeface="+mj-lt"/>
                <a:ea typeface="+mj-ea"/>
                <a:cs typeface="+mj-cs"/>
                <a:sym typeface="Helvetica Light"/>
              </a:defRPr>
            </a:pPr>
            <a:endParaRPr sz="1200"/>
          </a:p>
        </p:txBody>
      </p:sp>
      <p:sp>
        <p:nvSpPr>
          <p:cNvPr id="102" name="Care continues to be reactive not proactive (Narayan &amp; Manji, 2016)"/>
          <p:cNvSpPr/>
          <p:nvPr/>
        </p:nvSpPr>
        <p:spPr>
          <a:xfrm>
            <a:off x="2178015" y="4165366"/>
            <a:ext cx="5845264" cy="923396"/>
          </a:xfrm>
          <a:prstGeom prst="roundRect">
            <a:avLst>
              <a:gd name="adj" fmla="val 5929"/>
            </a:avLst>
          </a:prstGeom>
          <a:gradFill>
            <a:gsLst>
              <a:gs pos="0">
                <a:schemeClr val="accent1">
                  <a:hueOff val="47394"/>
                  <a:satOff val="-25753"/>
                  <a:lumOff val="-7544"/>
                </a:schemeClr>
              </a:gs>
              <a:gs pos="100000">
                <a:schemeClr val="accent1"/>
              </a:gs>
            </a:gsLst>
            <a:lin ang="5136380"/>
          </a:gra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19050" tIns="19050" rIns="19050" bIns="19050" anchor="ctr"/>
          <a:lstStyle/>
          <a:p>
            <a:pPr>
              <a:spcBef>
                <a:spcPts val="900"/>
              </a:spcBef>
              <a:defRPr sz="42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sz="1575"/>
              <a:t>Care continues to be reactive not proactive (</a:t>
            </a:r>
            <a:r>
              <a:rPr sz="1575" i="1"/>
              <a:t>Narayan &amp; Manji, 2016</a:t>
            </a:r>
            <a:r>
              <a:rPr sz="1575"/>
              <a:t>)</a:t>
            </a:r>
          </a:p>
        </p:txBody>
      </p:sp>
      <p:sp>
        <p:nvSpPr>
          <p:cNvPr id="103" name="IN…"/>
          <p:cNvSpPr/>
          <p:nvPr/>
        </p:nvSpPr>
        <p:spPr>
          <a:xfrm>
            <a:off x="842107" y="4400079"/>
            <a:ext cx="1038041" cy="45397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19050" tIns="19050" rIns="19050" bIns="19050" anchor="ctr">
            <a:spAutoFit/>
          </a:bodyPr>
          <a:lstStyle/>
          <a:p>
            <a:pPr>
              <a:defRPr sz="3600">
                <a:solidFill>
                  <a:srgbClr val="FFFFFF"/>
                </a:solidFill>
              </a:defRPr>
            </a:pPr>
            <a:r>
              <a:rPr sz="1350"/>
              <a:t>IN </a:t>
            </a:r>
          </a:p>
          <a:p>
            <a:pPr>
              <a:defRPr sz="3600">
                <a:solidFill>
                  <a:srgbClr val="FFFFFF"/>
                </a:solidFill>
              </a:defRPr>
            </a:pPr>
            <a:r>
              <a:rPr sz="1350"/>
              <a:t>POPULATIONS</a:t>
            </a:r>
          </a:p>
        </p:txBody>
      </p:sp>
      <p:sp>
        <p:nvSpPr>
          <p:cNvPr id="104" name="Text"/>
          <p:cNvSpPr/>
          <p:nvPr/>
        </p:nvSpPr>
        <p:spPr>
          <a:xfrm>
            <a:off x="4463225" y="3355070"/>
            <a:ext cx="38537" cy="142347"/>
          </a:xfrm>
          <a:prstGeom prst="rect">
            <a:avLst/>
          </a:prstGeom>
          <a:ln w="12700">
            <a:miter lim="400000"/>
          </a:ln>
        </p:spPr>
        <p:txBody>
          <a:bodyPr wrap="none" lIns="19050" tIns="19050" rIns="19050" bIns="19050" anchor="ctr">
            <a:spAutoFit/>
          </a:bodyPr>
          <a:lstStyle/>
          <a:p>
            <a:endParaRPr sz="675"/>
          </a:p>
        </p:txBody>
      </p:sp>
      <p:sp>
        <p:nvSpPr>
          <p:cNvPr id="105" name="Text"/>
          <p:cNvSpPr/>
          <p:nvPr/>
        </p:nvSpPr>
        <p:spPr>
          <a:xfrm>
            <a:off x="4510850" y="3402695"/>
            <a:ext cx="38537" cy="142347"/>
          </a:xfrm>
          <a:prstGeom prst="rect">
            <a:avLst/>
          </a:prstGeom>
          <a:ln w="12700">
            <a:miter lim="400000"/>
          </a:ln>
        </p:spPr>
        <p:txBody>
          <a:bodyPr wrap="none" lIns="19050" tIns="19050" rIns="19050" bIns="19050" anchor="ctr">
            <a:spAutoFit/>
          </a:bodyPr>
          <a:lstStyle/>
          <a:p>
            <a:endParaRPr sz="675"/>
          </a:p>
        </p:txBody>
      </p:sp>
    </p:spTree>
    <p:extLst>
      <p:ext uri="{BB962C8B-B14F-4D97-AF65-F5344CB8AC3E}">
        <p14:creationId xmlns:p14="http://schemas.microsoft.com/office/powerpoint/2010/main" val="218378229"/>
      </p:ext>
    </p:extLst>
  </p:cSld>
  <p:clrMapOvr>
    <a:masterClrMapping/>
  </p:clrMapOvr>
  <p:transition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LACK OF DIAGNOSTIC PRECISION"/>
          <p:cNvSpPr/>
          <p:nvPr/>
        </p:nvSpPr>
        <p:spPr>
          <a:xfrm>
            <a:off x="320310" y="1021536"/>
            <a:ext cx="7886522" cy="40780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19050" tIns="19050" rIns="19050" bIns="19050" anchor="ctr">
            <a:spAutoFit/>
          </a:bodyPr>
          <a:lstStyle/>
          <a:p>
            <a:pPr lvl="1" algn="l">
              <a:defRPr sz="6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sz="2400">
                <a:solidFill>
                  <a:schemeClr val="tx1">
                    <a:lumMod val="95000"/>
                  </a:schemeClr>
                </a:solidFill>
              </a:rPr>
              <a:t>LACK OF DIAGNOSTIC PRECISION</a:t>
            </a:r>
          </a:p>
        </p:txBody>
      </p:sp>
      <p:sp>
        <p:nvSpPr>
          <p:cNvPr id="110" name="Arrow"/>
          <p:cNvSpPr/>
          <p:nvPr/>
        </p:nvSpPr>
        <p:spPr>
          <a:xfrm>
            <a:off x="7327077" y="1996258"/>
            <a:ext cx="852816" cy="923893"/>
          </a:xfrm>
          <a:prstGeom prst="rightArrow">
            <a:avLst>
              <a:gd name="adj1" fmla="val 100000"/>
              <a:gd name="adj2" fmla="val 17248"/>
            </a:avLst>
          </a:prstGeom>
          <a:gradFill>
            <a:gsLst>
              <a:gs pos="0">
                <a:schemeClr val="accent2">
                  <a:hueOff val="-554920"/>
                  <a:satOff val="-21482"/>
                  <a:lumOff val="-6228"/>
                </a:schemeClr>
              </a:gs>
              <a:gs pos="100000">
                <a:schemeClr val="accent2"/>
              </a:gs>
            </a:gsLst>
            <a:lin ang="5136380"/>
          </a:gradFill>
          <a:ln w="12700">
            <a:miter lim="400000"/>
          </a:ln>
        </p:spPr>
        <p:txBody>
          <a:bodyPr lIns="19050" tIns="19050" rIns="19050" bIns="19050" anchor="ctr"/>
          <a:lstStyle/>
          <a:p>
            <a:pPr>
              <a:defRPr sz="3200">
                <a:solidFill>
                  <a:srgbClr val="FFFFFF"/>
                </a:solidFill>
                <a:latin typeface="+mj-lt"/>
                <a:ea typeface="+mj-ea"/>
                <a:cs typeface="+mj-cs"/>
                <a:sym typeface="Helvetica Light"/>
              </a:defRPr>
            </a:pPr>
            <a:endParaRPr sz="1200"/>
          </a:p>
        </p:txBody>
      </p:sp>
      <p:sp>
        <p:nvSpPr>
          <p:cNvPr id="111" name="Rounded Rectangle"/>
          <p:cNvSpPr/>
          <p:nvPr/>
        </p:nvSpPr>
        <p:spPr>
          <a:xfrm>
            <a:off x="818044" y="1996009"/>
            <a:ext cx="1297835" cy="924390"/>
          </a:xfrm>
          <a:prstGeom prst="roundRect">
            <a:avLst>
              <a:gd name="adj" fmla="val 7199"/>
            </a:avLst>
          </a:prstGeom>
          <a:gradFill>
            <a:gsLst>
              <a:gs pos="0">
                <a:schemeClr val="accent2">
                  <a:hueOff val="-554920"/>
                  <a:satOff val="-21482"/>
                  <a:lumOff val="-6228"/>
                </a:schemeClr>
              </a:gs>
              <a:gs pos="100000">
                <a:schemeClr val="accent2"/>
              </a:gs>
            </a:gsLst>
            <a:lin ang="5136380"/>
          </a:gradFill>
          <a:ln w="12700">
            <a:miter lim="400000"/>
          </a:ln>
        </p:spPr>
        <p:txBody>
          <a:bodyPr lIns="19050" tIns="19050" rIns="19050" bIns="19050" anchor="ctr"/>
          <a:lstStyle/>
          <a:p>
            <a:pPr>
              <a:defRPr sz="3200">
                <a:solidFill>
                  <a:srgbClr val="FFFFFF"/>
                </a:solidFill>
                <a:latin typeface="+mj-lt"/>
                <a:ea typeface="+mj-ea"/>
                <a:cs typeface="+mj-cs"/>
                <a:sym typeface="Helvetica Light"/>
              </a:defRPr>
            </a:pPr>
            <a:endParaRPr sz="1200"/>
          </a:p>
        </p:txBody>
      </p:sp>
      <p:sp>
        <p:nvSpPr>
          <p:cNvPr id="112" name="Diagnostic heterogeneity reduces effect sizes for intervention trials (Insel, 2010)"/>
          <p:cNvSpPr/>
          <p:nvPr/>
        </p:nvSpPr>
        <p:spPr>
          <a:xfrm>
            <a:off x="2182246" y="1996506"/>
            <a:ext cx="5845264" cy="923396"/>
          </a:xfrm>
          <a:prstGeom prst="roundRect">
            <a:avLst>
              <a:gd name="adj" fmla="val 5929"/>
            </a:avLst>
          </a:prstGeom>
          <a:gradFill>
            <a:gsLst>
              <a:gs pos="0">
                <a:schemeClr val="accent2">
                  <a:hueOff val="-554920"/>
                  <a:satOff val="-21482"/>
                  <a:lumOff val="-6228"/>
                </a:schemeClr>
              </a:gs>
              <a:gs pos="100000">
                <a:schemeClr val="accent2"/>
              </a:gs>
            </a:gsLst>
            <a:lin ang="5136380"/>
          </a:gra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19050" tIns="19050" rIns="19050" bIns="19050" anchor="ctr"/>
          <a:lstStyle/>
          <a:p>
            <a:pPr>
              <a:spcBef>
                <a:spcPts val="900"/>
              </a:spcBef>
              <a:defRPr sz="36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sz="1350"/>
              <a:t>Diagnostic heterogeneity reduces effect sizes for intervention trials </a:t>
            </a:r>
            <a:r>
              <a:rPr sz="1350" i="1"/>
              <a:t>(Insel, 2010)</a:t>
            </a:r>
          </a:p>
        </p:txBody>
      </p:sp>
      <p:sp>
        <p:nvSpPr>
          <p:cNvPr id="113" name="IN…"/>
          <p:cNvSpPr/>
          <p:nvPr/>
        </p:nvSpPr>
        <p:spPr>
          <a:xfrm>
            <a:off x="1149821" y="2230971"/>
            <a:ext cx="512961" cy="45397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19050" tIns="19050" rIns="19050" bIns="19050" anchor="ctr">
            <a:spAutoFit/>
          </a:bodyPr>
          <a:lstStyle/>
          <a:p>
            <a:pPr>
              <a:defRPr sz="3600">
                <a:solidFill>
                  <a:srgbClr val="FFFFFF"/>
                </a:solidFill>
              </a:defRPr>
            </a:pPr>
            <a:r>
              <a:rPr sz="1350"/>
              <a:t>IN </a:t>
            </a:r>
          </a:p>
          <a:p>
            <a:pPr>
              <a:defRPr sz="3600">
                <a:solidFill>
                  <a:srgbClr val="FFFFFF"/>
                </a:solidFill>
              </a:defRPr>
            </a:pPr>
            <a:r>
              <a:rPr sz="1350"/>
              <a:t>TRIALS</a:t>
            </a:r>
          </a:p>
        </p:txBody>
      </p:sp>
      <p:sp>
        <p:nvSpPr>
          <p:cNvPr id="114" name="Arrow"/>
          <p:cNvSpPr/>
          <p:nvPr/>
        </p:nvSpPr>
        <p:spPr>
          <a:xfrm>
            <a:off x="7331489" y="3080563"/>
            <a:ext cx="852816" cy="923893"/>
          </a:xfrm>
          <a:prstGeom prst="rightArrow">
            <a:avLst>
              <a:gd name="adj1" fmla="val 100000"/>
              <a:gd name="adj2" fmla="val 17248"/>
            </a:avLst>
          </a:prstGeom>
          <a:gradFill>
            <a:gsLst>
              <a:gs pos="0">
                <a:schemeClr val="accent4">
                  <a:satOff val="1488"/>
                  <a:lumOff val="-7242"/>
                </a:schemeClr>
              </a:gs>
              <a:gs pos="100000">
                <a:schemeClr val="accent4"/>
              </a:gs>
            </a:gsLst>
            <a:lin ang="5136380"/>
          </a:gradFill>
          <a:ln w="12700">
            <a:miter lim="400000"/>
          </a:ln>
        </p:spPr>
        <p:txBody>
          <a:bodyPr lIns="19050" tIns="19050" rIns="19050" bIns="19050" anchor="ctr"/>
          <a:lstStyle/>
          <a:p>
            <a:pPr>
              <a:defRPr sz="3200">
                <a:solidFill>
                  <a:srgbClr val="FFFFFF"/>
                </a:solidFill>
                <a:latin typeface="+mj-lt"/>
                <a:ea typeface="+mj-ea"/>
                <a:cs typeface="+mj-cs"/>
                <a:sym typeface="Helvetica Light"/>
              </a:defRPr>
            </a:pPr>
            <a:endParaRPr sz="1200"/>
          </a:p>
        </p:txBody>
      </p:sp>
      <p:sp>
        <p:nvSpPr>
          <p:cNvPr id="115" name="Rounded Rectangle"/>
          <p:cNvSpPr/>
          <p:nvPr/>
        </p:nvSpPr>
        <p:spPr>
          <a:xfrm>
            <a:off x="822455" y="3080315"/>
            <a:ext cx="1297835" cy="924390"/>
          </a:xfrm>
          <a:prstGeom prst="roundRect">
            <a:avLst>
              <a:gd name="adj" fmla="val 7199"/>
            </a:avLst>
          </a:prstGeom>
          <a:gradFill>
            <a:gsLst>
              <a:gs pos="0">
                <a:schemeClr val="accent4">
                  <a:satOff val="1488"/>
                  <a:lumOff val="-7242"/>
                </a:schemeClr>
              </a:gs>
              <a:gs pos="100000">
                <a:schemeClr val="accent4"/>
              </a:gs>
            </a:gsLst>
            <a:lin ang="5136380"/>
          </a:gradFill>
          <a:ln w="12700">
            <a:miter lim="400000"/>
          </a:ln>
        </p:spPr>
        <p:txBody>
          <a:bodyPr lIns="19050" tIns="19050" rIns="19050" bIns="19050" anchor="ctr"/>
          <a:lstStyle/>
          <a:p>
            <a:pPr>
              <a:defRPr sz="3200">
                <a:solidFill>
                  <a:srgbClr val="FFFFFF"/>
                </a:solidFill>
                <a:latin typeface="+mj-lt"/>
                <a:ea typeface="+mj-ea"/>
                <a:cs typeface="+mj-cs"/>
                <a:sym typeface="Helvetica Light"/>
              </a:defRPr>
            </a:pPr>
            <a:endParaRPr sz="1200"/>
          </a:p>
        </p:txBody>
      </p:sp>
      <p:sp>
        <p:nvSpPr>
          <p:cNvPr id="116" name="Treatment continues to be trial an error without biomarkers that predict response or narrow selection of treatment (Hyman, 2015)"/>
          <p:cNvSpPr/>
          <p:nvPr/>
        </p:nvSpPr>
        <p:spPr>
          <a:xfrm>
            <a:off x="2186658" y="3080812"/>
            <a:ext cx="5845264" cy="923396"/>
          </a:xfrm>
          <a:prstGeom prst="roundRect">
            <a:avLst>
              <a:gd name="adj" fmla="val 5929"/>
            </a:avLst>
          </a:prstGeom>
          <a:gradFill>
            <a:gsLst>
              <a:gs pos="0">
                <a:schemeClr val="accent4">
                  <a:satOff val="1488"/>
                  <a:lumOff val="-7242"/>
                </a:schemeClr>
              </a:gs>
              <a:gs pos="100000">
                <a:schemeClr val="accent4"/>
              </a:gs>
            </a:gsLst>
            <a:lin ang="5136380"/>
          </a:gra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19050" tIns="19050" rIns="19050" bIns="19050" anchor="ctr"/>
          <a:lstStyle/>
          <a:p>
            <a:pPr>
              <a:spcBef>
                <a:spcPts val="900"/>
              </a:spcBef>
              <a:defRPr sz="36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sz="1350"/>
              <a:t>Treatment continues to be trial an error without biomarkers that predict response or narrow selection of treatment </a:t>
            </a:r>
            <a:r>
              <a:rPr sz="1350" i="1"/>
              <a:t>(Hyman, 2015)</a:t>
            </a:r>
          </a:p>
        </p:txBody>
      </p:sp>
      <p:sp>
        <p:nvSpPr>
          <p:cNvPr id="117" name="IN…"/>
          <p:cNvSpPr/>
          <p:nvPr/>
        </p:nvSpPr>
        <p:spPr>
          <a:xfrm>
            <a:off x="1016503" y="3301420"/>
            <a:ext cx="720838" cy="45397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19050" tIns="19050" rIns="19050" bIns="19050" anchor="ctr">
            <a:spAutoFit/>
          </a:bodyPr>
          <a:lstStyle/>
          <a:p>
            <a:pPr>
              <a:defRPr sz="3600">
                <a:solidFill>
                  <a:srgbClr val="FFFFFF"/>
                </a:solidFill>
              </a:defRPr>
            </a:pPr>
            <a:r>
              <a:rPr sz="1350"/>
              <a:t>IN </a:t>
            </a:r>
          </a:p>
          <a:p>
            <a:pPr>
              <a:defRPr sz="3600">
                <a:solidFill>
                  <a:srgbClr val="FFFFFF"/>
                </a:solidFill>
              </a:defRPr>
            </a:pPr>
            <a:r>
              <a:rPr sz="1350"/>
              <a:t>PRACTICE</a:t>
            </a:r>
          </a:p>
        </p:txBody>
      </p:sp>
      <p:sp>
        <p:nvSpPr>
          <p:cNvPr id="118" name="Arrow"/>
          <p:cNvSpPr/>
          <p:nvPr/>
        </p:nvSpPr>
        <p:spPr>
          <a:xfrm>
            <a:off x="7322846" y="4165117"/>
            <a:ext cx="852816" cy="923893"/>
          </a:xfrm>
          <a:prstGeom prst="rightArrow">
            <a:avLst>
              <a:gd name="adj1" fmla="val 100000"/>
              <a:gd name="adj2" fmla="val 17248"/>
            </a:avLst>
          </a:prstGeom>
          <a:gradFill>
            <a:gsLst>
              <a:gs pos="0">
                <a:schemeClr val="accent1">
                  <a:hueOff val="47394"/>
                  <a:satOff val="-25753"/>
                  <a:lumOff val="-7544"/>
                </a:schemeClr>
              </a:gs>
              <a:gs pos="100000">
                <a:schemeClr val="accent1"/>
              </a:gs>
            </a:gsLst>
            <a:lin ang="5136380"/>
          </a:gradFill>
          <a:ln w="12700">
            <a:miter lim="400000"/>
          </a:ln>
        </p:spPr>
        <p:txBody>
          <a:bodyPr lIns="19050" tIns="19050" rIns="19050" bIns="19050" anchor="ctr"/>
          <a:lstStyle/>
          <a:p>
            <a:pPr>
              <a:defRPr sz="3200">
                <a:solidFill>
                  <a:srgbClr val="FFFFFF"/>
                </a:solidFill>
                <a:latin typeface="+mj-lt"/>
                <a:ea typeface="+mj-ea"/>
                <a:cs typeface="+mj-cs"/>
                <a:sym typeface="Helvetica Light"/>
              </a:defRPr>
            </a:pPr>
            <a:endParaRPr sz="1200"/>
          </a:p>
        </p:txBody>
      </p:sp>
      <p:sp>
        <p:nvSpPr>
          <p:cNvPr id="119" name="Rounded Rectangle"/>
          <p:cNvSpPr/>
          <p:nvPr/>
        </p:nvSpPr>
        <p:spPr>
          <a:xfrm>
            <a:off x="822275" y="4164868"/>
            <a:ext cx="1289372" cy="924390"/>
          </a:xfrm>
          <a:prstGeom prst="roundRect">
            <a:avLst>
              <a:gd name="adj" fmla="val 7199"/>
            </a:avLst>
          </a:prstGeom>
          <a:gradFill>
            <a:gsLst>
              <a:gs pos="0">
                <a:schemeClr val="accent1">
                  <a:hueOff val="47394"/>
                  <a:satOff val="-25753"/>
                  <a:lumOff val="-7544"/>
                </a:schemeClr>
              </a:gs>
              <a:gs pos="100000">
                <a:schemeClr val="accent1"/>
              </a:gs>
            </a:gsLst>
            <a:lin ang="5136380"/>
          </a:gradFill>
          <a:ln w="12700">
            <a:miter lim="400000"/>
          </a:ln>
        </p:spPr>
        <p:txBody>
          <a:bodyPr lIns="19050" tIns="19050" rIns="19050" bIns="19050" anchor="ctr"/>
          <a:lstStyle/>
          <a:p>
            <a:pPr>
              <a:defRPr sz="3200">
                <a:solidFill>
                  <a:srgbClr val="FFFFFF"/>
                </a:solidFill>
                <a:latin typeface="+mj-lt"/>
                <a:ea typeface="+mj-ea"/>
                <a:cs typeface="+mj-cs"/>
                <a:sym typeface="Helvetica Light"/>
              </a:defRPr>
            </a:pPr>
            <a:endParaRPr sz="1200"/>
          </a:p>
        </p:txBody>
      </p:sp>
      <p:sp>
        <p:nvSpPr>
          <p:cNvPr id="120" name="Poor response rates can be attributed to lack of precision medicine (Insel, , 2015)"/>
          <p:cNvSpPr/>
          <p:nvPr/>
        </p:nvSpPr>
        <p:spPr>
          <a:xfrm>
            <a:off x="2178015" y="4165366"/>
            <a:ext cx="5845264" cy="923396"/>
          </a:xfrm>
          <a:prstGeom prst="roundRect">
            <a:avLst>
              <a:gd name="adj" fmla="val 5929"/>
            </a:avLst>
          </a:prstGeom>
          <a:gradFill>
            <a:gsLst>
              <a:gs pos="0">
                <a:schemeClr val="accent1">
                  <a:hueOff val="47394"/>
                  <a:satOff val="-25753"/>
                  <a:lumOff val="-7544"/>
                </a:schemeClr>
              </a:gs>
              <a:gs pos="100000">
                <a:schemeClr val="accent1"/>
              </a:gs>
            </a:gsLst>
            <a:lin ang="5136380"/>
          </a:gra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19050" tIns="19050" rIns="19050" bIns="19050" anchor="ctr"/>
          <a:lstStyle/>
          <a:p>
            <a:pPr>
              <a:spcBef>
                <a:spcPts val="900"/>
              </a:spcBef>
              <a:defRPr sz="36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sz="1350"/>
              <a:t>Poor response rates can be attributed to lack of precision medicine </a:t>
            </a:r>
            <a:r>
              <a:rPr sz="1350" i="1"/>
              <a:t>(Insel, , 2015)</a:t>
            </a:r>
          </a:p>
        </p:txBody>
      </p:sp>
      <p:sp>
        <p:nvSpPr>
          <p:cNvPr id="121" name="IN…"/>
          <p:cNvSpPr/>
          <p:nvPr/>
        </p:nvSpPr>
        <p:spPr>
          <a:xfrm>
            <a:off x="842107" y="4400079"/>
            <a:ext cx="1038041" cy="45397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19050" tIns="19050" rIns="19050" bIns="19050" anchor="ctr">
            <a:spAutoFit/>
          </a:bodyPr>
          <a:lstStyle/>
          <a:p>
            <a:pPr>
              <a:defRPr sz="3600">
                <a:solidFill>
                  <a:srgbClr val="FFFFFF"/>
                </a:solidFill>
              </a:defRPr>
            </a:pPr>
            <a:r>
              <a:rPr sz="1350"/>
              <a:t>IN </a:t>
            </a:r>
          </a:p>
          <a:p>
            <a:pPr>
              <a:defRPr sz="3600">
                <a:solidFill>
                  <a:srgbClr val="FFFFFF"/>
                </a:solidFill>
              </a:defRPr>
            </a:pPr>
            <a:r>
              <a:rPr sz="1350"/>
              <a:t>POPULATIONS</a:t>
            </a:r>
          </a:p>
        </p:txBody>
      </p:sp>
    </p:spTree>
    <p:extLst>
      <p:ext uri="{BB962C8B-B14F-4D97-AF65-F5344CB8AC3E}">
        <p14:creationId xmlns:p14="http://schemas.microsoft.com/office/powerpoint/2010/main" val="233342080"/>
      </p:ext>
    </p:extLst>
  </p:cSld>
  <p:clrMapOvr>
    <a:masterClrMapping/>
  </p:clrMapOvr>
  <p:transition spd="med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DIGITAL PHENOTYPING…"/>
          <p:cNvSpPr/>
          <p:nvPr/>
        </p:nvSpPr>
        <p:spPr>
          <a:xfrm>
            <a:off x="322603" y="1030725"/>
            <a:ext cx="7886522" cy="60401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19050" tIns="19050" rIns="19050" bIns="19050" anchor="ctr">
            <a:spAutoFit/>
          </a:bodyPr>
          <a:lstStyle/>
          <a:p>
            <a:pPr algn="l">
              <a:defRPr sz="52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sz="1950">
                <a:solidFill>
                  <a:schemeClr val="tx1">
                    <a:lumMod val="95000"/>
                  </a:schemeClr>
                </a:solidFill>
              </a:rPr>
              <a:t>DIGITAL PHENOTYPING</a:t>
            </a:r>
          </a:p>
          <a:p>
            <a:pPr algn="l">
              <a:defRPr sz="4600" i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sz="1725" dirty="0">
                <a:solidFill>
                  <a:schemeClr val="tx1">
                    <a:lumMod val="95000"/>
                  </a:schemeClr>
                </a:solidFill>
              </a:rPr>
              <a:t>A New Kind of Biomarker</a:t>
            </a:r>
          </a:p>
        </p:txBody>
      </p:sp>
      <p:sp>
        <p:nvSpPr>
          <p:cNvPr id="127" name="Cellphones have become “such a pervasive and insistent part of daily life that the proverbial visitor from Mars might conclude they were an important feature of human anatomy.” - Chief Justice Roberts, 2014"/>
          <p:cNvSpPr/>
          <p:nvPr/>
        </p:nvSpPr>
        <p:spPr>
          <a:xfrm>
            <a:off x="322603" y="5425317"/>
            <a:ext cx="8703225" cy="45397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19050" tIns="19050" rIns="19050" bIns="19050" anchor="ctr">
            <a:spAutoFit/>
          </a:bodyPr>
          <a:lstStyle>
            <a:lvl1pPr>
              <a:defRPr sz="3600" i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rPr sz="1350">
                <a:solidFill>
                  <a:schemeClr val="tx1">
                    <a:lumMod val="95000"/>
                  </a:schemeClr>
                </a:solidFill>
              </a:rPr>
              <a:t>Cellphones have become “such a pervasive and insistent part of daily life that the proverbial visitor from Mars might conclude they were an important feature of human anatomy.” - Chief Justice Roberts, 2014</a:t>
            </a:r>
          </a:p>
        </p:txBody>
      </p:sp>
      <p:grpSp>
        <p:nvGrpSpPr>
          <p:cNvPr id="130" name="Group"/>
          <p:cNvGrpSpPr/>
          <p:nvPr/>
        </p:nvGrpSpPr>
        <p:grpSpPr>
          <a:xfrm>
            <a:off x="725556" y="2411409"/>
            <a:ext cx="3713120" cy="2535672"/>
            <a:chOff x="0" y="0"/>
            <a:chExt cx="11333781" cy="7568554"/>
          </a:xfrm>
        </p:grpSpPr>
        <p:pic>
          <p:nvPicPr>
            <p:cNvPr id="128" name="Smartphone-user-chart-2014-2020.jpg" descr="Smartphone-user-chart-2014-2020.jpg"/>
            <p:cNvPicPr>
              <a:picLocks noChangeAspect="1"/>
            </p:cNvPicPr>
            <p:nvPr/>
          </p:nvPicPr>
          <p:blipFill>
            <a:blip r:embed="rId2">
              <a:extLst/>
            </a:blip>
            <a:srcRect/>
            <a:stretch>
              <a:fillRect/>
            </a:stretch>
          </p:blipFill>
          <p:spPr>
            <a:xfrm>
              <a:off x="0" y="12700"/>
              <a:ext cx="11333782" cy="7555855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129" name="Rectangle"/>
            <p:cNvSpPr/>
            <p:nvPr/>
          </p:nvSpPr>
          <p:spPr>
            <a:xfrm>
              <a:off x="597515" y="0"/>
              <a:ext cx="8618152" cy="465956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19050" tIns="19050" rIns="19050" bIns="19050" numCol="1" anchor="ctr">
              <a:noAutofit/>
            </a:bodyPr>
            <a:lstStyle/>
            <a:p>
              <a:pPr>
                <a:defRPr sz="3200">
                  <a:solidFill>
                    <a:srgbClr val="FFFFFF"/>
                  </a:solidFill>
                  <a:latin typeface="+mj-lt"/>
                  <a:ea typeface="+mj-ea"/>
                  <a:cs typeface="+mj-cs"/>
                  <a:sym typeface="Helvetica Light"/>
                </a:defRPr>
              </a:pPr>
              <a:endParaRPr sz="1200"/>
            </a:p>
          </p:txBody>
        </p:sp>
      </p:grpSp>
      <p:sp>
        <p:nvSpPr>
          <p:cNvPr id="131" name="Smartphone subscriptions per region 2014-2020"/>
          <p:cNvSpPr/>
          <p:nvPr/>
        </p:nvSpPr>
        <p:spPr>
          <a:xfrm>
            <a:off x="322603" y="1933173"/>
            <a:ext cx="4781758" cy="30392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19050" tIns="19050" rIns="19050" bIns="19050" anchor="ctr">
            <a:spAutoFit/>
          </a:bodyPr>
          <a:lstStyle>
            <a:lvl1pPr>
              <a:defRPr sz="4600"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rPr sz="1725" dirty="0"/>
              <a:t>Smartphone subscriptions per region 2014-2020</a:t>
            </a:r>
          </a:p>
        </p:txBody>
      </p:sp>
      <p:sp>
        <p:nvSpPr>
          <p:cNvPr id="126" name="Over 3 billion globally and 6 billion by 2020…"/>
          <p:cNvSpPr/>
          <p:nvPr/>
        </p:nvSpPr>
        <p:spPr>
          <a:xfrm>
            <a:off x="5068955" y="2590539"/>
            <a:ext cx="3580603" cy="190821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19050" tIns="19050" rIns="19050" bIns="19050" anchor="ctr">
            <a:spAutoFit/>
          </a:bodyPr>
          <a:lstStyle/>
          <a:p>
            <a:pPr>
              <a:spcBef>
                <a:spcPts val="900"/>
              </a:spcBef>
              <a:defRPr sz="4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sz="1650" dirty="0">
                <a:solidFill>
                  <a:schemeClr val="tx1">
                    <a:lumMod val="95000"/>
                  </a:schemeClr>
                </a:solidFill>
              </a:rPr>
              <a:t>Over 3 billion globally and 6 billion by 2020</a:t>
            </a:r>
          </a:p>
          <a:p>
            <a:pPr>
              <a:spcBef>
                <a:spcPts val="900"/>
              </a:spcBef>
              <a:defRPr sz="4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sz="1650" dirty="0">
                <a:solidFill>
                  <a:schemeClr val="tx1">
                    <a:lumMod val="95000"/>
                  </a:schemeClr>
                </a:solidFill>
              </a:rPr>
              <a:t>Over 70 daily checks </a:t>
            </a:r>
          </a:p>
          <a:p>
            <a:pPr>
              <a:spcBef>
                <a:spcPts val="900"/>
              </a:spcBef>
              <a:defRPr sz="4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sz="1650" dirty="0">
                <a:solidFill>
                  <a:schemeClr val="tx1">
                    <a:lumMod val="95000"/>
                  </a:schemeClr>
                </a:solidFill>
              </a:rPr>
              <a:t>Over 2600 daily “touches”</a:t>
            </a:r>
          </a:p>
          <a:p>
            <a:pPr>
              <a:spcBef>
                <a:spcPts val="900"/>
              </a:spcBef>
              <a:defRPr sz="4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sz="1650" dirty="0">
                <a:solidFill>
                  <a:schemeClr val="tx1">
                    <a:lumMod val="95000"/>
                  </a:schemeClr>
                </a:solidFill>
              </a:rPr>
              <a:t>More ubiquitous than clean water, indoor plumbing, and stable electricity</a:t>
            </a:r>
          </a:p>
        </p:txBody>
      </p:sp>
    </p:spTree>
    <p:extLst>
      <p:ext uri="{BB962C8B-B14F-4D97-AF65-F5344CB8AC3E}">
        <p14:creationId xmlns:p14="http://schemas.microsoft.com/office/powerpoint/2010/main" val="475199138"/>
      </p:ext>
    </p:extLst>
  </p:cSld>
  <p:clrMapOvr>
    <a:masterClrMapping/>
  </p:clrMapOvr>
  <p:transition spd="med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" name="shutterstock_178490387.jpg" descr="shutterstock_178490387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11663" y="1814066"/>
            <a:ext cx="3785733" cy="2570513"/>
          </a:xfrm>
          <a:prstGeom prst="rect">
            <a:avLst/>
          </a:prstGeom>
          <a:ln w="12700">
            <a:miter lim="400000"/>
          </a:ln>
        </p:spPr>
      </p:pic>
      <p:sp>
        <p:nvSpPr>
          <p:cNvPr id="136" name="SENSORS…"/>
          <p:cNvSpPr/>
          <p:nvPr/>
        </p:nvSpPr>
        <p:spPr>
          <a:xfrm>
            <a:off x="2213045" y="1919776"/>
            <a:ext cx="1120827" cy="59247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19050" tIns="19050" rIns="19050" bIns="19050" anchor="ctr">
            <a:spAutoFit/>
          </a:bodyPr>
          <a:lstStyle/>
          <a:p>
            <a:pPr algn="l">
              <a:defRPr sz="2400" b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sz="900" dirty="0"/>
              <a:t>SENSORS</a:t>
            </a:r>
            <a:endParaRPr lang="en-US" sz="900" dirty="0"/>
          </a:p>
          <a:p>
            <a:pPr algn="l">
              <a:defRPr sz="2400" b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lang="en-US" sz="900" dirty="0"/>
              <a:t>      </a:t>
            </a:r>
            <a:r>
              <a:rPr sz="900" dirty="0"/>
              <a:t>Activity</a:t>
            </a:r>
            <a:endParaRPr lang="en-US" sz="900" dirty="0"/>
          </a:p>
          <a:p>
            <a:pPr algn="l">
              <a:defRPr sz="2400" b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lang="en-US" sz="900" dirty="0"/>
              <a:t>            </a:t>
            </a:r>
            <a:r>
              <a:rPr sz="900" dirty="0"/>
              <a:t>Location</a:t>
            </a:r>
            <a:endParaRPr lang="en-US" sz="900" dirty="0"/>
          </a:p>
          <a:p>
            <a:pPr algn="l">
              <a:defRPr sz="2400" b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lang="en-US" sz="900" dirty="0"/>
              <a:t>                </a:t>
            </a:r>
            <a:r>
              <a:rPr sz="900" dirty="0"/>
              <a:t>Sociality</a:t>
            </a:r>
          </a:p>
        </p:txBody>
      </p:sp>
      <p:sp>
        <p:nvSpPr>
          <p:cNvPr id="138" name="KEYBOARD…"/>
          <p:cNvSpPr/>
          <p:nvPr/>
        </p:nvSpPr>
        <p:spPr>
          <a:xfrm>
            <a:off x="2773459" y="2663172"/>
            <a:ext cx="1289589" cy="78867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19050" tIns="19050" rIns="19050" bIns="19050" anchor="ctr">
            <a:spAutoFit/>
          </a:bodyPr>
          <a:lstStyle/>
          <a:p>
            <a:pPr>
              <a:defRPr sz="2600" b="1">
                <a:solidFill>
                  <a:srgbClr val="CD2E2C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sz="975" dirty="0"/>
              <a:t>KEYBOARD</a:t>
            </a:r>
          </a:p>
          <a:p>
            <a:pPr>
              <a:defRPr sz="2600">
                <a:solidFill>
                  <a:srgbClr val="CD2E2C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sz="975" dirty="0"/>
              <a:t>Reaction Time</a:t>
            </a:r>
          </a:p>
          <a:p>
            <a:pPr>
              <a:defRPr sz="2600">
                <a:solidFill>
                  <a:srgbClr val="CD2E2C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sz="975" dirty="0"/>
              <a:t>Attention</a:t>
            </a:r>
          </a:p>
          <a:p>
            <a:pPr>
              <a:defRPr sz="2600">
                <a:solidFill>
                  <a:srgbClr val="CD2E2C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sz="975" dirty="0"/>
              <a:t>Memory</a:t>
            </a:r>
          </a:p>
          <a:p>
            <a:pPr>
              <a:defRPr sz="2600">
                <a:solidFill>
                  <a:srgbClr val="CD2E2C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sz="975" dirty="0"/>
              <a:t>Executive Function</a:t>
            </a:r>
          </a:p>
        </p:txBody>
      </p:sp>
      <p:sp>
        <p:nvSpPr>
          <p:cNvPr id="139" name="Passive, objective, continuous and ubiquitous longitudinal assessment of mood and cognition.…"/>
          <p:cNvSpPr/>
          <p:nvPr/>
        </p:nvSpPr>
        <p:spPr>
          <a:xfrm>
            <a:off x="985994" y="5520704"/>
            <a:ext cx="7223131" cy="66172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19050" tIns="19050" rIns="19050" bIns="19050" anchor="ctr">
            <a:spAutoFit/>
          </a:bodyPr>
          <a:lstStyle/>
          <a:p>
            <a:pPr algn="ctr">
              <a:defRPr sz="3600" i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sz="1350">
                <a:solidFill>
                  <a:schemeClr val="tx1">
                    <a:lumMod val="95000"/>
                  </a:schemeClr>
                </a:solidFill>
              </a:rPr>
              <a:t>Passive, objective, continuous and ubiquitous longitudinal assessment of mood and cognition.</a:t>
            </a:r>
          </a:p>
          <a:p>
            <a:pPr algn="ctr">
              <a:defRPr sz="3600" i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sz="1350" dirty="0">
                <a:solidFill>
                  <a:schemeClr val="tx1">
                    <a:lumMod val="95000"/>
                  </a:schemeClr>
                </a:solidFill>
              </a:rPr>
              <a:t>  Signatures for prediction and preemption.</a:t>
            </a:r>
          </a:p>
          <a:p>
            <a:pPr algn="ctr">
              <a:defRPr sz="3600" i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sz="1350" dirty="0">
                <a:solidFill>
                  <a:schemeClr val="tx1">
                    <a:lumMod val="95000"/>
                  </a:schemeClr>
                </a:solidFill>
              </a:rPr>
              <a:t>Precision Medicine — Global Impact</a:t>
            </a:r>
          </a:p>
        </p:txBody>
      </p:sp>
      <p:sp>
        <p:nvSpPr>
          <p:cNvPr id="140" name="DIGITAL PHENOTYPING…"/>
          <p:cNvSpPr/>
          <p:nvPr/>
        </p:nvSpPr>
        <p:spPr>
          <a:xfrm>
            <a:off x="322603" y="1025962"/>
            <a:ext cx="7886522" cy="60401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19050" tIns="19050" rIns="19050" bIns="19050" anchor="ctr">
            <a:spAutoFit/>
          </a:bodyPr>
          <a:lstStyle/>
          <a:p>
            <a:pPr algn="l">
              <a:defRPr sz="52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sz="1950" dirty="0">
                <a:solidFill>
                  <a:schemeClr val="tx1">
                    <a:lumMod val="95000"/>
                  </a:schemeClr>
                </a:solidFill>
              </a:rPr>
              <a:t>DIGITAL PHENOTYPING</a:t>
            </a:r>
          </a:p>
          <a:p>
            <a:pPr algn="l">
              <a:defRPr sz="4600" i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sz="1725" dirty="0">
                <a:solidFill>
                  <a:schemeClr val="tx1">
                    <a:lumMod val="95000"/>
                  </a:schemeClr>
                </a:solidFill>
              </a:rPr>
              <a:t>A New Kind of Biomarker</a:t>
            </a:r>
          </a:p>
        </p:txBody>
      </p:sp>
      <p:grpSp>
        <p:nvGrpSpPr>
          <p:cNvPr id="146" name="Group"/>
          <p:cNvGrpSpPr/>
          <p:nvPr/>
        </p:nvGrpSpPr>
        <p:grpSpPr>
          <a:xfrm>
            <a:off x="6693266" y="2331559"/>
            <a:ext cx="2343183" cy="2392269"/>
            <a:chOff x="0" y="0"/>
            <a:chExt cx="6248486" cy="6379381"/>
          </a:xfrm>
        </p:grpSpPr>
        <p:grpSp>
          <p:nvGrpSpPr>
            <p:cNvPr id="143" name="Group"/>
            <p:cNvGrpSpPr/>
            <p:nvPr/>
          </p:nvGrpSpPr>
          <p:grpSpPr>
            <a:xfrm>
              <a:off x="1833367" y="0"/>
              <a:ext cx="3582703" cy="3293049"/>
              <a:chOff x="0" y="0"/>
              <a:chExt cx="3582702" cy="3293048"/>
            </a:xfrm>
          </p:grpSpPr>
          <p:pic>
            <p:nvPicPr>
              <p:cNvPr id="141" name="pasted-image.png" descr="pasted-image.png"/>
              <p:cNvPicPr>
                <a:picLocks noChangeAspect="1"/>
              </p:cNvPicPr>
              <p:nvPr/>
            </p:nvPicPr>
            <p:blipFill>
              <a:blip r:embed="rId3">
                <a:extLst/>
              </a:blip>
              <a:stretch>
                <a:fillRect/>
              </a:stretch>
            </p:blipFill>
            <p:spPr>
              <a:xfrm>
                <a:off x="0" y="0"/>
                <a:ext cx="3582703" cy="2732333"/>
              </a:xfrm>
              <a:prstGeom prst="rect">
                <a:avLst/>
              </a:prstGeom>
              <a:ln w="12700" cap="flat">
                <a:noFill/>
                <a:miter lim="400000"/>
              </a:ln>
              <a:effectLst/>
            </p:spPr>
          </p:pic>
          <p:sp>
            <p:nvSpPr>
              <p:cNvPr id="142" name="Rectangle"/>
              <p:cNvSpPr/>
              <p:nvPr/>
            </p:nvSpPr>
            <p:spPr>
              <a:xfrm>
                <a:off x="0" y="2712569"/>
                <a:ext cx="3582703" cy="580480"/>
              </a:xfrm>
              <a:prstGeom prst="rect">
                <a:avLst/>
              </a:prstGeom>
              <a:solidFill>
                <a:srgbClr val="00000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9050" tIns="19050" rIns="19050" bIns="19050" numCol="1" anchor="ctr">
                <a:noAutofit/>
              </a:bodyPr>
              <a:lstStyle/>
              <a:p>
                <a:pPr>
                  <a:defRPr sz="3200">
                    <a:solidFill>
                      <a:srgbClr val="FFFFFF"/>
                    </a:solidFill>
                    <a:latin typeface="+mj-lt"/>
                    <a:ea typeface="+mj-ea"/>
                    <a:cs typeface="+mj-cs"/>
                    <a:sym typeface="Helvetica Light"/>
                  </a:defRPr>
                </a:pPr>
                <a:endParaRPr sz="1200"/>
              </a:p>
            </p:txBody>
          </p:sp>
        </p:grpSp>
        <p:sp>
          <p:nvSpPr>
            <p:cNvPr id="144" name="Digital Phenotype"/>
            <p:cNvSpPr/>
            <p:nvPr/>
          </p:nvSpPr>
          <p:spPr>
            <a:xfrm>
              <a:off x="1597642" y="5630459"/>
              <a:ext cx="4650844" cy="748922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none" lIns="19050" tIns="19050" rIns="19050" bIns="19050" numCol="1" anchor="ctr">
              <a:spAutoFit/>
            </a:bodyPr>
            <a:lstStyle>
              <a:lvl1pPr>
                <a:defRPr sz="4200" b="1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</a:lstStyle>
            <a:p>
              <a:r>
                <a:rPr sz="1575">
                  <a:solidFill>
                    <a:schemeClr val="tx1">
                      <a:lumMod val="95000"/>
                    </a:schemeClr>
                  </a:solidFill>
                </a:rPr>
                <a:t>Digital Phenotype</a:t>
              </a:r>
            </a:p>
          </p:txBody>
        </p:sp>
        <p:sp>
          <p:nvSpPr>
            <p:cNvPr id="145" name="Line"/>
            <p:cNvSpPr/>
            <p:nvPr/>
          </p:nvSpPr>
          <p:spPr>
            <a:xfrm>
              <a:off x="0" y="6004920"/>
              <a:ext cx="1488479" cy="1"/>
            </a:xfrm>
            <a:prstGeom prst="line">
              <a:avLst/>
            </a:prstGeom>
            <a:noFill/>
            <a:ln w="88900" cap="flat">
              <a:solidFill>
                <a:schemeClr val="tx1"/>
              </a:solidFill>
              <a:prstDash val="solid"/>
              <a:miter lim="400000"/>
              <a:tailEnd type="triangle" w="med" len="med"/>
            </a:ln>
            <a:effectLst/>
          </p:spPr>
          <p:txBody>
            <a:bodyPr wrap="square" lIns="19050" tIns="19050" rIns="19050" bIns="19050" numCol="1" anchor="ctr">
              <a:noAutofit/>
            </a:bodyPr>
            <a:lstStyle/>
            <a:p>
              <a:pPr>
                <a:defRPr sz="3200">
                  <a:solidFill>
                    <a:srgbClr val="000000"/>
                  </a:solidFill>
                  <a:latin typeface="+mj-lt"/>
                  <a:ea typeface="+mj-ea"/>
                  <a:cs typeface="+mj-cs"/>
                  <a:sym typeface="Helvetica Light"/>
                </a:defRPr>
              </a:pPr>
              <a:endParaRPr sz="1200"/>
            </a:p>
          </p:txBody>
        </p:sp>
      </p:grpSp>
      <p:grpSp>
        <p:nvGrpSpPr>
          <p:cNvPr id="152" name="Group"/>
          <p:cNvGrpSpPr/>
          <p:nvPr/>
        </p:nvGrpSpPr>
        <p:grpSpPr>
          <a:xfrm>
            <a:off x="1506509" y="2262184"/>
            <a:ext cx="5496846" cy="2461644"/>
            <a:chOff x="0" y="0"/>
            <a:chExt cx="14658254" cy="6564383"/>
          </a:xfrm>
        </p:grpSpPr>
        <p:sp>
          <p:nvSpPr>
            <p:cNvPr id="147" name="Rectangle"/>
            <p:cNvSpPr/>
            <p:nvPr/>
          </p:nvSpPr>
          <p:spPr>
            <a:xfrm>
              <a:off x="7631604" y="0"/>
              <a:ext cx="7026650" cy="3663050"/>
            </a:xfrm>
            <a:prstGeom prst="rect">
              <a:avLst/>
            </a:prstGeom>
            <a:gradFill flip="none" rotWithShape="1">
              <a:gsLst>
                <a:gs pos="0">
                  <a:srgbClr val="FBFBFB"/>
                </a:gs>
                <a:gs pos="100000">
                  <a:srgbClr val="BEBEBE"/>
                </a:gs>
              </a:gsLst>
              <a:lin ang="5400000" scaled="0"/>
            </a:gradFill>
            <a:ln w="12700" cap="flat">
              <a:noFill/>
              <a:miter lim="400000"/>
            </a:ln>
            <a:effectLst>
              <a:outerShdw blurRad="38100" dist="25400" dir="5400000" rotWithShape="0">
                <a:srgbClr val="000000">
                  <a:alpha val="50000"/>
                </a:srgbClr>
              </a:outerShdw>
            </a:effectLst>
          </p:spPr>
          <p:txBody>
            <a:bodyPr wrap="square" lIns="19050" tIns="19050" rIns="19050" bIns="19050" numCol="1" anchor="ctr">
              <a:noAutofit/>
            </a:bodyPr>
            <a:lstStyle/>
            <a:p>
              <a:pPr>
                <a:defRPr sz="3200">
                  <a:solidFill>
                    <a:srgbClr val="000000"/>
                  </a:solidFill>
                  <a:latin typeface="+mj-lt"/>
                  <a:ea typeface="+mj-ea"/>
                  <a:cs typeface="+mj-cs"/>
                  <a:sym typeface="Helvetica Light"/>
                </a:defRPr>
              </a:pPr>
              <a:endParaRPr sz="1200"/>
            </a:p>
          </p:txBody>
        </p:sp>
        <p:sp>
          <p:nvSpPr>
            <p:cNvPr id="148" name="Raw Features"/>
            <p:cNvSpPr/>
            <p:nvPr/>
          </p:nvSpPr>
          <p:spPr>
            <a:xfrm>
              <a:off x="0" y="5815460"/>
              <a:ext cx="3603552" cy="748923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none" lIns="19050" tIns="19050" rIns="19050" bIns="19050" numCol="1" anchor="ctr">
              <a:spAutoFit/>
            </a:bodyPr>
            <a:lstStyle>
              <a:lvl1pPr>
                <a:defRPr sz="4200" b="1">
                  <a:latin typeface="Arial"/>
                  <a:ea typeface="Arial"/>
                  <a:cs typeface="Arial"/>
                  <a:sym typeface="Arial"/>
                </a:defRPr>
              </a:lvl1pPr>
            </a:lstStyle>
            <a:p>
              <a:r>
                <a:rPr sz="1575" dirty="0"/>
                <a:t>Raw Features</a:t>
              </a:r>
            </a:p>
          </p:txBody>
        </p:sp>
        <p:sp>
          <p:nvSpPr>
            <p:cNvPr id="149" name="Digital Biomarkers"/>
            <p:cNvSpPr/>
            <p:nvPr/>
          </p:nvSpPr>
          <p:spPr>
            <a:xfrm>
              <a:off x="8731103" y="5815460"/>
              <a:ext cx="4860306" cy="748923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none" lIns="19050" tIns="19050" rIns="19050" bIns="19050" numCol="1" anchor="ctr">
              <a:spAutoFit/>
            </a:bodyPr>
            <a:lstStyle>
              <a:lvl1pPr>
                <a:defRPr sz="4200" b="1">
                  <a:latin typeface="Arial"/>
                  <a:ea typeface="Arial"/>
                  <a:cs typeface="Arial"/>
                  <a:sym typeface="Arial"/>
                </a:defRPr>
              </a:lvl1pPr>
            </a:lstStyle>
            <a:p>
              <a:r>
                <a:rPr sz="1575"/>
                <a:t>Digital Biomarkers</a:t>
              </a:r>
            </a:p>
          </p:txBody>
        </p:sp>
        <p:sp>
          <p:nvSpPr>
            <p:cNvPr id="150" name="Line"/>
            <p:cNvSpPr/>
            <p:nvPr/>
          </p:nvSpPr>
          <p:spPr>
            <a:xfrm>
              <a:off x="3757073" y="6189921"/>
              <a:ext cx="4636228" cy="1"/>
            </a:xfrm>
            <a:prstGeom prst="line">
              <a:avLst/>
            </a:prstGeom>
            <a:noFill/>
            <a:ln w="88900" cap="flat">
              <a:solidFill>
                <a:schemeClr val="tx1"/>
              </a:solidFill>
              <a:prstDash val="solid"/>
              <a:miter lim="400000"/>
              <a:tailEnd type="triangle" w="med" len="med"/>
            </a:ln>
            <a:effectLst/>
          </p:spPr>
          <p:txBody>
            <a:bodyPr wrap="square" lIns="19050" tIns="19050" rIns="19050" bIns="19050" numCol="1" anchor="ctr">
              <a:noAutofit/>
            </a:bodyPr>
            <a:lstStyle/>
            <a:p>
              <a:pPr>
                <a:defRPr sz="3200">
                  <a:solidFill>
                    <a:srgbClr val="000000"/>
                  </a:solidFill>
                  <a:latin typeface="+mj-lt"/>
                  <a:ea typeface="+mj-ea"/>
                  <a:cs typeface="+mj-cs"/>
                  <a:sym typeface="Helvetica Light"/>
                </a:defRPr>
              </a:pPr>
              <a:endParaRPr sz="1200"/>
            </a:p>
          </p:txBody>
        </p:sp>
        <p:sp>
          <p:nvSpPr>
            <p:cNvPr id="151" name="MACHINE LEARNING…"/>
            <p:cNvSpPr/>
            <p:nvPr/>
          </p:nvSpPr>
          <p:spPr>
            <a:xfrm>
              <a:off x="7639058" y="589843"/>
              <a:ext cx="6886500" cy="250325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none" lIns="19050" tIns="19050" rIns="19050" bIns="19050" numCol="1" anchor="ctr">
              <a:spAutoFit/>
            </a:bodyPr>
            <a:lstStyle/>
            <a:p>
              <a:pPr algn="ctr">
                <a:defRPr sz="5200" b="1">
                  <a:latin typeface="Arial"/>
                  <a:ea typeface="Arial"/>
                  <a:cs typeface="Arial"/>
                  <a:sym typeface="Arial"/>
                </a:defRPr>
              </a:pPr>
              <a:r>
                <a:rPr sz="1950" dirty="0">
                  <a:solidFill>
                    <a:schemeClr val="bg1"/>
                  </a:solidFill>
                </a:rPr>
                <a:t>MACHINE LEARNING</a:t>
              </a:r>
            </a:p>
            <a:p>
              <a:pPr algn="ctr">
                <a:defRPr sz="5200">
                  <a:latin typeface="Arial"/>
                  <a:ea typeface="Arial"/>
                  <a:cs typeface="Arial"/>
                  <a:sym typeface="Arial"/>
                </a:defRPr>
              </a:pPr>
              <a:r>
                <a:rPr sz="1950" dirty="0">
                  <a:solidFill>
                    <a:schemeClr val="bg1"/>
                  </a:solidFill>
                </a:rPr>
                <a:t>Pattern Identification</a:t>
              </a:r>
            </a:p>
            <a:p>
              <a:pPr algn="ctr">
                <a:defRPr sz="5200">
                  <a:latin typeface="Arial"/>
                  <a:ea typeface="Arial"/>
                  <a:cs typeface="Arial"/>
                  <a:sym typeface="Arial"/>
                </a:defRPr>
              </a:pPr>
              <a:r>
                <a:rPr sz="1950" dirty="0">
                  <a:solidFill>
                    <a:schemeClr val="bg1"/>
                  </a:solidFill>
                </a:rPr>
                <a:t>Feature Extraction</a:t>
              </a:r>
            </a:p>
          </p:txBody>
        </p:sp>
      </p:grpSp>
      <p:sp>
        <p:nvSpPr>
          <p:cNvPr id="23" name="SENSORS…"/>
          <p:cNvSpPr/>
          <p:nvPr/>
        </p:nvSpPr>
        <p:spPr>
          <a:xfrm>
            <a:off x="2163515" y="3635828"/>
            <a:ext cx="1120827" cy="59247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19050" tIns="19050" rIns="19050" bIns="19050" anchor="ctr">
            <a:spAutoFit/>
          </a:bodyPr>
          <a:lstStyle/>
          <a:p>
            <a:pPr algn="l">
              <a:defRPr sz="2400" b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lang="en-US" sz="900" dirty="0"/>
              <a:t>                  VOICE</a:t>
            </a:r>
          </a:p>
          <a:p>
            <a:pPr algn="l">
              <a:defRPr sz="2400" b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lang="en-US" sz="900" dirty="0"/>
              <a:t>             Prosody</a:t>
            </a:r>
          </a:p>
          <a:p>
            <a:pPr algn="l">
              <a:defRPr sz="2400" b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lang="en-US" sz="900" dirty="0"/>
              <a:t>        Sentiment</a:t>
            </a:r>
          </a:p>
          <a:p>
            <a:pPr algn="l">
              <a:defRPr sz="2400" b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lang="en-US" sz="900" dirty="0"/>
              <a:t>Coherence</a:t>
            </a:r>
          </a:p>
        </p:txBody>
      </p:sp>
    </p:spTree>
    <p:extLst>
      <p:ext uri="{BB962C8B-B14F-4D97-AF65-F5344CB8AC3E}">
        <p14:creationId xmlns:p14="http://schemas.microsoft.com/office/powerpoint/2010/main" val="180229173"/>
      </p:ext>
    </p:extLst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8" fill="hold"/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2" fill="hold"/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6" fill="hold"/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6" grpId="0" animBg="1" advAuto="0"/>
      <p:bldP spid="138" grpId="0" animBg="1" advAuto="0"/>
      <p:bldP spid="139" grpId="0" animBg="1" advAuto="0"/>
      <p:bldP spid="146" grpId="0" animBg="1" advAuto="0"/>
      <p:bldP spid="152" grpId="0" animBg="1" advAuto="0"/>
      <p:bldP spid="2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MINDSTRONG SOLUTION…"/>
          <p:cNvSpPr/>
          <p:nvPr/>
        </p:nvSpPr>
        <p:spPr>
          <a:xfrm>
            <a:off x="265737" y="1050656"/>
            <a:ext cx="7886522" cy="60401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19050" tIns="19050" rIns="19050" bIns="19050" anchor="ctr">
            <a:spAutoFit/>
          </a:bodyPr>
          <a:lstStyle/>
          <a:p>
            <a:pPr algn="l">
              <a:defRPr sz="52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sz="1950" dirty="0">
                <a:solidFill>
                  <a:schemeClr val="tx1">
                    <a:lumMod val="95000"/>
                  </a:schemeClr>
                </a:solidFill>
              </a:rPr>
              <a:t>MINDSTRONG SOLUTION</a:t>
            </a:r>
          </a:p>
          <a:p>
            <a:pPr algn="l">
              <a:defRPr sz="4600" i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sz="1725" dirty="0">
                <a:solidFill>
                  <a:schemeClr val="tx1">
                    <a:lumMod val="95000"/>
                  </a:schemeClr>
                </a:solidFill>
              </a:rPr>
              <a:t>Passive, Preemptive, Precise Digital Measures to Improve Outcomes</a:t>
            </a:r>
          </a:p>
        </p:txBody>
      </p:sp>
      <p:grpSp>
        <p:nvGrpSpPr>
          <p:cNvPr id="161" name="Group"/>
          <p:cNvGrpSpPr/>
          <p:nvPr/>
        </p:nvGrpSpPr>
        <p:grpSpPr>
          <a:xfrm>
            <a:off x="569184" y="4249751"/>
            <a:ext cx="7464067" cy="1358986"/>
            <a:chOff x="0" y="0"/>
            <a:chExt cx="16509159" cy="3623961"/>
          </a:xfrm>
        </p:grpSpPr>
        <p:sp>
          <p:nvSpPr>
            <p:cNvPr id="157" name="Shape"/>
            <p:cNvSpPr/>
            <p:nvPr/>
          </p:nvSpPr>
          <p:spPr>
            <a:xfrm flipH="1">
              <a:off x="0" y="0"/>
              <a:ext cx="16509159" cy="75163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21600"/>
                  </a:moveTo>
                  <a:lnTo>
                    <a:pt x="1264" y="0"/>
                  </a:lnTo>
                  <a:lnTo>
                    <a:pt x="20336" y="0"/>
                  </a:lnTo>
                  <a:lnTo>
                    <a:pt x="21600" y="21600"/>
                  </a:lnTo>
                  <a:close/>
                </a:path>
              </a:pathLst>
            </a:custGeom>
            <a:solidFill>
              <a:srgbClr val="EB6949"/>
            </a:solidFill>
            <a:ln w="12700" cap="flat">
              <a:noFill/>
              <a:miter lim="400000"/>
            </a:ln>
            <a:effectLst/>
          </p:spPr>
          <p:txBody>
            <a:bodyPr wrap="square" lIns="17145" tIns="17145" rIns="17145" bIns="17145" numCol="1" anchor="ctr">
              <a:noAutofit/>
            </a:bodyPr>
            <a:lstStyle/>
            <a:p>
              <a:pPr algn="ctr" defTabSz="342900">
                <a:defRPr sz="1300">
                  <a:solidFill>
                    <a:srgbClr val="FFFFFF"/>
                  </a:solidFill>
                  <a:latin typeface="Roboto condensed"/>
                  <a:ea typeface="Roboto condensed"/>
                  <a:cs typeface="Roboto condensed"/>
                  <a:sym typeface="Roboto condensed"/>
                </a:defRPr>
              </a:pPr>
              <a:endParaRPr sz="488">
                <a:solidFill>
                  <a:schemeClr val="bg1"/>
                </a:solidFill>
              </a:endParaRPr>
            </a:p>
          </p:txBody>
        </p:sp>
        <p:sp>
          <p:nvSpPr>
            <p:cNvPr id="158" name="Rectangle"/>
            <p:cNvSpPr/>
            <p:nvPr/>
          </p:nvSpPr>
          <p:spPr>
            <a:xfrm rot="10800000">
              <a:off x="0" y="751637"/>
              <a:ext cx="16509159" cy="2872324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17145" tIns="17145" rIns="17145" bIns="17145" numCol="1" anchor="ctr">
              <a:noAutofit/>
            </a:bodyPr>
            <a:lstStyle/>
            <a:p>
              <a:pPr algn="ctr" defTabSz="342900">
                <a:defRPr sz="1300">
                  <a:solidFill>
                    <a:srgbClr val="000000"/>
                  </a:solidFill>
                  <a:latin typeface="Roboto condensed"/>
                  <a:ea typeface="Roboto condensed"/>
                  <a:cs typeface="Roboto condensed"/>
                  <a:sym typeface="Roboto condensed"/>
                </a:defRPr>
              </a:pPr>
              <a:endParaRPr sz="488">
                <a:solidFill>
                  <a:schemeClr val="bg1"/>
                </a:solidFill>
              </a:endParaRPr>
            </a:p>
          </p:txBody>
        </p:sp>
        <p:sp>
          <p:nvSpPr>
            <p:cNvPr id="159" name="Shape"/>
            <p:cNvSpPr/>
            <p:nvPr/>
          </p:nvSpPr>
          <p:spPr>
            <a:xfrm flipH="1">
              <a:off x="0" y="0"/>
              <a:ext cx="16509159" cy="75163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21600"/>
                  </a:moveTo>
                  <a:lnTo>
                    <a:pt x="1264" y="0"/>
                  </a:lnTo>
                  <a:lnTo>
                    <a:pt x="20336" y="0"/>
                  </a:lnTo>
                  <a:lnTo>
                    <a:pt x="21600" y="21600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accent1">
                    <a:lumMod val="50000"/>
                  </a:schemeClr>
                </a:gs>
                <a:gs pos="0">
                  <a:schemeClr val="accent1">
                    <a:lumMod val="75000"/>
                  </a:schemeClr>
                </a:gs>
                <a:gs pos="100000">
                  <a:schemeClr val="accent1">
                    <a:lumMod val="50000"/>
                  </a:schemeClr>
                </a:gs>
              </a:gsLst>
              <a:lin ang="5400000" scaled="0"/>
            </a:gradFill>
            <a:ln w="12700" cap="flat">
              <a:noFill/>
              <a:miter lim="400000"/>
            </a:ln>
            <a:effectLst/>
          </p:spPr>
          <p:txBody>
            <a:bodyPr wrap="square" lIns="17145" tIns="17145" rIns="17145" bIns="17145" numCol="1" anchor="ctr">
              <a:noAutofit/>
            </a:bodyPr>
            <a:lstStyle/>
            <a:p>
              <a:pPr algn="ctr" defTabSz="342900">
                <a:defRPr sz="1300">
                  <a:solidFill>
                    <a:srgbClr val="FFFFFF"/>
                  </a:solidFill>
                  <a:latin typeface="Roboto condensed"/>
                  <a:ea typeface="Roboto condensed"/>
                  <a:cs typeface="Roboto condensed"/>
                  <a:sym typeface="Roboto condensed"/>
                </a:defRPr>
              </a:pPr>
              <a:endParaRPr sz="488">
                <a:solidFill>
                  <a:schemeClr val="bg1"/>
                </a:solidFill>
              </a:endParaRPr>
            </a:p>
          </p:txBody>
        </p:sp>
        <p:sp>
          <p:nvSpPr>
            <p:cNvPr id="160" name="MEASURABLE…"/>
            <p:cNvSpPr/>
            <p:nvPr/>
          </p:nvSpPr>
          <p:spPr>
            <a:xfrm>
              <a:off x="643427" y="1042426"/>
              <a:ext cx="15446626" cy="1920866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square" lIns="19050" tIns="19050" rIns="19050" bIns="19050" numCol="1" anchor="ctr">
              <a:spAutoFit/>
            </a:bodyPr>
            <a:lstStyle/>
            <a:p>
              <a:pPr algn="ctr">
                <a:lnSpc>
                  <a:spcPct val="90000"/>
                </a:lnSpc>
                <a:spcBef>
                  <a:spcPts val="675"/>
                </a:spcBef>
                <a:defRPr sz="4600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r>
                <a:rPr sz="1725" dirty="0">
                  <a:solidFill>
                    <a:schemeClr val="tx1">
                      <a:lumMod val="95000"/>
                    </a:schemeClr>
                  </a:solidFill>
                </a:rPr>
                <a:t>MEASURABLE</a:t>
              </a:r>
              <a:endParaRPr sz="1725" b="1" dirty="0">
                <a:solidFill>
                  <a:schemeClr val="tx1">
                    <a:lumMod val="95000"/>
                  </a:schemeClr>
                </a:solidFill>
              </a:endParaRPr>
            </a:p>
            <a:p>
              <a:pPr algn="ctr">
                <a:lnSpc>
                  <a:spcPct val="90000"/>
                </a:lnSpc>
                <a:spcBef>
                  <a:spcPts val="675"/>
                </a:spcBef>
                <a:defRPr sz="3400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r>
                <a:rPr sz="1275" dirty="0">
                  <a:solidFill>
                    <a:schemeClr val="tx1">
                      <a:lumMod val="95000"/>
                    </a:schemeClr>
                  </a:solidFill>
                </a:rPr>
                <a:t>Continuous, passive, ubiquitous, objective measures of mood and cognition in a persons ecologic day-to-day environment</a:t>
              </a:r>
            </a:p>
          </p:txBody>
        </p:sp>
      </p:grpSp>
      <p:grpSp>
        <p:nvGrpSpPr>
          <p:cNvPr id="166" name="Group"/>
          <p:cNvGrpSpPr/>
          <p:nvPr/>
        </p:nvGrpSpPr>
        <p:grpSpPr>
          <a:xfrm>
            <a:off x="1280498" y="1836199"/>
            <a:ext cx="5946212" cy="1156039"/>
            <a:chOff x="548774" y="0"/>
            <a:chExt cx="13151940" cy="3082769"/>
          </a:xfrm>
        </p:grpSpPr>
        <p:sp>
          <p:nvSpPr>
            <p:cNvPr id="162" name="Shape"/>
            <p:cNvSpPr/>
            <p:nvPr/>
          </p:nvSpPr>
          <p:spPr>
            <a:xfrm flipH="1">
              <a:off x="869207" y="0"/>
              <a:ext cx="12831507" cy="55834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21600"/>
                  </a:moveTo>
                  <a:lnTo>
                    <a:pt x="1208" y="0"/>
                  </a:lnTo>
                  <a:lnTo>
                    <a:pt x="20392" y="0"/>
                  </a:lnTo>
                  <a:lnTo>
                    <a:pt x="21600" y="21600"/>
                  </a:lnTo>
                  <a:close/>
                </a:path>
              </a:pathLst>
            </a:custGeom>
            <a:solidFill>
              <a:srgbClr val="73ADDB"/>
            </a:solidFill>
            <a:ln w="12700" cap="flat">
              <a:noFill/>
              <a:miter lim="400000"/>
            </a:ln>
            <a:effectLst/>
          </p:spPr>
          <p:txBody>
            <a:bodyPr wrap="square" lIns="17145" tIns="17145" rIns="17145" bIns="17145" numCol="1" anchor="ctr">
              <a:noAutofit/>
            </a:bodyPr>
            <a:lstStyle/>
            <a:p>
              <a:pPr algn="ctr" defTabSz="342900">
                <a:defRPr sz="1300">
                  <a:solidFill>
                    <a:srgbClr val="FFFFFF"/>
                  </a:solidFill>
                  <a:latin typeface="Roboto condensed"/>
                  <a:ea typeface="Roboto condensed"/>
                  <a:cs typeface="Roboto condensed"/>
                  <a:sym typeface="Roboto condensed"/>
                </a:defRPr>
              </a:pPr>
              <a:endParaRPr sz="488">
                <a:solidFill>
                  <a:schemeClr val="bg1"/>
                </a:solidFill>
              </a:endParaRPr>
            </a:p>
          </p:txBody>
        </p:sp>
        <p:sp>
          <p:nvSpPr>
            <p:cNvPr id="163" name="Rectangle"/>
            <p:cNvSpPr/>
            <p:nvPr/>
          </p:nvSpPr>
          <p:spPr>
            <a:xfrm rot="10800000">
              <a:off x="869208" y="558349"/>
              <a:ext cx="12831506" cy="2524420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17145" tIns="17145" rIns="17145" bIns="17145" numCol="1" anchor="ctr">
              <a:noAutofit/>
            </a:bodyPr>
            <a:lstStyle/>
            <a:p>
              <a:pPr algn="ctr" defTabSz="342900">
                <a:defRPr sz="1300">
                  <a:solidFill>
                    <a:srgbClr val="000000"/>
                  </a:solidFill>
                  <a:latin typeface="Roboto condensed"/>
                  <a:ea typeface="Roboto condensed"/>
                  <a:cs typeface="Roboto condensed"/>
                  <a:sym typeface="Roboto condensed"/>
                </a:defRPr>
              </a:pPr>
              <a:endParaRPr sz="488">
                <a:solidFill>
                  <a:schemeClr val="bg1"/>
                </a:solidFill>
              </a:endParaRPr>
            </a:p>
          </p:txBody>
        </p:sp>
        <p:sp>
          <p:nvSpPr>
            <p:cNvPr id="164" name="Shape"/>
            <p:cNvSpPr/>
            <p:nvPr/>
          </p:nvSpPr>
          <p:spPr>
            <a:xfrm flipH="1">
              <a:off x="869207" y="0"/>
              <a:ext cx="12831507" cy="55834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21600"/>
                  </a:moveTo>
                  <a:lnTo>
                    <a:pt x="1208" y="0"/>
                  </a:lnTo>
                  <a:lnTo>
                    <a:pt x="20392" y="0"/>
                  </a:lnTo>
                  <a:lnTo>
                    <a:pt x="21600" y="21600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accent6">
                    <a:lumMod val="75000"/>
                  </a:schemeClr>
                </a:gs>
                <a:gs pos="100000">
                  <a:schemeClr val="accent6">
                    <a:lumMod val="50000"/>
                  </a:schemeClr>
                </a:gs>
              </a:gsLst>
              <a:lin ang="5400000" scaled="0"/>
            </a:gradFill>
            <a:ln w="12700" cap="flat">
              <a:noFill/>
              <a:miter lim="400000"/>
            </a:ln>
            <a:effectLst/>
          </p:spPr>
          <p:txBody>
            <a:bodyPr wrap="square" lIns="17145" tIns="17145" rIns="17145" bIns="17145" numCol="1" anchor="ctr">
              <a:noAutofit/>
            </a:bodyPr>
            <a:lstStyle/>
            <a:p>
              <a:pPr algn="ctr" defTabSz="342900">
                <a:defRPr sz="1300">
                  <a:solidFill>
                    <a:srgbClr val="FFFFFF"/>
                  </a:solidFill>
                  <a:latin typeface="Roboto condensed"/>
                  <a:ea typeface="Roboto condensed"/>
                  <a:cs typeface="Roboto condensed"/>
                  <a:sym typeface="Roboto condensed"/>
                </a:defRPr>
              </a:pPr>
              <a:endParaRPr sz="488">
                <a:solidFill>
                  <a:schemeClr val="bg1"/>
                </a:solidFill>
              </a:endParaRPr>
            </a:p>
          </p:txBody>
        </p:sp>
        <p:sp>
          <p:nvSpPr>
            <p:cNvPr id="165" name="PRECISE…"/>
            <p:cNvSpPr/>
            <p:nvPr/>
          </p:nvSpPr>
          <p:spPr>
            <a:xfrm>
              <a:off x="548774" y="769634"/>
              <a:ext cx="12954619" cy="1920866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square" lIns="19050" tIns="19050" rIns="19050" bIns="19050" numCol="1" anchor="ctr">
              <a:spAutoFit/>
            </a:bodyPr>
            <a:lstStyle/>
            <a:p>
              <a:pPr algn="ctr">
                <a:lnSpc>
                  <a:spcPct val="90000"/>
                </a:lnSpc>
                <a:spcBef>
                  <a:spcPts val="675"/>
                </a:spcBef>
                <a:defRPr sz="4600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r>
                <a:rPr sz="1725" dirty="0">
                  <a:solidFill>
                    <a:schemeClr val="tx1">
                      <a:lumMod val="95000"/>
                    </a:schemeClr>
                  </a:solidFill>
                </a:rPr>
                <a:t>PRECISE</a:t>
              </a:r>
            </a:p>
            <a:p>
              <a:pPr algn="ctr">
                <a:lnSpc>
                  <a:spcPct val="90000"/>
                </a:lnSpc>
                <a:spcBef>
                  <a:spcPts val="675"/>
                </a:spcBef>
                <a:defRPr sz="3400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r>
                <a:rPr sz="1275" dirty="0">
                  <a:solidFill>
                    <a:schemeClr val="tx1">
                      <a:lumMod val="95000"/>
                    </a:schemeClr>
                  </a:solidFill>
                </a:rPr>
                <a:t>Comprehensive digital phenotype that can identify diagnostic subgroups </a:t>
              </a:r>
              <a:r>
                <a:rPr sz="1275" i="1" dirty="0">
                  <a:solidFill>
                    <a:schemeClr val="tx1">
                      <a:lumMod val="95000"/>
                    </a:schemeClr>
                  </a:solidFill>
                </a:rPr>
                <a:t>(improving stratification)</a:t>
              </a:r>
            </a:p>
          </p:txBody>
        </p:sp>
      </p:grpSp>
      <p:grpSp>
        <p:nvGrpSpPr>
          <p:cNvPr id="171" name="Group"/>
          <p:cNvGrpSpPr/>
          <p:nvPr/>
        </p:nvGrpSpPr>
        <p:grpSpPr>
          <a:xfrm>
            <a:off x="1025919" y="2992238"/>
            <a:ext cx="6590226" cy="1257514"/>
            <a:chOff x="627833" y="0"/>
            <a:chExt cx="14576379" cy="3353368"/>
          </a:xfrm>
        </p:grpSpPr>
        <p:sp>
          <p:nvSpPr>
            <p:cNvPr id="167" name="Shape"/>
            <p:cNvSpPr/>
            <p:nvPr/>
          </p:nvSpPr>
          <p:spPr>
            <a:xfrm flipH="1">
              <a:off x="627833" y="0"/>
              <a:ext cx="14576379" cy="67432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21600"/>
                  </a:moveTo>
                  <a:lnTo>
                    <a:pt x="1285" y="0"/>
                  </a:lnTo>
                  <a:lnTo>
                    <a:pt x="20315" y="0"/>
                  </a:lnTo>
                  <a:lnTo>
                    <a:pt x="21600" y="21600"/>
                  </a:lnTo>
                  <a:close/>
                </a:path>
              </a:pathLst>
            </a:custGeom>
            <a:solidFill>
              <a:srgbClr val="7FCCAA"/>
            </a:solidFill>
            <a:ln w="12700" cap="flat">
              <a:noFill/>
              <a:miter lim="400000"/>
            </a:ln>
            <a:effectLst/>
          </p:spPr>
          <p:txBody>
            <a:bodyPr wrap="square" lIns="17145" tIns="17145" rIns="17145" bIns="17145" numCol="1" anchor="ctr">
              <a:noAutofit/>
            </a:bodyPr>
            <a:lstStyle/>
            <a:p>
              <a:pPr algn="ctr" defTabSz="342900">
                <a:defRPr sz="1300">
                  <a:solidFill>
                    <a:srgbClr val="FFFFFF"/>
                  </a:solidFill>
                  <a:latin typeface="Roboto condensed"/>
                  <a:ea typeface="Roboto condensed"/>
                  <a:cs typeface="Roboto condensed"/>
                  <a:sym typeface="Roboto condensed"/>
                </a:defRPr>
              </a:pPr>
              <a:endParaRPr sz="488">
                <a:solidFill>
                  <a:schemeClr val="bg1"/>
                </a:solidFill>
              </a:endParaRPr>
            </a:p>
          </p:txBody>
        </p:sp>
        <p:sp>
          <p:nvSpPr>
            <p:cNvPr id="168" name="Rectangle"/>
            <p:cNvSpPr/>
            <p:nvPr/>
          </p:nvSpPr>
          <p:spPr>
            <a:xfrm rot="10800000">
              <a:off x="627833" y="674328"/>
              <a:ext cx="14576379" cy="2679040"/>
            </a:xfrm>
            <a:prstGeom prst="rect">
              <a:avLst/>
            </a:prstGeom>
            <a:solidFill>
              <a:schemeClr val="accent2">
                <a:lumMod val="7500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17145" tIns="17145" rIns="17145" bIns="17145" numCol="1" anchor="ctr">
              <a:noAutofit/>
            </a:bodyPr>
            <a:lstStyle/>
            <a:p>
              <a:pPr algn="ctr" defTabSz="342900">
                <a:defRPr sz="1300">
                  <a:solidFill>
                    <a:srgbClr val="000000"/>
                  </a:solidFill>
                  <a:latin typeface="Roboto condensed"/>
                  <a:ea typeface="Roboto condensed"/>
                  <a:cs typeface="Roboto condensed"/>
                  <a:sym typeface="Roboto condensed"/>
                </a:defRPr>
              </a:pPr>
              <a:endParaRPr sz="488">
                <a:solidFill>
                  <a:schemeClr val="bg1"/>
                </a:solidFill>
              </a:endParaRPr>
            </a:p>
          </p:txBody>
        </p:sp>
        <p:sp>
          <p:nvSpPr>
            <p:cNvPr id="169" name="Shape"/>
            <p:cNvSpPr/>
            <p:nvPr/>
          </p:nvSpPr>
          <p:spPr>
            <a:xfrm flipH="1">
              <a:off x="627833" y="0"/>
              <a:ext cx="14576379" cy="67432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21600"/>
                  </a:moveTo>
                  <a:lnTo>
                    <a:pt x="1285" y="0"/>
                  </a:lnTo>
                  <a:lnTo>
                    <a:pt x="20315" y="0"/>
                  </a:lnTo>
                  <a:lnTo>
                    <a:pt x="21600" y="21600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accent2">
                    <a:lumMod val="75000"/>
                  </a:schemeClr>
                </a:gs>
                <a:gs pos="100000">
                  <a:schemeClr val="accent2">
                    <a:lumMod val="50000"/>
                  </a:schemeClr>
                </a:gs>
              </a:gsLst>
              <a:lin ang="5400000" scaled="0"/>
            </a:gradFill>
            <a:ln w="12700" cap="flat">
              <a:noFill/>
              <a:miter lim="400000"/>
            </a:ln>
            <a:effectLst/>
          </p:spPr>
          <p:txBody>
            <a:bodyPr wrap="square" lIns="17145" tIns="17145" rIns="17145" bIns="17145" numCol="1" anchor="ctr">
              <a:noAutofit/>
            </a:bodyPr>
            <a:lstStyle/>
            <a:p>
              <a:pPr algn="ctr" defTabSz="342900">
                <a:defRPr sz="1300">
                  <a:solidFill>
                    <a:srgbClr val="FFFFFF"/>
                  </a:solidFill>
                  <a:latin typeface="Roboto condensed"/>
                  <a:ea typeface="Roboto condensed"/>
                  <a:cs typeface="Roboto condensed"/>
                  <a:sym typeface="Roboto condensed"/>
                </a:defRPr>
              </a:pPr>
              <a:endParaRPr sz="488">
                <a:solidFill>
                  <a:schemeClr val="bg1"/>
                </a:solidFill>
              </a:endParaRPr>
            </a:p>
          </p:txBody>
        </p:sp>
        <p:sp>
          <p:nvSpPr>
            <p:cNvPr id="170" name="PREDICTABLE…"/>
            <p:cNvSpPr/>
            <p:nvPr/>
          </p:nvSpPr>
          <p:spPr>
            <a:xfrm>
              <a:off x="1190915" y="1042426"/>
              <a:ext cx="13586883" cy="1920865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square" lIns="19050" tIns="19050" rIns="19050" bIns="19050" numCol="1" anchor="ctr">
              <a:spAutoFit/>
            </a:bodyPr>
            <a:lstStyle/>
            <a:p>
              <a:pPr algn="ctr">
                <a:lnSpc>
                  <a:spcPct val="90000"/>
                </a:lnSpc>
                <a:spcBef>
                  <a:spcPts val="675"/>
                </a:spcBef>
                <a:defRPr sz="4600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r>
                <a:rPr sz="1725" dirty="0">
                  <a:solidFill>
                    <a:schemeClr val="tx1">
                      <a:lumMod val="95000"/>
                    </a:schemeClr>
                  </a:solidFill>
                </a:rPr>
                <a:t>PREDICTABLE</a:t>
              </a:r>
            </a:p>
            <a:p>
              <a:pPr algn="ctr">
                <a:lnSpc>
                  <a:spcPct val="90000"/>
                </a:lnSpc>
                <a:spcBef>
                  <a:spcPts val="675"/>
                </a:spcBef>
                <a:defRPr sz="3400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r>
                <a:rPr sz="1275" dirty="0">
                  <a:solidFill>
                    <a:schemeClr val="tx1">
                      <a:lumMod val="95000"/>
                    </a:schemeClr>
                  </a:solidFill>
                </a:rPr>
                <a:t>Derived features that can detect early signatures of relapse or remission leading to preemptive interventions </a:t>
              </a:r>
              <a:r>
                <a:rPr sz="1275" i="1" dirty="0">
                  <a:solidFill>
                    <a:schemeClr val="tx1">
                      <a:lumMod val="95000"/>
                    </a:schemeClr>
                  </a:solidFill>
                </a:rPr>
                <a:t>(reducing hospitalization)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159768341"/>
      </p:ext>
    </p:extLst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fill="hold"/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1" grpId="0" advAuto="0"/>
      <p:bldP spid="166" grpId="0" advAuto="0"/>
      <p:bldP spid="171" grpId="0" advAuto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Slide Number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/>
          <a:lstStyle/>
          <a:p>
            <a:fld id="{86CB4B4D-7CA3-9044-876B-883B54F8677D}" type="slidenum">
              <a:t>9</a:t>
            </a:fld>
            <a:endParaRPr/>
          </a:p>
        </p:txBody>
      </p:sp>
      <p:sp>
        <p:nvSpPr>
          <p:cNvPr id="174" name="Text"/>
          <p:cNvSpPr/>
          <p:nvPr/>
        </p:nvSpPr>
        <p:spPr>
          <a:xfrm>
            <a:off x="8892692" y="5795431"/>
            <a:ext cx="155492" cy="13080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19050" tIns="19050" rIns="19050" bIns="19050">
            <a:spAutoFit/>
          </a:bodyPr>
          <a:lstStyle/>
          <a:p>
            <a:pPr>
              <a:defRPr sz="1600"/>
            </a:pPr>
            <a:fld id="{86CB4B4D-7CA3-9044-876B-883B54F8677D}" type="slidenum">
              <a:rPr sz="600"/>
              <a:t>9</a:t>
            </a:fld>
            <a:r>
              <a:rPr sz="600"/>
              <a:t>￼</a:t>
            </a:r>
          </a:p>
        </p:txBody>
      </p:sp>
      <p:sp>
        <p:nvSpPr>
          <p:cNvPr id="175" name="MINDSTRONG STRATEGY…"/>
          <p:cNvSpPr/>
          <p:nvPr/>
        </p:nvSpPr>
        <p:spPr>
          <a:xfrm>
            <a:off x="277096" y="981665"/>
            <a:ext cx="7886522" cy="60401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19050" tIns="19050" rIns="19050" bIns="19050" anchor="ctr">
            <a:spAutoFit/>
          </a:bodyPr>
          <a:lstStyle/>
          <a:p>
            <a:pPr algn="l">
              <a:defRPr sz="52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sz="1950" dirty="0">
                <a:solidFill>
                  <a:schemeClr val="tx1">
                    <a:lumMod val="95000"/>
                  </a:schemeClr>
                </a:solidFill>
              </a:rPr>
              <a:t>MINDSTRONG STRATEGY</a:t>
            </a:r>
          </a:p>
          <a:p>
            <a:pPr algn="l">
              <a:defRPr sz="4600" i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sz="1725" dirty="0">
                <a:solidFill>
                  <a:schemeClr val="tx1">
                    <a:lumMod val="95000"/>
                  </a:schemeClr>
                </a:solidFill>
              </a:rPr>
              <a:t>Digital Phenotyping with Machine Learning</a:t>
            </a:r>
          </a:p>
        </p:txBody>
      </p:sp>
      <p:sp>
        <p:nvSpPr>
          <p:cNvPr id="176" name="Begin with 45 keyboard and scroll patterns (e.g., latency between space and character, scrolling patterns)…"/>
          <p:cNvSpPr/>
          <p:nvPr/>
        </p:nvSpPr>
        <p:spPr>
          <a:xfrm>
            <a:off x="4604063" y="1782607"/>
            <a:ext cx="3825564" cy="340862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19050" tIns="19050" rIns="19050" bIns="19050" anchor="ctr">
            <a:spAutoFit/>
          </a:bodyPr>
          <a:lstStyle/>
          <a:p>
            <a:pPr marL="85725" indent="-85725">
              <a:spcBef>
                <a:spcPts val="900"/>
              </a:spcBef>
              <a:buClr>
                <a:schemeClr val="accent4">
                  <a:hueOff val="-2857016"/>
                  <a:satOff val="-14192"/>
                  <a:lumOff val="-6533"/>
                </a:schemeClr>
              </a:buClr>
              <a:buSzPct val="100000"/>
              <a:buChar char="‣"/>
              <a:defRPr sz="36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sz="1350">
                <a:solidFill>
                  <a:schemeClr val="tx1">
                    <a:lumMod val="95000"/>
                  </a:schemeClr>
                </a:solidFill>
              </a:rPr>
              <a:t>Begin with 45 keyboard and scroll patterns (e.g., latency between space and character, scrolling patterns)</a:t>
            </a:r>
          </a:p>
          <a:p>
            <a:pPr marL="85725" indent="-85725">
              <a:spcBef>
                <a:spcPts val="900"/>
              </a:spcBef>
              <a:buClr>
                <a:schemeClr val="accent4">
                  <a:hueOff val="-2857016"/>
                  <a:satOff val="-14192"/>
                  <a:lumOff val="-6533"/>
                </a:schemeClr>
              </a:buClr>
              <a:buSzPct val="100000"/>
              <a:buChar char="‣"/>
              <a:defRPr sz="36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sz="1350">
                <a:solidFill>
                  <a:schemeClr val="tx1">
                    <a:lumMod val="95000"/>
                  </a:schemeClr>
                </a:solidFill>
              </a:rPr>
              <a:t>Create a time-series of performance measures from each of the 45 patterns</a:t>
            </a:r>
          </a:p>
          <a:p>
            <a:pPr marL="85725" indent="-85725">
              <a:spcBef>
                <a:spcPts val="900"/>
              </a:spcBef>
              <a:buClr>
                <a:schemeClr val="accent4">
                  <a:hueOff val="-2857016"/>
                  <a:satOff val="-14192"/>
                  <a:lumOff val="-6533"/>
                </a:schemeClr>
              </a:buClr>
              <a:buSzPct val="100000"/>
              <a:buChar char="‣"/>
              <a:defRPr sz="36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sz="1350">
                <a:solidFill>
                  <a:schemeClr val="tx1">
                    <a:lumMod val="95000"/>
                  </a:schemeClr>
                </a:solidFill>
              </a:rPr>
              <a:t>Apply 23 signal processing transforms to each time-series to derive 1,035 potential digital biomarkers</a:t>
            </a:r>
          </a:p>
          <a:p>
            <a:pPr marL="85725" indent="-85725">
              <a:spcBef>
                <a:spcPts val="900"/>
              </a:spcBef>
              <a:buClr>
                <a:schemeClr val="accent4">
                  <a:hueOff val="-2857016"/>
                  <a:satOff val="-14192"/>
                  <a:lumOff val="-6533"/>
                </a:schemeClr>
              </a:buClr>
              <a:buSzPct val="100000"/>
              <a:buChar char="‣"/>
              <a:defRPr sz="36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sz="1350">
                <a:solidFill>
                  <a:schemeClr val="tx1">
                    <a:lumMod val="95000"/>
                  </a:schemeClr>
                </a:solidFill>
              </a:rPr>
              <a:t>Test highest performing biomarkers with 2-fold cross validation and with replication studies to avoid overfitting errors</a:t>
            </a:r>
          </a:p>
          <a:p>
            <a:pPr marL="85725" indent="-85725">
              <a:spcBef>
                <a:spcPts val="900"/>
              </a:spcBef>
              <a:buClr>
                <a:schemeClr val="accent4">
                  <a:hueOff val="-2857016"/>
                  <a:satOff val="-14192"/>
                  <a:lumOff val="-6533"/>
                </a:schemeClr>
              </a:buClr>
              <a:buSzPct val="100000"/>
              <a:buChar char="‣"/>
              <a:defRPr sz="36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sz="1350">
                <a:solidFill>
                  <a:schemeClr val="tx1">
                    <a:lumMod val="95000"/>
                  </a:schemeClr>
                </a:solidFill>
              </a:rPr>
              <a:t>Validate in clinical trials along three dimensions: (1) psychometric properties; (2) neural correlates; (3) clinical constructs</a:t>
            </a:r>
          </a:p>
        </p:txBody>
      </p:sp>
      <p:pic>
        <p:nvPicPr>
          <p:cNvPr id="177" name="pasted-image.pdf" descr="pasted-image.pd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712069" y="1944772"/>
            <a:ext cx="3420581" cy="3378001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1664927015"/>
      </p:ext>
    </p:extLst>
  </p:cSld>
  <p:clrMapOvr>
    <a:masterClrMapping/>
  </p:clrMapOvr>
  <p:transition spd="med"/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F46216B-77A9-411A-B9D3-5023FCB70208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71</TotalTime>
  <Words>1383</Words>
  <Application>Microsoft Office PowerPoint</Application>
  <PresentationFormat>On-screen Show (4:3)</PresentationFormat>
  <Paragraphs>262</Paragraphs>
  <Slides>18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5" baseType="lpstr">
      <vt:lpstr>Arial</vt:lpstr>
      <vt:lpstr>Calibri</vt:lpstr>
      <vt:lpstr>Calibri Light</vt:lpstr>
      <vt:lpstr>Helvetica Light</vt:lpstr>
      <vt:lpstr>Roboto condensed</vt:lpstr>
      <vt:lpstr>Times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Nathan Lemon</dc:creator>
  <cp:lastModifiedBy>Dawn Brown</cp:lastModifiedBy>
  <cp:revision>31</cp:revision>
  <dcterms:created xsi:type="dcterms:W3CDTF">2016-04-19T21:18:15Z</dcterms:created>
  <dcterms:modified xsi:type="dcterms:W3CDTF">2017-06-26T16:51:57Z</dcterms:modified>
</cp:coreProperties>
</file>