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0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38F"/>
    <a:srgbClr val="F7A700"/>
    <a:srgbClr val="FF661B"/>
    <a:srgbClr val="45ABE0"/>
    <a:srgbClr val="0B3A5C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7"/>
  </p:normalViewPr>
  <p:slideViewPr>
    <p:cSldViewPr snapToGrid="0" snapToObjects="1">
      <p:cViewPr varScale="1">
        <p:scale>
          <a:sx n="79" d="100"/>
          <a:sy n="79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F361-DE7F-4881-9BAC-F0C986F3D2BC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0699A-712F-4805-98BB-8A08423DA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/>
              <a:t>Military and veterans’ mental health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Mental health family caregivers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Early intervention for psychosis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Decriminalizing mental illness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Research and innovation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99A-712F-4805-98BB-8A08423DA9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99A-712F-4805-98BB-8A08423DA9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Hill Day Legislative 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950" y="4321129"/>
            <a:ext cx="3482266" cy="1655762"/>
          </a:xfrm>
        </p:spPr>
        <p:txBody>
          <a:bodyPr/>
          <a:lstStyle/>
          <a:p>
            <a:r>
              <a:rPr lang="en-US" dirty="0"/>
              <a:t>Andrew Sperling</a:t>
            </a:r>
            <a:br>
              <a:rPr lang="en-US" dirty="0"/>
            </a:br>
            <a:r>
              <a:rPr lang="en-US" sz="2000" dirty="0"/>
              <a:t>Director, Legislative Affairs </a:t>
            </a:r>
            <a:br>
              <a:rPr lang="en-US" sz="2000" dirty="0"/>
            </a:br>
            <a:r>
              <a:rPr lang="en-US" sz="2000" dirty="0"/>
              <a:t>NAMI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5E042B-856C-44F2-A4B3-E7C108FA21CB}"/>
              </a:ext>
            </a:extLst>
          </p:cNvPr>
          <p:cNvSpPr txBox="1">
            <a:spLocks/>
          </p:cNvSpPr>
          <p:nvPr/>
        </p:nvSpPr>
        <p:spPr>
          <a:xfrm>
            <a:off x="4695545" y="4320312"/>
            <a:ext cx="41111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Emily Blair</a:t>
            </a:r>
            <a:br>
              <a:rPr lang="en-US" dirty="0"/>
            </a:br>
            <a:r>
              <a:rPr lang="en-US" sz="2000" dirty="0"/>
              <a:t>Manager, Military, Veterans &amp; Policy</a:t>
            </a:r>
            <a:br>
              <a:rPr lang="en-US" sz="2000" dirty="0"/>
            </a:br>
            <a:r>
              <a:rPr lang="en-US" sz="2000" dirty="0"/>
              <a:t>NAMI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solidFill>
            <a:srgbClr val="45ABE0"/>
          </a:solidFill>
          <a:ln>
            <a:noFill/>
          </a:ln>
        </p:spPr>
        <p:txBody>
          <a:bodyPr/>
          <a:lstStyle/>
          <a:p>
            <a:r>
              <a:rPr lang="en-US" dirty="0"/>
              <a:t>Mental Health Family 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0" y="1524474"/>
            <a:ext cx="5369438" cy="443490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600" b="1" u="sng" dirty="0"/>
              <a:t>ASKS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S. 591 / H.R. 1472, the Military and Veteran Caregiver Services Improvement Act of 2017, to expand the VA caregiver program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S. 1028, the RAISE Family Caregivers Act, to establish a national family caregiving strategy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endParaRPr 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6056369" y="1799911"/>
            <a:ext cx="31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8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530224" y="1628545"/>
            <a:ext cx="532843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703055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8A46F-6E63-4391-B93D-C25EB255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13" y="2414010"/>
            <a:ext cx="1980715" cy="2655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02FC0-7399-4371-9C67-03A7AB29F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1" b="77965"/>
          <a:stretch/>
        </p:blipFill>
        <p:spPr>
          <a:xfrm>
            <a:off x="6672620" y="5069842"/>
            <a:ext cx="1982933" cy="4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solidFill>
            <a:srgbClr val="FF661B"/>
          </a:solidFill>
          <a:ln>
            <a:noFill/>
          </a:ln>
        </p:spPr>
        <p:txBody>
          <a:bodyPr/>
          <a:lstStyle/>
          <a:p>
            <a:r>
              <a:rPr lang="en-US" dirty="0"/>
              <a:t>Invest in Early Psychosis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690689"/>
            <a:ext cx="5369438" cy="44349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u="sng" dirty="0"/>
              <a:t>ASK</a:t>
            </a:r>
            <a:endParaRPr lang="en-US" sz="36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Continue the $50 million investment in expanding early psychosis programs through the 10% set-aside of the Community Mental Health Block Grant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6056369" y="1799243"/>
            <a:ext cx="31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7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530224" y="1628545"/>
            <a:ext cx="532843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747445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50365-50A2-481A-893C-E57F6451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83" y="2325948"/>
            <a:ext cx="2029183" cy="258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4384E-1A74-41D2-B3C2-F89723304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283" y="4859477"/>
            <a:ext cx="2029968" cy="8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solidFill>
            <a:srgbClr val="F7A700"/>
          </a:solidFill>
          <a:ln>
            <a:noFill/>
          </a:ln>
        </p:spPr>
        <p:txBody>
          <a:bodyPr/>
          <a:lstStyle/>
          <a:p>
            <a:r>
              <a:rPr lang="en-US" dirty="0"/>
              <a:t>Decriminalizing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690689"/>
            <a:ext cx="5369438" cy="44349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u="sng" dirty="0"/>
              <a:t>ASKS</a:t>
            </a:r>
            <a:endParaRPr lang="en-US" sz="3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$15 million in FY 2018 for the Mentally Ill Offender Treatment and Crime Reduction Act of 2004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$403 million in FY 2018 for the Edward Byrne Memorial Justice Assistance Program (Byrne JAG)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6056369" y="1808121"/>
            <a:ext cx="31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6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530224" y="1628545"/>
            <a:ext cx="532843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747445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37D44-84A3-4516-9BF3-537C7E86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58" y="2308192"/>
            <a:ext cx="1964860" cy="2634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92EB6-4604-48BD-BE5E-9083ADA5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57" y="4907129"/>
            <a:ext cx="1965960" cy="10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solidFill>
            <a:srgbClr val="92038F"/>
          </a:solidFill>
          <a:ln>
            <a:noFill/>
          </a:ln>
        </p:spPr>
        <p:txBody>
          <a:bodyPr/>
          <a:lstStyle/>
          <a:p>
            <a:r>
              <a:rPr lang="en-US" dirty="0"/>
              <a:t>Research &amp;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690689"/>
            <a:ext cx="5369438" cy="44349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u="sng" dirty="0"/>
              <a:t>ASKS</a:t>
            </a:r>
            <a:endParaRPr lang="en-US" sz="3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$36.2 billion in FY 2018 funding for NIH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an increase above 2017 funding level of $1.602 billion for NIMH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Support timely passage of S. 934 / H.R. 2430, the FDA Reauthorization 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6056369" y="1696644"/>
            <a:ext cx="31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7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530224" y="1628545"/>
            <a:ext cx="532843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747445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AED7E-7BD0-4BCD-B7FD-84C69BBC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075" y="2202310"/>
            <a:ext cx="2140906" cy="37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44620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4698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Join us at 2:45 for the Hill Day Prep Session</a:t>
            </a:r>
            <a:br>
              <a:rPr lang="en-US" sz="2800" dirty="0"/>
            </a:br>
            <a:r>
              <a:rPr lang="en-US" sz="2800" i="1" dirty="0"/>
              <a:t>(in this room)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08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3258"/>
          </a:xfrm>
        </p:spPr>
        <p:txBody>
          <a:bodyPr/>
          <a:lstStyle/>
          <a:p>
            <a:r>
              <a:rPr lang="en-US" dirty="0"/>
              <a:t>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1449"/>
            <a:ext cx="7886700" cy="46855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Key ask: Health reform &amp; Medicaid</a:t>
            </a:r>
          </a:p>
          <a:p>
            <a:pPr>
              <a:spcAft>
                <a:spcPts val="600"/>
              </a:spcAft>
            </a:pPr>
            <a:r>
              <a:rPr lang="en-US" dirty="0"/>
              <a:t>Key ask: Fiscal Year (FY) 2018 budget requests</a:t>
            </a:r>
          </a:p>
          <a:p>
            <a:pPr>
              <a:spcAft>
                <a:spcPts val="600"/>
              </a:spcAft>
            </a:pPr>
            <a:r>
              <a:rPr lang="en-US" dirty="0"/>
              <a:t>Congressional leave behind review</a:t>
            </a:r>
          </a:p>
          <a:p>
            <a:pPr>
              <a:spcAft>
                <a:spcPts val="600"/>
              </a:spcAft>
            </a:pPr>
            <a:r>
              <a:rPr lang="en-US" dirty="0"/>
              <a:t>Overview of other priority issues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3258"/>
          </a:xfrm>
        </p:spPr>
        <p:txBody>
          <a:bodyPr/>
          <a:lstStyle/>
          <a:p>
            <a:r>
              <a:rPr lang="en-US" dirty="0"/>
              <a:t>Hill Day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532" y="1491449"/>
            <a:ext cx="4110361" cy="468551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Schedule for Hill Day</a:t>
            </a:r>
          </a:p>
          <a:p>
            <a:pPr>
              <a:spcAft>
                <a:spcPts val="600"/>
              </a:spcAft>
            </a:pPr>
            <a:r>
              <a:rPr lang="en-US" dirty="0"/>
              <a:t>Tips for meeting with your legislator</a:t>
            </a:r>
          </a:p>
          <a:p>
            <a:pPr>
              <a:spcAft>
                <a:spcPts val="600"/>
              </a:spcAft>
            </a:pPr>
            <a:r>
              <a:rPr lang="en-US" dirty="0"/>
              <a:t>Getting around Capitol Hill</a:t>
            </a:r>
          </a:p>
          <a:p>
            <a:pPr>
              <a:spcAft>
                <a:spcPts val="600"/>
              </a:spcAft>
            </a:pPr>
            <a:r>
              <a:rPr lang="en-US" dirty="0"/>
              <a:t>Introducing NAMI to your legislator</a:t>
            </a:r>
          </a:p>
          <a:p>
            <a:pPr>
              <a:spcAft>
                <a:spcPts val="600"/>
              </a:spcAft>
            </a:pPr>
            <a:r>
              <a:rPr lang="en-US" dirty="0"/>
              <a:t>Talking points and asks</a:t>
            </a:r>
          </a:p>
          <a:p>
            <a:pPr>
              <a:spcAft>
                <a:spcPts val="600"/>
              </a:spcAft>
            </a:pPr>
            <a:r>
              <a:rPr lang="en-US" dirty="0"/>
              <a:t>Follow-up steps</a:t>
            </a:r>
          </a:p>
          <a:p>
            <a:pPr>
              <a:spcAft>
                <a:spcPts val="600"/>
              </a:spcAft>
            </a:pPr>
            <a:r>
              <a:rPr lang="en-US" dirty="0"/>
              <a:t>Social media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C805A-DFC8-4E89-9D6D-3098A08D2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5"/>
          <a:stretch/>
        </p:blipFill>
        <p:spPr>
          <a:xfrm>
            <a:off x="732992" y="1384916"/>
            <a:ext cx="3659174" cy="47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1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202" y="1825625"/>
            <a:ext cx="4103148" cy="4351338"/>
          </a:xfrm>
        </p:spPr>
        <p:txBody>
          <a:bodyPr/>
          <a:lstStyle/>
          <a:p>
            <a:r>
              <a:rPr lang="en-US" dirty="0"/>
              <a:t>Key provisions of health reform bill</a:t>
            </a:r>
          </a:p>
          <a:p>
            <a:r>
              <a:rPr lang="en-US" dirty="0"/>
              <a:t>Actions happening this week</a:t>
            </a:r>
          </a:p>
          <a:p>
            <a:r>
              <a:rPr lang="en-US" dirty="0"/>
              <a:t>Timeline of events</a:t>
            </a:r>
          </a:p>
          <a:p>
            <a:endParaRPr lang="en-US" dirty="0"/>
          </a:p>
        </p:txBody>
      </p:sp>
      <p:pic>
        <p:nvPicPr>
          <p:cNvPr id="1026" name="Picture 2" descr="http://35womv3auwnx8edmw2vdwn2j.wpengine.netdna-cdn.com/wp-content/uploads/2016/08/Andrew-Sperling.jpg">
            <a:extLst>
              <a:ext uri="{FF2B5EF4-FFF2-40B4-BE49-F238E27FC236}">
                <a16:creationId xmlns:a16="http://schemas.microsoft.com/office/drawing/2014/main" id="{C6C6B3EF-451C-4631-9CC5-FFD5E100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4" y="1690689"/>
            <a:ext cx="2394307" cy="29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63F87AD-CEED-4B5B-8EB0-0676670EE152}"/>
              </a:ext>
            </a:extLst>
          </p:cNvPr>
          <p:cNvSpPr txBox="1">
            <a:spLocks/>
          </p:cNvSpPr>
          <p:nvPr/>
        </p:nvSpPr>
        <p:spPr>
          <a:xfrm>
            <a:off x="787669" y="4839439"/>
            <a:ext cx="2993996" cy="140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Andrew Sperling</a:t>
            </a:r>
            <a:br>
              <a:rPr lang="en-US" dirty="0"/>
            </a:br>
            <a:r>
              <a:rPr lang="en-US" sz="2000" dirty="0"/>
              <a:t>Director, Legislative Affairs </a:t>
            </a:r>
            <a:br>
              <a:rPr lang="en-US" sz="2000" dirty="0"/>
            </a:br>
            <a:r>
              <a:rPr lang="en-US" sz="2000" dirty="0"/>
              <a:t>NAMI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64" y="280475"/>
            <a:ext cx="8293408" cy="815604"/>
          </a:xfr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Health Reform Talking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65" y="1690689"/>
            <a:ext cx="5415243" cy="44349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u="sng" dirty="0"/>
              <a:t>ASK</a:t>
            </a:r>
            <a:endParaRPr lang="en-US" sz="3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/>
              <a:t>Oppose any legislation that: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Caps or limits Medicaid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Ends Medicaid expansion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Takes away protections for people with mental health conditions in health plans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Leaves fewer Americans with coverage for mental illness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3286F-4F0C-4BFC-985C-55E4EEA09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75"/>
          <a:stretch/>
        </p:blipFill>
        <p:spPr>
          <a:xfrm>
            <a:off x="6794076" y="2385104"/>
            <a:ext cx="1608935" cy="3663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5938993" y="1795311"/>
            <a:ext cx="334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4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424464" y="1535837"/>
            <a:ext cx="541524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643737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solidFill>
            <a:srgbClr val="3FAE2A"/>
          </a:solidFill>
        </p:spPr>
        <p:txBody>
          <a:bodyPr/>
          <a:lstStyle/>
          <a:p>
            <a:r>
              <a:rPr lang="en-US" dirty="0"/>
              <a:t>FY 2018 Funding for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690689"/>
            <a:ext cx="5369438" cy="443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ASK</a:t>
            </a:r>
            <a:endParaRPr lang="en-US" sz="3600" dirty="0"/>
          </a:p>
          <a:p>
            <a:pPr marL="0" indent="0">
              <a:buNone/>
            </a:pPr>
            <a:r>
              <a:rPr lang="en-US" sz="3200" dirty="0"/>
              <a:t>Fight for funding for: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Research at NIH and NIMH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SAMHSA programs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Housing and Urban Development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Department of Justice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5899662" y="1765195"/>
            <a:ext cx="334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5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530224" y="1628545"/>
            <a:ext cx="532843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747445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F3AAE-9E5B-484E-81B0-EAC397A9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99" y="2239812"/>
            <a:ext cx="1668135" cy="40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0757E9-9A81-4B9A-BDDB-9BDF4100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03" y="1615736"/>
            <a:ext cx="4554245" cy="4561227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Materials to give to congressional offices</a:t>
            </a:r>
          </a:p>
          <a:p>
            <a:pPr>
              <a:spcAft>
                <a:spcPts val="600"/>
              </a:spcAft>
            </a:pPr>
            <a:r>
              <a:rPr lang="en-US" dirty="0"/>
              <a:t>Review of NAMI priority issues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Military and veterans’ mental health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Mental health family caregivers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Early intervention for psychosis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Decriminalizing mental illness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Research and innovation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noFill/>
        </p:spPr>
        <p:txBody>
          <a:bodyPr/>
          <a:lstStyle/>
          <a:p>
            <a:r>
              <a:rPr lang="en-US" dirty="0"/>
              <a:t>Leave Behinds and Priority Issues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59CCBD-E7B6-4DAA-9F01-88657F06676B}"/>
              </a:ext>
            </a:extLst>
          </p:cNvPr>
          <p:cNvSpPr txBox="1">
            <a:spLocks/>
          </p:cNvSpPr>
          <p:nvPr/>
        </p:nvSpPr>
        <p:spPr>
          <a:xfrm>
            <a:off x="0" y="4361850"/>
            <a:ext cx="391579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Emily Blair</a:t>
            </a:r>
            <a:br>
              <a:rPr lang="en-US" dirty="0"/>
            </a:br>
            <a:r>
              <a:rPr lang="en-US" sz="2000" dirty="0"/>
              <a:t>Manager, Military, Veterans &amp; Policy</a:t>
            </a:r>
            <a:br>
              <a:rPr lang="en-US" sz="2000" dirty="0"/>
            </a:br>
            <a:r>
              <a:rPr lang="en-US" sz="2000" dirty="0"/>
              <a:t>NAMI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C30B6-8FD5-480C-8E33-D9F0DA58B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06"/>
          <a:stretch/>
        </p:blipFill>
        <p:spPr>
          <a:xfrm>
            <a:off x="700935" y="1615736"/>
            <a:ext cx="2733458" cy="27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35" y="91269"/>
            <a:ext cx="8142488" cy="842237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Leave Behind Materials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DA6299-E5A7-4098-A3FB-C618776B0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7" y="1063986"/>
            <a:ext cx="2486097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5A6EC-02CB-4B12-90CD-63582E4C8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"/>
          <a:stretch/>
        </p:blipFill>
        <p:spPr>
          <a:xfrm>
            <a:off x="800733" y="1636314"/>
            <a:ext cx="2449043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4E65BF-8433-4A7F-9026-3D7CB82789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326088" y="2230135"/>
            <a:ext cx="2469787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6715BC-BDFB-4515-9332-54E3158BB8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9"/>
          <a:stretch/>
        </p:blipFill>
        <p:spPr>
          <a:xfrm>
            <a:off x="4607644" y="1063986"/>
            <a:ext cx="2444556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FF0EFC-552A-4141-A647-0CC11D8C8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707" y="1645263"/>
            <a:ext cx="2479912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46B35-4815-4B9F-90E9-3934ACB4A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5" r="1"/>
          <a:stretch/>
        </p:blipFill>
        <p:spPr>
          <a:xfrm>
            <a:off x="1887435" y="2802534"/>
            <a:ext cx="2459039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D1A1E-8508-4EC7-A528-50C53F9F54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8073" y="2230135"/>
            <a:ext cx="2476832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2804D7-C883-4F1E-9FFC-3EE3BC87DF5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6365201" y="2802534"/>
            <a:ext cx="2481651" cy="32004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678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40" y="302982"/>
            <a:ext cx="8142488" cy="842237"/>
          </a:xfrm>
          <a:noFill/>
          <a:ln w="19050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Military &amp; Veterans’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690689"/>
            <a:ext cx="5369438" cy="443490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600" b="1" u="sng" dirty="0"/>
              <a:t>ASKS</a:t>
            </a:r>
            <a:endParaRPr lang="en-US" sz="4600" dirty="0"/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Support H.R. 874, Sgt. Brandon Ketchum Never Again Act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Support H.R. 918, Veteran Urgent Access to Mental Healthcare Act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Support S. 992 / H.R. 2652, Veteran Overmedication Prevention Act of 2017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Support budget and appropriations for mental health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7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EAD07-E054-4009-B093-F269362084B8}"/>
              </a:ext>
            </a:extLst>
          </p:cNvPr>
          <p:cNvSpPr txBox="1"/>
          <p:nvPr/>
        </p:nvSpPr>
        <p:spPr>
          <a:xfrm>
            <a:off x="6056369" y="1719341"/>
            <a:ext cx="31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 </a:t>
            </a:r>
            <a:r>
              <a:rPr lang="en-US" sz="2000" b="1" dirty="0"/>
              <a:t>page 6 </a:t>
            </a:r>
            <a:r>
              <a:rPr lang="en-US" sz="2000" dirty="0"/>
              <a:t>of </a:t>
            </a:r>
            <a:r>
              <a:rPr lang="en-US" sz="2000" i="1" dirty="0"/>
              <a:t>Hill Day Guide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7C99-458F-4585-9711-6077A4218CB6}"/>
              </a:ext>
            </a:extLst>
          </p:cNvPr>
          <p:cNvSpPr/>
          <p:nvPr/>
        </p:nvSpPr>
        <p:spPr>
          <a:xfrm>
            <a:off x="530224" y="1628545"/>
            <a:ext cx="5328434" cy="4598633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C485C6-2EFF-4744-AC4C-6B96F453344D}"/>
              </a:ext>
            </a:extLst>
          </p:cNvPr>
          <p:cNvSpPr/>
          <p:nvPr/>
        </p:nvSpPr>
        <p:spPr>
          <a:xfrm rot="5400000">
            <a:off x="5747445" y="3711036"/>
            <a:ext cx="1012056" cy="394208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FD759-57CE-40F5-B170-DCBC762C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03" y="2239811"/>
            <a:ext cx="2202765" cy="40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499</Words>
  <Application>Microsoft Office PowerPoint</Application>
  <PresentationFormat>On-screen Show (4:3)</PresentationFormat>
  <Paragraphs>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Hill Day Legislative Briefing</vt:lpstr>
      <vt:lpstr>Today’s Session</vt:lpstr>
      <vt:lpstr>Hill Day Guide</vt:lpstr>
      <vt:lpstr>Health Reform</vt:lpstr>
      <vt:lpstr>Health Reform Talking Points</vt:lpstr>
      <vt:lpstr>FY 2018 Funding for Mental Health</vt:lpstr>
      <vt:lpstr>Leave Behinds and Priority Issues</vt:lpstr>
      <vt:lpstr>Leave Behind Materials</vt:lpstr>
      <vt:lpstr>Military &amp; Veterans’ Mental Health</vt:lpstr>
      <vt:lpstr>Mental Health Family Caregivers</vt:lpstr>
      <vt:lpstr>Invest in Early Psychosis Programs</vt:lpstr>
      <vt:lpstr>Decriminalizing Mental Illness</vt:lpstr>
      <vt:lpstr>Research &amp; Innovation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22</cp:revision>
  <dcterms:created xsi:type="dcterms:W3CDTF">2016-04-19T21:18:15Z</dcterms:created>
  <dcterms:modified xsi:type="dcterms:W3CDTF">2017-07-12T13:43:53Z</dcterms:modified>
</cp:coreProperties>
</file>