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23"/>
  </p:notesMasterIdLst>
  <p:sldIdLst>
    <p:sldId id="256" r:id="rId5"/>
    <p:sldId id="257" r:id="rId6"/>
    <p:sldId id="273" r:id="rId7"/>
    <p:sldId id="274" r:id="rId8"/>
    <p:sldId id="275" r:id="rId9"/>
    <p:sldId id="276" r:id="rId10"/>
    <p:sldId id="264" r:id="rId11"/>
    <p:sldId id="277" r:id="rId12"/>
    <p:sldId id="278" r:id="rId13"/>
    <p:sldId id="262" r:id="rId14"/>
    <p:sldId id="272" r:id="rId15"/>
    <p:sldId id="261" r:id="rId16"/>
    <p:sldId id="260" r:id="rId17"/>
    <p:sldId id="265" r:id="rId18"/>
    <p:sldId id="270" r:id="rId19"/>
    <p:sldId id="269" r:id="rId20"/>
    <p:sldId id="268" r:id="rId21"/>
    <p:sldId id="25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82456" autoAdjust="0"/>
  </p:normalViewPr>
  <p:slideViewPr>
    <p:cSldViewPr snapToGrid="0" snapToObjects="1">
      <p:cViewPr varScale="1">
        <p:scale>
          <a:sx n="69" d="100"/>
          <a:sy n="69" d="100"/>
        </p:scale>
        <p:origin x="13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BA1FC-6AC8-4EBA-8F76-E91512EC1ECA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300C3-C120-4360-BBFC-58C8F6352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96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00C3-C120-4360-BBFC-58C8F63524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6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00C3-C120-4360-BBFC-58C8F63524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04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00C3-C120-4360-BBFC-58C8F63524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34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00C3-C120-4360-BBFC-58C8F63524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00C3-C120-4360-BBFC-58C8F63524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93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00C3-C120-4360-BBFC-58C8F63524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66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00C3-C120-4360-BBFC-58C8F63524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2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00C3-C120-4360-BBFC-58C8F63524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72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300C3-C120-4360-BBFC-58C8F63524B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01722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300C3-C120-4360-BBFC-58C8F63524B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2214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300C3-C120-4360-BBFC-58C8F63524B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86896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300C3-C120-4360-BBFC-58C8F63524B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91826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300C3-C120-4360-BBFC-58C8F63524B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6581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300C3-C120-4360-BBFC-58C8F63524B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52932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00C3-C120-4360-BBFC-58C8F63524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27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00C3-C120-4360-BBFC-58C8F63524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41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2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8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1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8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7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5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49FE4-8ADD-964B-B673-E49F1F880E43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97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7280"/>
            <a:ext cx="7772400" cy="1821840"/>
          </a:xfrm>
        </p:spPr>
        <p:txBody>
          <a:bodyPr/>
          <a:lstStyle/>
          <a:p>
            <a:r>
              <a:rPr lang="en-US" b="1" dirty="0"/>
              <a:t>Special Interest Session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PRESENTATIONS</a:t>
            </a:r>
          </a:p>
        </p:txBody>
      </p:sp>
    </p:spTree>
    <p:extLst>
      <p:ext uri="{BB962C8B-B14F-4D97-AF65-F5344CB8AC3E}">
        <p14:creationId xmlns:p14="http://schemas.microsoft.com/office/powerpoint/2010/main" val="1197307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 Ending the Silence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Parents &amp; Teachers as Allies              ETS</a:t>
            </a:r>
          </a:p>
          <a:p>
            <a:pPr lvl="1"/>
            <a:r>
              <a:rPr lang="en-US" dirty="0"/>
              <a:t>ETS for School Staff</a:t>
            </a:r>
          </a:p>
          <a:p>
            <a:pPr lvl="1"/>
            <a:r>
              <a:rPr lang="en-US" dirty="0"/>
              <a:t>ETS for Families</a:t>
            </a:r>
          </a:p>
          <a:p>
            <a:r>
              <a:rPr lang="en-US" dirty="0"/>
              <a:t>Funding for expansion nationwide</a:t>
            </a:r>
          </a:p>
          <a:p>
            <a:r>
              <a:rPr lang="en-US" dirty="0"/>
              <a:t>Online training for presenters and “coaches”</a:t>
            </a:r>
          </a:p>
          <a:p>
            <a:r>
              <a:rPr lang="en-US" dirty="0"/>
              <a:t>Additional online modules</a:t>
            </a:r>
          </a:p>
          <a:p>
            <a:r>
              <a:rPr lang="en-US" dirty="0"/>
              <a:t>What do YOU need to know as a NAMI presenter</a:t>
            </a:r>
          </a:p>
          <a:p>
            <a:endParaRPr lang="en-US" dirty="0"/>
          </a:p>
        </p:txBody>
      </p:sp>
      <p:sp>
        <p:nvSpPr>
          <p:cNvPr id="4" name="Arrow: Right 3"/>
          <p:cNvSpPr/>
          <p:nvPr/>
        </p:nvSpPr>
        <p:spPr>
          <a:xfrm>
            <a:off x="5120640" y="1953821"/>
            <a:ext cx="745588" cy="256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38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Updates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you have a nami.org account</a:t>
            </a:r>
          </a:p>
          <a:p>
            <a:r>
              <a:rPr lang="en-US" dirty="0"/>
              <a:t>Ask to be designated as a IOOV/ETS presenter in NAMI 360 </a:t>
            </a:r>
          </a:p>
          <a:p>
            <a:r>
              <a:rPr lang="en-US" dirty="0"/>
              <a:t>Sign into the program-specific webinars</a:t>
            </a:r>
          </a:p>
          <a:p>
            <a:r>
              <a:rPr lang="en-US" dirty="0"/>
              <a:t>Check the program-specific extranets </a:t>
            </a:r>
          </a:p>
          <a:p>
            <a:pPr lvl="1"/>
            <a:r>
              <a:rPr lang="en-US" dirty="0"/>
              <a:t>www.nami.org/extranet/ets</a:t>
            </a:r>
          </a:p>
          <a:p>
            <a:pPr lvl="1"/>
            <a:r>
              <a:rPr lang="en-US" dirty="0"/>
              <a:t>www.nami.org/extranet/ioov </a:t>
            </a:r>
          </a:p>
          <a:p>
            <a:r>
              <a:rPr lang="en-US" dirty="0"/>
              <a:t>Complete online modules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113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 many &lt;strong&gt;questions&lt;/strong&gt;, so little time. © kbuntu – Fotolia.com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31613" y="1037493"/>
            <a:ext cx="5724265" cy="4293198"/>
          </a:xfrm>
        </p:spPr>
      </p:pic>
    </p:spTree>
    <p:extLst>
      <p:ext uri="{BB962C8B-B14F-4D97-AF65-F5344CB8AC3E}">
        <p14:creationId xmlns:p14="http://schemas.microsoft.com/office/powerpoint/2010/main" val="3926282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Time to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6769"/>
            <a:ext cx="7886700" cy="477019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20 minutes – 10 minutes per topic</a:t>
            </a:r>
          </a:p>
          <a:p>
            <a:pPr marL="0" indent="0" algn="ctr">
              <a:buNone/>
            </a:pPr>
            <a:r>
              <a:rPr lang="en-US" b="1" dirty="0"/>
              <a:t>YOU pick your 2 topics, choose a note taker!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TOPICS:</a:t>
            </a:r>
          </a:p>
          <a:p>
            <a:pPr marL="514350" indent="-514350">
              <a:buAutoNum type="arabicPeriod"/>
            </a:pPr>
            <a:r>
              <a:rPr lang="en-US" dirty="0"/>
              <a:t>Overcoming stage fright</a:t>
            </a:r>
          </a:p>
          <a:p>
            <a:pPr marL="514350" indent="-514350">
              <a:buAutoNum type="arabicPeriod"/>
            </a:pPr>
            <a:r>
              <a:rPr lang="en-US" dirty="0"/>
              <a:t>Presenting when you are struggling</a:t>
            </a:r>
          </a:p>
          <a:p>
            <a:pPr marL="514350" indent="-514350">
              <a:buAutoNum type="arabicPeriod"/>
            </a:pPr>
            <a:r>
              <a:rPr lang="en-US" dirty="0"/>
              <a:t>New and exciting audiences</a:t>
            </a:r>
          </a:p>
          <a:p>
            <a:pPr marL="514350" indent="-514350">
              <a:buAutoNum type="arabicPeriod"/>
            </a:pPr>
            <a:r>
              <a:rPr lang="en-US" dirty="0"/>
              <a:t>One thing you share that really resonates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372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&lt;strong&gt;PopQuiz&lt;/strong&gt;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20199" y="464233"/>
            <a:ext cx="7461568" cy="4417248"/>
          </a:xfrm>
        </p:spPr>
      </p:pic>
      <p:sp>
        <p:nvSpPr>
          <p:cNvPr id="7" name="TextBox 6"/>
          <p:cNvSpPr txBox="1"/>
          <p:nvPr/>
        </p:nvSpPr>
        <p:spPr>
          <a:xfrm>
            <a:off x="897572" y="4909608"/>
            <a:ext cx="7306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~FOR CHOCOLATE~</a:t>
            </a:r>
          </a:p>
        </p:txBody>
      </p:sp>
    </p:spTree>
    <p:extLst>
      <p:ext uri="{BB962C8B-B14F-4D97-AF65-F5344CB8AC3E}">
        <p14:creationId xmlns:p14="http://schemas.microsoft.com/office/powerpoint/2010/main" val="697982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/>
              <a:t>STAND UP, STRETCH</a:t>
            </a:r>
            <a:br>
              <a:rPr lang="en-US" sz="5400" dirty="0"/>
            </a:br>
            <a:r>
              <a:rPr lang="en-US" sz="5400" dirty="0"/>
              <a:t>MOVE GROUPS</a:t>
            </a:r>
          </a:p>
        </p:txBody>
      </p:sp>
      <p:pic>
        <p:nvPicPr>
          <p:cNvPr id="5" name="Picture 4" descr="About that time I went to &lt;strong&gt;New&lt;/strong&gt; Orleans - Jana Say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520" y="1926077"/>
            <a:ext cx="2813539" cy="42765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3041" y="2723783"/>
            <a:ext cx="48006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25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637"/>
            <a:ext cx="7886700" cy="1154185"/>
          </a:xfrm>
        </p:spPr>
        <p:txBody>
          <a:bodyPr/>
          <a:lstStyle/>
          <a:p>
            <a:pPr algn="ctr"/>
            <a:r>
              <a:rPr lang="en-US" dirty="0"/>
              <a:t>We Need Your Input!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83212"/>
            <a:ext cx="7886700" cy="52490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10 minutes for discussion of topics below</a:t>
            </a:r>
          </a:p>
          <a:p>
            <a:pPr marL="0" indent="0" algn="ctr">
              <a:buNone/>
            </a:pPr>
            <a:r>
              <a:rPr lang="en-US" dirty="0"/>
              <a:t>Choose a note taker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Online training for presenter coaches</a:t>
            </a:r>
          </a:p>
          <a:p>
            <a:pPr lvl="1"/>
            <a:r>
              <a:rPr lang="en-US" dirty="0"/>
              <a:t>Positives? Negatives?</a:t>
            </a:r>
          </a:p>
          <a:p>
            <a:pPr lvl="1"/>
            <a:r>
              <a:rPr lang="en-US" dirty="0"/>
              <a:t>What to include?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General story-telling training</a:t>
            </a:r>
          </a:p>
          <a:p>
            <a:pPr lvl="1"/>
            <a:r>
              <a:rPr lang="en-US" dirty="0"/>
              <a:t>What need would this training meet in your community? </a:t>
            </a:r>
          </a:p>
          <a:p>
            <a:pPr lvl="1"/>
            <a:r>
              <a:rPr lang="en-US" dirty="0"/>
              <a:t>Any needs not met by ETS and IOOV that might be served by this </a:t>
            </a:r>
            <a:r>
              <a:rPr lang="en-US"/>
              <a:t>informal “program”?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91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702" y="1671636"/>
            <a:ext cx="6316393" cy="420712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86291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0" y="1347470"/>
            <a:ext cx="6502400" cy="2997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06500" y="4652010"/>
            <a:ext cx="6502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/>
              <a:t>Jennifer Rothman, ETS, Basics: jrothman@nami.org</a:t>
            </a:r>
          </a:p>
          <a:p>
            <a:pPr algn="ctr"/>
            <a:r>
              <a:rPr lang="en-US" sz="2300" dirty="0"/>
              <a:t>Julie Erickson, IOOV, FSG: jerickson@nami.org </a:t>
            </a:r>
          </a:p>
        </p:txBody>
      </p:sp>
    </p:spTree>
    <p:extLst>
      <p:ext uri="{BB962C8B-B14F-4D97-AF65-F5344CB8AC3E}">
        <p14:creationId xmlns:p14="http://schemas.microsoft.com/office/powerpoint/2010/main" val="53081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&lt;strong&gt;Welcome&lt;/strong&gt; Students Presentation (An exercise in visual literacy) | Mr ...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8650" y="1101151"/>
            <a:ext cx="7886700" cy="3943350"/>
          </a:xfrm>
        </p:spPr>
      </p:pic>
    </p:spTree>
    <p:extLst>
      <p:ext uri="{BB962C8B-B14F-4D97-AF65-F5344CB8AC3E}">
        <p14:creationId xmlns:p14="http://schemas.microsoft.com/office/powerpoint/2010/main" val="190950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6823"/>
            <a:ext cx="7886700" cy="3817221"/>
          </a:xfrm>
        </p:spPr>
        <p:txBody>
          <a:bodyPr>
            <a:normAutofit/>
          </a:bodyPr>
          <a:lstStyle/>
          <a:p>
            <a:r>
              <a:rPr lang="en-US" sz="3200" dirty="0"/>
              <a:t>Increase:  </a:t>
            </a:r>
          </a:p>
          <a:p>
            <a:endParaRPr lang="en-US" sz="3200" dirty="0"/>
          </a:p>
          <a:p>
            <a:pPr lvl="1"/>
            <a:r>
              <a:rPr lang="en-US" sz="2800" dirty="0"/>
              <a:t>Effectiveness of the program </a:t>
            </a:r>
          </a:p>
          <a:p>
            <a:pPr lvl="1"/>
            <a:r>
              <a:rPr lang="en-US" sz="2800" dirty="0"/>
              <a:t>Preparedness of presenters </a:t>
            </a:r>
          </a:p>
          <a:p>
            <a:pPr lvl="1"/>
            <a:r>
              <a:rPr lang="en-US" sz="2800" dirty="0"/>
              <a:t>Program availability </a:t>
            </a:r>
          </a:p>
          <a:p>
            <a:pPr lvl="1"/>
            <a:r>
              <a:rPr lang="en-US" sz="2800" dirty="0"/>
              <a:t>Program consistency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601697"/>
          </a:xfrm>
        </p:spPr>
        <p:txBody>
          <a:bodyPr/>
          <a:lstStyle/>
          <a:p>
            <a:r>
              <a:rPr lang="en-US" b="1" dirty="0"/>
              <a:t>NAMI In Our Own Voice: </a:t>
            </a:r>
            <a:br>
              <a:rPr lang="en-US" b="1" dirty="0"/>
            </a:br>
            <a:r>
              <a:rPr lang="en-US" b="1" dirty="0"/>
              <a:t>Goals of Update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305" y="1553245"/>
            <a:ext cx="2080045" cy="275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93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220722" cy="1670619"/>
          </a:xfrm>
        </p:spPr>
        <p:txBody>
          <a:bodyPr/>
          <a:lstStyle/>
          <a:p>
            <a:r>
              <a:rPr lang="en-US" b="1" dirty="0"/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720" y="2001150"/>
            <a:ext cx="5453500" cy="35910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Current research </a:t>
            </a:r>
          </a:p>
          <a:p>
            <a:r>
              <a:rPr lang="en-US" dirty="0"/>
              <a:t>Nearly 800 surveyed </a:t>
            </a:r>
          </a:p>
          <a:p>
            <a:r>
              <a:rPr lang="en-US" dirty="0"/>
              <a:t>IOOV advisory group of stakeholders</a:t>
            </a:r>
          </a:p>
          <a:p>
            <a:r>
              <a:rPr lang="en-US" dirty="0"/>
              <a:t>IOOV program coordinators, trainers and presenters</a:t>
            </a:r>
          </a:p>
          <a:p>
            <a:r>
              <a:rPr lang="en-US" dirty="0"/>
              <a:t>Multiple experts</a:t>
            </a:r>
          </a:p>
          <a:p>
            <a:r>
              <a:rPr lang="en-US" dirty="0"/>
              <a:t>Multiple pilots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350926">
            <a:off x="5339694" y="877493"/>
            <a:ext cx="3536509" cy="285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51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996437" cy="1670619"/>
          </a:xfrm>
        </p:spPr>
        <p:txBody>
          <a:bodyPr/>
          <a:lstStyle/>
          <a:p>
            <a:r>
              <a:rPr lang="en-US" b="1" dirty="0"/>
              <a:t>What We Found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997" y="2001150"/>
            <a:ext cx="7886700" cy="414361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Presentation </a:t>
            </a:r>
          </a:p>
          <a:p>
            <a:r>
              <a:rPr lang="en-US" dirty="0"/>
              <a:t>Confirmed general format</a:t>
            </a:r>
          </a:p>
          <a:p>
            <a:r>
              <a:rPr lang="en-US" dirty="0"/>
              <a:t>Venues requesting variety of presentation lengths</a:t>
            </a:r>
          </a:p>
          <a:p>
            <a:r>
              <a:rPr lang="en-US" dirty="0"/>
              <a:t>Shorter format is equally effective</a:t>
            </a:r>
          </a:p>
          <a:p>
            <a:r>
              <a:rPr lang="en-US" dirty="0"/>
              <a:t>Modeling non-stigmatizing conversations</a:t>
            </a:r>
          </a:p>
          <a:p>
            <a:r>
              <a:rPr lang="en-US" dirty="0"/>
              <a:t>Desire for fewer labels, relevant language, more current look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Training</a:t>
            </a:r>
          </a:p>
          <a:p>
            <a:r>
              <a:rPr lang="en-US" dirty="0"/>
              <a:t>Ongoing training to support learning </a:t>
            </a:r>
          </a:p>
          <a:p>
            <a:r>
              <a:rPr lang="en-US" dirty="0"/>
              <a:t>Majority of presenter trainees open to blended learning</a:t>
            </a:r>
          </a:p>
          <a:p>
            <a:r>
              <a:rPr lang="en-US" dirty="0"/>
              <a:t>Need for more cost-effective training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5805">
            <a:off x="6272351" y="370987"/>
            <a:ext cx="2536837" cy="249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9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4907"/>
            <a:ext cx="7886700" cy="1325563"/>
          </a:xfrm>
        </p:spPr>
        <p:txBody>
          <a:bodyPr/>
          <a:lstStyle/>
          <a:p>
            <a:r>
              <a:rPr lang="en-US" b="1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606" y="2018579"/>
            <a:ext cx="6063993" cy="3817221"/>
          </a:xfrm>
        </p:spPr>
        <p:txBody>
          <a:bodyPr/>
          <a:lstStyle/>
          <a:p>
            <a:r>
              <a:rPr lang="en-US" dirty="0"/>
              <a:t>Consistent general format – Two presenters, video, discussion, handout</a:t>
            </a:r>
          </a:p>
          <a:p>
            <a:r>
              <a:rPr lang="en-US" dirty="0"/>
              <a:t>Fewer story sections </a:t>
            </a:r>
          </a:p>
          <a:p>
            <a:r>
              <a:rPr lang="en-US" dirty="0"/>
              <a:t>Two video lengths </a:t>
            </a:r>
          </a:p>
          <a:p>
            <a:r>
              <a:rPr lang="en-US" dirty="0"/>
              <a:t>Modified video format – presenters modeling conversations</a:t>
            </a:r>
          </a:p>
          <a:p>
            <a:r>
              <a:rPr lang="en-US" dirty="0"/>
              <a:t>Blended learning presenter training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616" y="554907"/>
            <a:ext cx="2333445" cy="233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32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NAMI In Our Own Voice Preview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47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4907"/>
            <a:ext cx="7886700" cy="1325563"/>
          </a:xfrm>
        </p:spPr>
        <p:txBody>
          <a:bodyPr/>
          <a:lstStyle/>
          <a:p>
            <a:r>
              <a:rPr lang="en-US" b="1" dirty="0"/>
              <a:t>Presenter Training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421" y="1880470"/>
            <a:ext cx="5422232" cy="387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6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4907"/>
            <a:ext cx="7886700" cy="1325563"/>
          </a:xfrm>
        </p:spPr>
        <p:txBody>
          <a:bodyPr/>
          <a:lstStyle/>
          <a:p>
            <a:r>
              <a:rPr lang="en-US" b="1" dirty="0"/>
              <a:t>Presenter Training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152886"/>
            <a:ext cx="6400800" cy="311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14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AFA8E9007E840B83871C6349C0D33" ma:contentTypeVersion="6" ma:contentTypeDescription="Create a new document." ma:contentTypeScope="" ma:versionID="9991d0db8f70997d8b4d2426431f200d">
  <xsd:schema xmlns:xsd="http://www.w3.org/2001/XMLSchema" xmlns:xs="http://www.w3.org/2001/XMLSchema" xmlns:p="http://schemas.microsoft.com/office/2006/metadata/properties" xmlns:ns2="a8574a23-fa8a-4363-ad40-ccc1e965560a" xmlns:ns3="b8e28d45-9832-4396-a321-163d13e8b5a1" targetNamespace="http://schemas.microsoft.com/office/2006/metadata/properties" ma:root="true" ma:fieldsID="aa5b458531c58efedc8a5a6329013595" ns2:_="" ns3:_="">
    <xsd:import namespace="a8574a23-fa8a-4363-ad40-ccc1e965560a"/>
    <xsd:import namespace="b8e28d45-9832-4396-a321-163d13e8b5a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_x006d_pk4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574a23-fa8a-4363-ad40-ccc1e96556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e28d45-9832-4396-a321-163d13e8b5a1" elementFormDefault="qualified">
    <xsd:import namespace="http://schemas.microsoft.com/office/2006/documentManagement/types"/>
    <xsd:import namespace="http://schemas.microsoft.com/office/infopath/2007/PartnerControls"/>
    <xsd:element name="_x006d_pk4" ma:index="11" nillable="true" ma:displayName="Contact email" ma:internalName="_x006d_pk4">
      <xsd:simpleType>
        <xsd:restriction base="dms:Text"/>
      </xsd:simpleType>
    </xsd:element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6d_pk4 xmlns="b8e28d45-9832-4396-a321-163d13e8b5a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A0E5C2-40EE-42E7-A6EB-AEF2BD609C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574a23-fa8a-4363-ad40-ccc1e965560a"/>
    <ds:schemaRef ds:uri="b8e28d45-9832-4396-a321-163d13e8b5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A5E64F-33F7-46C8-98CC-9FEA397B3BB8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a8574a23-fa8a-4363-ad40-ccc1e965560a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b8e28d45-9832-4396-a321-163d13e8b5a1"/>
  </ds:schemaRefs>
</ds:datastoreItem>
</file>

<file path=customXml/itemProps3.xml><?xml version="1.0" encoding="utf-8"?>
<ds:datastoreItem xmlns:ds="http://schemas.openxmlformats.org/officeDocument/2006/customXml" ds:itemID="{3CCB8B3B-E1FB-478F-96C8-90CE9AB3B9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</TotalTime>
  <Words>386</Words>
  <Application>Microsoft Office PowerPoint</Application>
  <PresentationFormat>On-screen Show (4:3)</PresentationFormat>
  <Paragraphs>94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Special Interest Session</vt:lpstr>
      <vt:lpstr>PowerPoint Presentation</vt:lpstr>
      <vt:lpstr>NAMI In Our Own Voice:  Goals of Update </vt:lpstr>
      <vt:lpstr>Process</vt:lpstr>
      <vt:lpstr>What We Found</vt:lpstr>
      <vt:lpstr>Results</vt:lpstr>
      <vt:lpstr>NAMI In Our Own Voice Preview</vt:lpstr>
      <vt:lpstr>Presenter Training</vt:lpstr>
      <vt:lpstr>Presenter Training</vt:lpstr>
      <vt:lpstr>NAMI Ending the Silence Updates</vt:lpstr>
      <vt:lpstr>Preparing for Updates </vt:lpstr>
      <vt:lpstr>PowerPoint Presentation</vt:lpstr>
      <vt:lpstr>Time to Network</vt:lpstr>
      <vt:lpstr>PowerPoint Presentation</vt:lpstr>
      <vt:lpstr>STAND UP, STRETCH MOVE GROUPS</vt:lpstr>
      <vt:lpstr>We Need Your Input!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Lemon</dc:creator>
  <cp:lastModifiedBy>Dawn Brown</cp:lastModifiedBy>
  <cp:revision>37</cp:revision>
  <dcterms:created xsi:type="dcterms:W3CDTF">2016-04-19T21:18:15Z</dcterms:created>
  <dcterms:modified xsi:type="dcterms:W3CDTF">2017-07-12T14:23:34Z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0x010100654AFA8E9007E840B83871C6349C0D33</vt:lpwstr>
  </property>
</Properties>
</file>