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49"/>
  </p:notesMasterIdLst>
  <p:handoutMasterIdLst>
    <p:handoutMasterId r:id="rId50"/>
  </p:handoutMasterIdLst>
  <p:sldIdLst>
    <p:sldId id="256" r:id="rId2"/>
    <p:sldId id="261" r:id="rId3"/>
    <p:sldId id="313" r:id="rId4"/>
    <p:sldId id="264" r:id="rId5"/>
    <p:sldId id="314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326" r:id="rId19"/>
    <p:sldId id="311" r:id="rId20"/>
    <p:sldId id="294" r:id="rId21"/>
    <p:sldId id="315" r:id="rId22"/>
    <p:sldId id="327" r:id="rId23"/>
    <p:sldId id="308" r:id="rId24"/>
    <p:sldId id="303" r:id="rId25"/>
    <p:sldId id="304" r:id="rId26"/>
    <p:sldId id="316" r:id="rId27"/>
    <p:sldId id="317" r:id="rId28"/>
    <p:sldId id="310" r:id="rId29"/>
    <p:sldId id="293" r:id="rId30"/>
    <p:sldId id="319" r:id="rId31"/>
    <p:sldId id="279" r:id="rId32"/>
    <p:sldId id="288" r:id="rId33"/>
    <p:sldId id="318" r:id="rId34"/>
    <p:sldId id="280" r:id="rId35"/>
    <p:sldId id="282" r:id="rId36"/>
    <p:sldId id="321" r:id="rId37"/>
    <p:sldId id="289" r:id="rId38"/>
    <p:sldId id="283" r:id="rId39"/>
    <p:sldId id="284" r:id="rId40"/>
    <p:sldId id="285" r:id="rId41"/>
    <p:sldId id="322" r:id="rId42"/>
    <p:sldId id="325" r:id="rId43"/>
    <p:sldId id="290" r:id="rId44"/>
    <p:sldId id="291" r:id="rId45"/>
    <p:sldId id="323" r:id="rId46"/>
    <p:sldId id="298" r:id="rId47"/>
    <p:sldId id="305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697"/>
  </p:normalViewPr>
  <p:slideViewPr>
    <p:cSldViewPr snapToGrid="0" snapToObjects="1">
      <p:cViewPr varScale="1">
        <p:scale>
          <a:sx n="90" d="100"/>
          <a:sy n="90" d="100"/>
        </p:scale>
        <p:origin x="749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5A4B3A-1DE9-E44A-9F92-E077B812D55F}" type="doc">
      <dgm:prSet loTypeId="urn:microsoft.com/office/officeart/2005/8/layout/radial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FDBF9D-98E6-AB4A-964D-5E23CCED3938}">
      <dgm:prSet phldrT="[Text]" custT="1"/>
      <dgm:spPr/>
      <dgm:t>
        <a:bodyPr/>
        <a:lstStyle/>
        <a:p>
          <a:r>
            <a:rPr lang="en-US" sz="2800" dirty="0"/>
            <a:t>Recovery</a:t>
          </a:r>
        </a:p>
      </dgm:t>
    </dgm:pt>
    <dgm:pt modelId="{6FFF627B-BB34-C749-BCDF-F93A46C1B721}" type="parTrans" cxnId="{5802B236-FDE7-F54A-B82B-1E025869A14E}">
      <dgm:prSet/>
      <dgm:spPr/>
      <dgm:t>
        <a:bodyPr/>
        <a:lstStyle/>
        <a:p>
          <a:endParaRPr lang="en-US"/>
        </a:p>
      </dgm:t>
    </dgm:pt>
    <dgm:pt modelId="{ED2B1690-F16C-3349-A89B-223203F95F85}" type="sibTrans" cxnId="{5802B236-FDE7-F54A-B82B-1E025869A14E}">
      <dgm:prSet/>
      <dgm:spPr/>
      <dgm:t>
        <a:bodyPr/>
        <a:lstStyle/>
        <a:p>
          <a:endParaRPr lang="en-US"/>
        </a:p>
      </dgm:t>
    </dgm:pt>
    <dgm:pt modelId="{59428F4B-FF6F-BA4E-BD22-DD616B9CCCC9}">
      <dgm:prSet phldrT="[Text]" custT="1"/>
      <dgm:spPr/>
      <dgm:t>
        <a:bodyPr/>
        <a:lstStyle/>
        <a:p>
          <a:r>
            <a:rPr lang="en-US" sz="1800" dirty="0"/>
            <a:t>Hope</a:t>
          </a:r>
        </a:p>
      </dgm:t>
    </dgm:pt>
    <dgm:pt modelId="{FAB9E389-DCB1-914F-96B9-3C3B06EDDF5B}" type="parTrans" cxnId="{25E42B19-116C-B747-A365-71A5B6777D05}">
      <dgm:prSet/>
      <dgm:spPr/>
      <dgm:t>
        <a:bodyPr/>
        <a:lstStyle/>
        <a:p>
          <a:endParaRPr lang="en-US"/>
        </a:p>
      </dgm:t>
    </dgm:pt>
    <dgm:pt modelId="{3687C42C-6401-7E46-B113-C4F04FECCD11}" type="sibTrans" cxnId="{25E42B19-116C-B747-A365-71A5B6777D05}">
      <dgm:prSet/>
      <dgm:spPr/>
      <dgm:t>
        <a:bodyPr/>
        <a:lstStyle/>
        <a:p>
          <a:endParaRPr lang="en-US"/>
        </a:p>
      </dgm:t>
    </dgm:pt>
    <dgm:pt modelId="{E7C1DA66-8B14-9E45-95E3-7F172F370E87}">
      <dgm:prSet phldrT="[Text]" custT="1"/>
      <dgm:spPr/>
      <dgm:t>
        <a:bodyPr/>
        <a:lstStyle/>
        <a:p>
          <a:r>
            <a:rPr lang="en-US" sz="1600" dirty="0"/>
            <a:t>Connection</a:t>
          </a:r>
        </a:p>
      </dgm:t>
    </dgm:pt>
    <dgm:pt modelId="{C865D5E7-DF65-2145-B08D-C560F782DA50}" type="parTrans" cxnId="{0CA21727-1161-8A4F-A0C4-CB57A2212E5D}">
      <dgm:prSet/>
      <dgm:spPr/>
      <dgm:t>
        <a:bodyPr/>
        <a:lstStyle/>
        <a:p>
          <a:endParaRPr lang="en-US"/>
        </a:p>
      </dgm:t>
    </dgm:pt>
    <dgm:pt modelId="{7324CD11-3FB6-E54A-A7DD-16020DBE92D7}" type="sibTrans" cxnId="{0CA21727-1161-8A4F-A0C4-CB57A2212E5D}">
      <dgm:prSet/>
      <dgm:spPr/>
      <dgm:t>
        <a:bodyPr/>
        <a:lstStyle/>
        <a:p>
          <a:endParaRPr lang="en-US"/>
        </a:p>
      </dgm:t>
    </dgm:pt>
    <dgm:pt modelId="{5A6B9273-9759-C84A-B41C-EF1B720E9163}">
      <dgm:prSet phldrT="[Text]" custT="1"/>
      <dgm:spPr/>
      <dgm:t>
        <a:bodyPr/>
        <a:lstStyle/>
        <a:p>
          <a:r>
            <a:rPr lang="en-US" sz="1200" dirty="0"/>
            <a:t>Empowerment</a:t>
          </a:r>
        </a:p>
      </dgm:t>
    </dgm:pt>
    <dgm:pt modelId="{3E37CC08-B08D-164A-B4E3-9469D5F85EC0}" type="parTrans" cxnId="{D3E83A85-5659-1A49-9FB6-7F7A8BCD7D7D}">
      <dgm:prSet/>
      <dgm:spPr/>
      <dgm:t>
        <a:bodyPr/>
        <a:lstStyle/>
        <a:p>
          <a:endParaRPr lang="en-US"/>
        </a:p>
      </dgm:t>
    </dgm:pt>
    <dgm:pt modelId="{7405AE34-8B27-154C-B192-B3CFA664F67E}" type="sibTrans" cxnId="{D3E83A85-5659-1A49-9FB6-7F7A8BCD7D7D}">
      <dgm:prSet/>
      <dgm:spPr/>
      <dgm:t>
        <a:bodyPr/>
        <a:lstStyle/>
        <a:p>
          <a:endParaRPr lang="en-US"/>
        </a:p>
      </dgm:t>
    </dgm:pt>
    <dgm:pt modelId="{9E66C2C7-4A3B-8B4C-A590-84009126A5FD}">
      <dgm:prSet phldrT="[Text]" custT="1"/>
      <dgm:spPr/>
      <dgm:t>
        <a:bodyPr/>
        <a:lstStyle/>
        <a:p>
          <a:r>
            <a:rPr lang="en-US" sz="1800" dirty="0"/>
            <a:t>Resiliency</a:t>
          </a:r>
        </a:p>
      </dgm:t>
    </dgm:pt>
    <dgm:pt modelId="{31036D69-EFA1-B54C-A3A4-6051E6D9EC74}" type="parTrans" cxnId="{EC939AF2-96B8-C040-B1E7-29959069B4CC}">
      <dgm:prSet/>
      <dgm:spPr/>
      <dgm:t>
        <a:bodyPr/>
        <a:lstStyle/>
        <a:p>
          <a:endParaRPr lang="en-US"/>
        </a:p>
      </dgm:t>
    </dgm:pt>
    <dgm:pt modelId="{46423B5F-D3D5-A344-AD5F-011BECECD3DD}" type="sibTrans" cxnId="{EC939AF2-96B8-C040-B1E7-29959069B4CC}">
      <dgm:prSet/>
      <dgm:spPr/>
      <dgm:t>
        <a:bodyPr/>
        <a:lstStyle/>
        <a:p>
          <a:endParaRPr lang="en-US"/>
        </a:p>
      </dgm:t>
    </dgm:pt>
    <dgm:pt modelId="{CFF14023-C9F4-5449-AC85-3B46C3DA3672}" type="pres">
      <dgm:prSet presAssocID="{925A4B3A-1DE9-E44A-9F92-E077B812D55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A6853C0-9062-7C4C-A234-88926585FFDC}" type="pres">
      <dgm:prSet presAssocID="{FBFDBF9D-98E6-AB4A-964D-5E23CCED3938}" presName="centerShape" presStyleLbl="node0" presStyleIdx="0" presStyleCnt="1" custScaleX="228398" custScaleY="200150"/>
      <dgm:spPr/>
    </dgm:pt>
    <dgm:pt modelId="{40E469D9-DF79-6B41-9A01-84767D676A90}" type="pres">
      <dgm:prSet presAssocID="{FAB9E389-DCB1-914F-96B9-3C3B06EDDF5B}" presName="parTrans" presStyleLbl="sibTrans2D1" presStyleIdx="0" presStyleCnt="4"/>
      <dgm:spPr/>
    </dgm:pt>
    <dgm:pt modelId="{7873EE52-F32A-4847-9058-E4DD4012202D}" type="pres">
      <dgm:prSet presAssocID="{FAB9E389-DCB1-914F-96B9-3C3B06EDDF5B}" presName="connectorText" presStyleLbl="sibTrans2D1" presStyleIdx="0" presStyleCnt="4"/>
      <dgm:spPr/>
    </dgm:pt>
    <dgm:pt modelId="{060673FF-9453-3047-AA3E-60E9714C8622}" type="pres">
      <dgm:prSet presAssocID="{59428F4B-FF6F-BA4E-BD22-DD616B9CCCC9}" presName="node" presStyleLbl="node1" presStyleIdx="0" presStyleCnt="4" custScaleX="134070" custScaleY="121025">
        <dgm:presLayoutVars>
          <dgm:bulletEnabled val="1"/>
        </dgm:presLayoutVars>
      </dgm:prSet>
      <dgm:spPr/>
    </dgm:pt>
    <dgm:pt modelId="{D3A9FE35-4DEC-2F4C-9678-4E5FBA797C91}" type="pres">
      <dgm:prSet presAssocID="{C865D5E7-DF65-2145-B08D-C560F782DA50}" presName="parTrans" presStyleLbl="sibTrans2D1" presStyleIdx="1" presStyleCnt="4"/>
      <dgm:spPr/>
    </dgm:pt>
    <dgm:pt modelId="{6526AE16-A7AB-2045-B2E6-7D461A836905}" type="pres">
      <dgm:prSet presAssocID="{C865D5E7-DF65-2145-B08D-C560F782DA50}" presName="connectorText" presStyleLbl="sibTrans2D1" presStyleIdx="1" presStyleCnt="4"/>
      <dgm:spPr/>
    </dgm:pt>
    <dgm:pt modelId="{2CC073B5-E00D-E74F-A439-1919C0862681}" type="pres">
      <dgm:prSet presAssocID="{E7C1DA66-8B14-9E45-95E3-7F172F370E87}" presName="node" presStyleLbl="node1" presStyleIdx="1" presStyleCnt="4" custScaleX="134070" custScaleY="121025">
        <dgm:presLayoutVars>
          <dgm:bulletEnabled val="1"/>
        </dgm:presLayoutVars>
      </dgm:prSet>
      <dgm:spPr/>
    </dgm:pt>
    <dgm:pt modelId="{96768104-4432-A242-BBB7-5508A9F792A9}" type="pres">
      <dgm:prSet presAssocID="{3E37CC08-B08D-164A-B4E3-9469D5F85EC0}" presName="parTrans" presStyleLbl="sibTrans2D1" presStyleIdx="2" presStyleCnt="4"/>
      <dgm:spPr/>
    </dgm:pt>
    <dgm:pt modelId="{33855154-A775-6C45-9145-7B53B9A1B539}" type="pres">
      <dgm:prSet presAssocID="{3E37CC08-B08D-164A-B4E3-9469D5F85EC0}" presName="connectorText" presStyleLbl="sibTrans2D1" presStyleIdx="2" presStyleCnt="4"/>
      <dgm:spPr/>
    </dgm:pt>
    <dgm:pt modelId="{7F763DBC-8210-CD4D-A77A-14892F58A44D}" type="pres">
      <dgm:prSet presAssocID="{5A6B9273-9759-C84A-B41C-EF1B720E9163}" presName="node" presStyleLbl="node1" presStyleIdx="2" presStyleCnt="4" custScaleX="134069" custScaleY="121329">
        <dgm:presLayoutVars>
          <dgm:bulletEnabled val="1"/>
        </dgm:presLayoutVars>
      </dgm:prSet>
      <dgm:spPr/>
    </dgm:pt>
    <dgm:pt modelId="{25C63134-4A80-BF4F-B3AF-0669F7C87D28}" type="pres">
      <dgm:prSet presAssocID="{31036D69-EFA1-B54C-A3A4-6051E6D9EC74}" presName="parTrans" presStyleLbl="sibTrans2D1" presStyleIdx="3" presStyleCnt="4"/>
      <dgm:spPr/>
    </dgm:pt>
    <dgm:pt modelId="{E5CF7A6D-166D-5D4A-B348-CD83CA9EAC11}" type="pres">
      <dgm:prSet presAssocID="{31036D69-EFA1-B54C-A3A4-6051E6D9EC74}" presName="connectorText" presStyleLbl="sibTrans2D1" presStyleIdx="3" presStyleCnt="4"/>
      <dgm:spPr/>
    </dgm:pt>
    <dgm:pt modelId="{0BC99DE9-57A4-4344-84D5-43F997B66D7F}" type="pres">
      <dgm:prSet presAssocID="{9E66C2C7-4A3B-8B4C-A590-84009126A5FD}" presName="node" presStyleLbl="node1" presStyleIdx="3" presStyleCnt="4" custScaleX="134070" custScaleY="121025">
        <dgm:presLayoutVars>
          <dgm:bulletEnabled val="1"/>
        </dgm:presLayoutVars>
      </dgm:prSet>
      <dgm:spPr/>
    </dgm:pt>
  </dgm:ptLst>
  <dgm:cxnLst>
    <dgm:cxn modelId="{A66A5A0C-C243-8946-A751-8F280387BBBE}" type="presOf" srcId="{925A4B3A-1DE9-E44A-9F92-E077B812D55F}" destId="{CFF14023-C9F4-5449-AC85-3B46C3DA3672}" srcOrd="0" destOrd="0" presId="urn:microsoft.com/office/officeart/2005/8/layout/radial5"/>
    <dgm:cxn modelId="{62AB3552-B374-8945-A7DC-D7CBD7FB558F}" type="presOf" srcId="{9E66C2C7-4A3B-8B4C-A590-84009126A5FD}" destId="{0BC99DE9-57A4-4344-84D5-43F997B66D7F}" srcOrd="0" destOrd="0" presId="urn:microsoft.com/office/officeart/2005/8/layout/radial5"/>
    <dgm:cxn modelId="{479C6A7A-AD3E-8A4E-AF67-42E55CA8414C}" type="presOf" srcId="{31036D69-EFA1-B54C-A3A4-6051E6D9EC74}" destId="{E5CF7A6D-166D-5D4A-B348-CD83CA9EAC11}" srcOrd="1" destOrd="0" presId="urn:microsoft.com/office/officeart/2005/8/layout/radial5"/>
    <dgm:cxn modelId="{EC939AF2-96B8-C040-B1E7-29959069B4CC}" srcId="{FBFDBF9D-98E6-AB4A-964D-5E23CCED3938}" destId="{9E66C2C7-4A3B-8B4C-A590-84009126A5FD}" srcOrd="3" destOrd="0" parTransId="{31036D69-EFA1-B54C-A3A4-6051E6D9EC74}" sibTransId="{46423B5F-D3D5-A344-AD5F-011BECECD3DD}"/>
    <dgm:cxn modelId="{209E179D-50B8-384D-91DE-C202CC9F17A9}" type="presOf" srcId="{5A6B9273-9759-C84A-B41C-EF1B720E9163}" destId="{7F763DBC-8210-CD4D-A77A-14892F58A44D}" srcOrd="0" destOrd="0" presId="urn:microsoft.com/office/officeart/2005/8/layout/radial5"/>
    <dgm:cxn modelId="{B3D82893-03BE-834B-B7D1-0980413931F3}" type="presOf" srcId="{E7C1DA66-8B14-9E45-95E3-7F172F370E87}" destId="{2CC073B5-E00D-E74F-A439-1919C0862681}" srcOrd="0" destOrd="0" presId="urn:microsoft.com/office/officeart/2005/8/layout/radial5"/>
    <dgm:cxn modelId="{03A678DD-3E04-6445-A26F-93F4132A6D37}" type="presOf" srcId="{FAB9E389-DCB1-914F-96B9-3C3B06EDDF5B}" destId="{40E469D9-DF79-6B41-9A01-84767D676A90}" srcOrd="0" destOrd="0" presId="urn:microsoft.com/office/officeart/2005/8/layout/radial5"/>
    <dgm:cxn modelId="{35D81BC3-4670-4241-98B1-39BDD7DAC481}" type="presOf" srcId="{3E37CC08-B08D-164A-B4E3-9469D5F85EC0}" destId="{96768104-4432-A242-BBB7-5508A9F792A9}" srcOrd="0" destOrd="0" presId="urn:microsoft.com/office/officeart/2005/8/layout/radial5"/>
    <dgm:cxn modelId="{98CE8DB8-7DF1-3A43-917C-1CD6E5FD786C}" type="presOf" srcId="{FBFDBF9D-98E6-AB4A-964D-5E23CCED3938}" destId="{DA6853C0-9062-7C4C-A234-88926585FFDC}" srcOrd="0" destOrd="0" presId="urn:microsoft.com/office/officeart/2005/8/layout/radial5"/>
    <dgm:cxn modelId="{3D7E4A73-6EA1-2C4C-A99C-E5601A60FD0D}" type="presOf" srcId="{31036D69-EFA1-B54C-A3A4-6051E6D9EC74}" destId="{25C63134-4A80-BF4F-B3AF-0669F7C87D28}" srcOrd="0" destOrd="0" presId="urn:microsoft.com/office/officeart/2005/8/layout/radial5"/>
    <dgm:cxn modelId="{0CA21727-1161-8A4F-A0C4-CB57A2212E5D}" srcId="{FBFDBF9D-98E6-AB4A-964D-5E23CCED3938}" destId="{E7C1DA66-8B14-9E45-95E3-7F172F370E87}" srcOrd="1" destOrd="0" parTransId="{C865D5E7-DF65-2145-B08D-C560F782DA50}" sibTransId="{7324CD11-3FB6-E54A-A7DD-16020DBE92D7}"/>
    <dgm:cxn modelId="{D3E83A85-5659-1A49-9FB6-7F7A8BCD7D7D}" srcId="{FBFDBF9D-98E6-AB4A-964D-5E23CCED3938}" destId="{5A6B9273-9759-C84A-B41C-EF1B720E9163}" srcOrd="2" destOrd="0" parTransId="{3E37CC08-B08D-164A-B4E3-9469D5F85EC0}" sibTransId="{7405AE34-8B27-154C-B192-B3CFA664F67E}"/>
    <dgm:cxn modelId="{4CF29563-AC01-204C-AA38-8B5405EA9F4E}" type="presOf" srcId="{FAB9E389-DCB1-914F-96B9-3C3B06EDDF5B}" destId="{7873EE52-F32A-4847-9058-E4DD4012202D}" srcOrd="1" destOrd="0" presId="urn:microsoft.com/office/officeart/2005/8/layout/radial5"/>
    <dgm:cxn modelId="{36F0BAB3-AA56-F24E-8B44-EF17E1BE6DF0}" type="presOf" srcId="{59428F4B-FF6F-BA4E-BD22-DD616B9CCCC9}" destId="{060673FF-9453-3047-AA3E-60E9714C8622}" srcOrd="0" destOrd="0" presId="urn:microsoft.com/office/officeart/2005/8/layout/radial5"/>
    <dgm:cxn modelId="{5802B236-FDE7-F54A-B82B-1E025869A14E}" srcId="{925A4B3A-1DE9-E44A-9F92-E077B812D55F}" destId="{FBFDBF9D-98E6-AB4A-964D-5E23CCED3938}" srcOrd="0" destOrd="0" parTransId="{6FFF627B-BB34-C749-BCDF-F93A46C1B721}" sibTransId="{ED2B1690-F16C-3349-A89B-223203F95F85}"/>
    <dgm:cxn modelId="{B866DF29-80D9-E04F-93C8-1415A55809CE}" type="presOf" srcId="{3E37CC08-B08D-164A-B4E3-9469D5F85EC0}" destId="{33855154-A775-6C45-9145-7B53B9A1B539}" srcOrd="1" destOrd="0" presId="urn:microsoft.com/office/officeart/2005/8/layout/radial5"/>
    <dgm:cxn modelId="{25E42B19-116C-B747-A365-71A5B6777D05}" srcId="{FBFDBF9D-98E6-AB4A-964D-5E23CCED3938}" destId="{59428F4B-FF6F-BA4E-BD22-DD616B9CCCC9}" srcOrd="0" destOrd="0" parTransId="{FAB9E389-DCB1-914F-96B9-3C3B06EDDF5B}" sibTransId="{3687C42C-6401-7E46-B113-C4F04FECCD11}"/>
    <dgm:cxn modelId="{8B74A6F6-9899-2D4B-A603-21982D71C4E1}" type="presOf" srcId="{C865D5E7-DF65-2145-B08D-C560F782DA50}" destId="{6526AE16-A7AB-2045-B2E6-7D461A836905}" srcOrd="1" destOrd="0" presId="urn:microsoft.com/office/officeart/2005/8/layout/radial5"/>
    <dgm:cxn modelId="{F06542E3-4D01-7645-8610-EA128AFF4290}" type="presOf" srcId="{C865D5E7-DF65-2145-B08D-C560F782DA50}" destId="{D3A9FE35-4DEC-2F4C-9678-4E5FBA797C91}" srcOrd="0" destOrd="0" presId="urn:microsoft.com/office/officeart/2005/8/layout/radial5"/>
    <dgm:cxn modelId="{6D94BF2E-879E-5447-8AD5-2A0AA6654D8A}" type="presParOf" srcId="{CFF14023-C9F4-5449-AC85-3B46C3DA3672}" destId="{DA6853C0-9062-7C4C-A234-88926585FFDC}" srcOrd="0" destOrd="0" presId="urn:microsoft.com/office/officeart/2005/8/layout/radial5"/>
    <dgm:cxn modelId="{62E12C55-9850-3843-984A-C89AB8560BEE}" type="presParOf" srcId="{CFF14023-C9F4-5449-AC85-3B46C3DA3672}" destId="{40E469D9-DF79-6B41-9A01-84767D676A90}" srcOrd="1" destOrd="0" presId="urn:microsoft.com/office/officeart/2005/8/layout/radial5"/>
    <dgm:cxn modelId="{D1164972-81E5-A546-B6B4-FE3395AE0E09}" type="presParOf" srcId="{40E469D9-DF79-6B41-9A01-84767D676A90}" destId="{7873EE52-F32A-4847-9058-E4DD4012202D}" srcOrd="0" destOrd="0" presId="urn:microsoft.com/office/officeart/2005/8/layout/radial5"/>
    <dgm:cxn modelId="{B939AFC9-3A28-6945-A3D6-174EA6C62242}" type="presParOf" srcId="{CFF14023-C9F4-5449-AC85-3B46C3DA3672}" destId="{060673FF-9453-3047-AA3E-60E9714C8622}" srcOrd="2" destOrd="0" presId="urn:microsoft.com/office/officeart/2005/8/layout/radial5"/>
    <dgm:cxn modelId="{B6DB9650-D3A5-3C4F-B450-CFED9DA0023C}" type="presParOf" srcId="{CFF14023-C9F4-5449-AC85-3B46C3DA3672}" destId="{D3A9FE35-4DEC-2F4C-9678-4E5FBA797C91}" srcOrd="3" destOrd="0" presId="urn:microsoft.com/office/officeart/2005/8/layout/radial5"/>
    <dgm:cxn modelId="{6F250BDD-0388-AF42-84C3-DBF101BCB8F4}" type="presParOf" srcId="{D3A9FE35-4DEC-2F4C-9678-4E5FBA797C91}" destId="{6526AE16-A7AB-2045-B2E6-7D461A836905}" srcOrd="0" destOrd="0" presId="urn:microsoft.com/office/officeart/2005/8/layout/radial5"/>
    <dgm:cxn modelId="{BCE69858-8EDE-C84B-B10A-0FEEB6A534BE}" type="presParOf" srcId="{CFF14023-C9F4-5449-AC85-3B46C3DA3672}" destId="{2CC073B5-E00D-E74F-A439-1919C0862681}" srcOrd="4" destOrd="0" presId="urn:microsoft.com/office/officeart/2005/8/layout/radial5"/>
    <dgm:cxn modelId="{0A39F748-E8C2-9A4D-9BC6-C8FAC5089EB4}" type="presParOf" srcId="{CFF14023-C9F4-5449-AC85-3B46C3DA3672}" destId="{96768104-4432-A242-BBB7-5508A9F792A9}" srcOrd="5" destOrd="0" presId="urn:microsoft.com/office/officeart/2005/8/layout/radial5"/>
    <dgm:cxn modelId="{AD0CE793-588C-CD47-9A6A-04225A2D86E0}" type="presParOf" srcId="{96768104-4432-A242-BBB7-5508A9F792A9}" destId="{33855154-A775-6C45-9145-7B53B9A1B539}" srcOrd="0" destOrd="0" presId="urn:microsoft.com/office/officeart/2005/8/layout/radial5"/>
    <dgm:cxn modelId="{C941D5C6-C679-B141-ABA1-34408A3C083F}" type="presParOf" srcId="{CFF14023-C9F4-5449-AC85-3B46C3DA3672}" destId="{7F763DBC-8210-CD4D-A77A-14892F58A44D}" srcOrd="6" destOrd="0" presId="urn:microsoft.com/office/officeart/2005/8/layout/radial5"/>
    <dgm:cxn modelId="{A2C30054-2C80-9341-AC09-0104CD7FE1DC}" type="presParOf" srcId="{CFF14023-C9F4-5449-AC85-3B46C3DA3672}" destId="{25C63134-4A80-BF4F-B3AF-0669F7C87D28}" srcOrd="7" destOrd="0" presId="urn:microsoft.com/office/officeart/2005/8/layout/radial5"/>
    <dgm:cxn modelId="{65F687C6-2DAC-4C41-8017-2CE722250685}" type="presParOf" srcId="{25C63134-4A80-BF4F-B3AF-0669F7C87D28}" destId="{E5CF7A6D-166D-5D4A-B348-CD83CA9EAC11}" srcOrd="0" destOrd="0" presId="urn:microsoft.com/office/officeart/2005/8/layout/radial5"/>
    <dgm:cxn modelId="{A502ED54-1507-4241-B7B8-B03E104E41F8}" type="presParOf" srcId="{CFF14023-C9F4-5449-AC85-3B46C3DA3672}" destId="{0BC99DE9-57A4-4344-84D5-43F997B66D7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E9374B-F826-274B-9370-BE60AD08BEA8}" type="doc">
      <dgm:prSet loTypeId="urn:microsoft.com/office/officeart/2005/8/layout/hProcess9" loCatId="" qsTypeId="urn:microsoft.com/office/officeart/2005/8/quickstyle/simple1" qsCatId="simple" csTypeId="urn:microsoft.com/office/officeart/2005/8/colors/accent1_2" csCatId="accent1" phldr="1"/>
      <dgm:spPr/>
    </dgm:pt>
    <dgm:pt modelId="{B59576D8-9A73-8C49-A987-9816638BAA7C}">
      <dgm:prSet phldrT="[Text]"/>
      <dgm:spPr/>
      <dgm:t>
        <a:bodyPr/>
        <a:lstStyle/>
        <a:p>
          <a:r>
            <a:rPr lang="en-US" dirty="0"/>
            <a:t>Access</a:t>
          </a:r>
        </a:p>
      </dgm:t>
    </dgm:pt>
    <dgm:pt modelId="{F99D94FE-06D6-494A-A209-F6DDDC593D1F}" type="parTrans" cxnId="{8B39D3B5-B5A5-F840-B57C-36BBA92FEA20}">
      <dgm:prSet/>
      <dgm:spPr/>
      <dgm:t>
        <a:bodyPr/>
        <a:lstStyle/>
        <a:p>
          <a:endParaRPr lang="en-US"/>
        </a:p>
      </dgm:t>
    </dgm:pt>
    <dgm:pt modelId="{98E241CE-617D-2948-84DC-7682691C67FD}" type="sibTrans" cxnId="{8B39D3B5-B5A5-F840-B57C-36BBA92FEA20}">
      <dgm:prSet/>
      <dgm:spPr/>
      <dgm:t>
        <a:bodyPr/>
        <a:lstStyle/>
        <a:p>
          <a:endParaRPr lang="en-US"/>
        </a:p>
      </dgm:t>
    </dgm:pt>
    <dgm:pt modelId="{C861145E-F393-3542-9B63-87C744AC8B49}">
      <dgm:prSet phldrT="[Text]"/>
      <dgm:spPr/>
      <dgm:t>
        <a:bodyPr/>
        <a:lstStyle/>
        <a:p>
          <a:r>
            <a:rPr lang="en-US" dirty="0"/>
            <a:t>Energize</a:t>
          </a:r>
        </a:p>
      </dgm:t>
    </dgm:pt>
    <dgm:pt modelId="{5DA3AD94-323A-204D-B48A-C8D1F0050B80}" type="parTrans" cxnId="{CA2E3F77-3A3F-AA47-B23E-119DDF69A73B}">
      <dgm:prSet/>
      <dgm:spPr/>
      <dgm:t>
        <a:bodyPr/>
        <a:lstStyle/>
        <a:p>
          <a:endParaRPr lang="en-US"/>
        </a:p>
      </dgm:t>
    </dgm:pt>
    <dgm:pt modelId="{D5A58A63-344E-C343-A122-B0A3319AC250}" type="sibTrans" cxnId="{CA2E3F77-3A3F-AA47-B23E-119DDF69A73B}">
      <dgm:prSet/>
      <dgm:spPr/>
      <dgm:t>
        <a:bodyPr/>
        <a:lstStyle/>
        <a:p>
          <a:endParaRPr lang="en-US"/>
        </a:p>
      </dgm:t>
    </dgm:pt>
    <dgm:pt modelId="{FF94E75A-F20B-6F45-93C7-56D4FF5B0361}">
      <dgm:prSet phldrT="[Text]"/>
      <dgm:spPr/>
      <dgm:t>
        <a:bodyPr/>
        <a:lstStyle/>
        <a:p>
          <a:r>
            <a:rPr lang="en-US" dirty="0"/>
            <a:t>Develop</a:t>
          </a:r>
        </a:p>
      </dgm:t>
    </dgm:pt>
    <dgm:pt modelId="{7A394FA7-58BD-C745-A921-B9DD4DE6461D}" type="parTrans" cxnId="{3C5F0C04-A373-3247-9CBF-BEBF539B184F}">
      <dgm:prSet/>
      <dgm:spPr/>
      <dgm:t>
        <a:bodyPr/>
        <a:lstStyle/>
        <a:p>
          <a:endParaRPr lang="en-US"/>
        </a:p>
      </dgm:t>
    </dgm:pt>
    <dgm:pt modelId="{EF20BC9F-1628-FF4B-BB27-0E5E4280C554}" type="sibTrans" cxnId="{3C5F0C04-A373-3247-9CBF-BEBF539B184F}">
      <dgm:prSet/>
      <dgm:spPr/>
      <dgm:t>
        <a:bodyPr/>
        <a:lstStyle/>
        <a:p>
          <a:endParaRPr lang="en-US"/>
        </a:p>
      </dgm:t>
    </dgm:pt>
    <dgm:pt modelId="{E5504465-56C2-904A-9C1B-A94DDD8C1BE9}">
      <dgm:prSet phldrT="[Text]"/>
      <dgm:spPr/>
      <dgm:t>
        <a:bodyPr/>
        <a:lstStyle/>
        <a:p>
          <a:r>
            <a:rPr lang="en-US" dirty="0"/>
            <a:t>Strengthen</a:t>
          </a:r>
        </a:p>
      </dgm:t>
    </dgm:pt>
    <dgm:pt modelId="{FEA552A2-1198-C143-B204-A1D1F983789A}" type="parTrans" cxnId="{299D4BD5-AF90-0647-AE22-9ABFE3DE6758}">
      <dgm:prSet/>
      <dgm:spPr/>
      <dgm:t>
        <a:bodyPr/>
        <a:lstStyle/>
        <a:p>
          <a:endParaRPr lang="en-US"/>
        </a:p>
      </dgm:t>
    </dgm:pt>
    <dgm:pt modelId="{98C676C7-5C4A-9E4A-92C8-1FD0B9A9F937}" type="sibTrans" cxnId="{299D4BD5-AF90-0647-AE22-9ABFE3DE6758}">
      <dgm:prSet/>
      <dgm:spPr/>
      <dgm:t>
        <a:bodyPr/>
        <a:lstStyle/>
        <a:p>
          <a:endParaRPr lang="en-US"/>
        </a:p>
      </dgm:t>
    </dgm:pt>
    <dgm:pt modelId="{5A067270-6D70-8646-B88F-975EE0BB2423}">
      <dgm:prSet/>
      <dgm:spPr/>
      <dgm:t>
        <a:bodyPr/>
        <a:lstStyle/>
        <a:p>
          <a:r>
            <a:rPr lang="en-US" dirty="0"/>
            <a:t>Actualize</a:t>
          </a:r>
        </a:p>
      </dgm:t>
    </dgm:pt>
    <dgm:pt modelId="{B871AF12-9229-7C4B-BA4C-4E7A1142080C}" type="parTrans" cxnId="{A73A3BDC-AAAA-EB48-9F1E-C6C39B40230B}">
      <dgm:prSet/>
      <dgm:spPr/>
      <dgm:t>
        <a:bodyPr/>
        <a:lstStyle/>
        <a:p>
          <a:endParaRPr lang="en-US"/>
        </a:p>
      </dgm:t>
    </dgm:pt>
    <dgm:pt modelId="{664653EE-3103-9045-A640-6977ABACBF53}" type="sibTrans" cxnId="{A73A3BDC-AAAA-EB48-9F1E-C6C39B40230B}">
      <dgm:prSet/>
      <dgm:spPr/>
      <dgm:t>
        <a:bodyPr/>
        <a:lstStyle/>
        <a:p>
          <a:endParaRPr lang="en-US"/>
        </a:p>
      </dgm:t>
    </dgm:pt>
    <dgm:pt modelId="{D32853E0-B117-9349-98C8-7FBE19143952}" type="pres">
      <dgm:prSet presAssocID="{1DE9374B-F826-274B-9370-BE60AD08BEA8}" presName="CompostProcess" presStyleCnt="0">
        <dgm:presLayoutVars>
          <dgm:dir/>
          <dgm:resizeHandles val="exact"/>
        </dgm:presLayoutVars>
      </dgm:prSet>
      <dgm:spPr/>
    </dgm:pt>
    <dgm:pt modelId="{F871AF30-A9FC-8D4F-8D5A-49BF9941A306}" type="pres">
      <dgm:prSet presAssocID="{1DE9374B-F826-274B-9370-BE60AD08BEA8}" presName="arrow" presStyleLbl="bgShp" presStyleIdx="0" presStyleCnt="1" custScaleX="117647"/>
      <dgm:spPr/>
    </dgm:pt>
    <dgm:pt modelId="{1647BBCB-AD67-5B43-A165-59AF3264417C}" type="pres">
      <dgm:prSet presAssocID="{1DE9374B-F826-274B-9370-BE60AD08BEA8}" presName="linearProcess" presStyleCnt="0"/>
      <dgm:spPr/>
    </dgm:pt>
    <dgm:pt modelId="{E226FEE2-5149-3241-871A-D037CDEE453F}" type="pres">
      <dgm:prSet presAssocID="{B59576D8-9A73-8C49-A987-9816638BAA7C}" presName="textNode" presStyleLbl="node1" presStyleIdx="0" presStyleCnt="5">
        <dgm:presLayoutVars>
          <dgm:bulletEnabled val="1"/>
        </dgm:presLayoutVars>
      </dgm:prSet>
      <dgm:spPr/>
    </dgm:pt>
    <dgm:pt modelId="{36E2DFCB-B728-B14D-A4E7-0234888EA98D}" type="pres">
      <dgm:prSet presAssocID="{98E241CE-617D-2948-84DC-7682691C67FD}" presName="sibTrans" presStyleCnt="0"/>
      <dgm:spPr/>
    </dgm:pt>
    <dgm:pt modelId="{5F0D81D4-8757-E743-BF98-F56A00698DBF}" type="pres">
      <dgm:prSet presAssocID="{C861145E-F393-3542-9B63-87C744AC8B49}" presName="textNode" presStyleLbl="node1" presStyleIdx="1" presStyleCnt="5">
        <dgm:presLayoutVars>
          <dgm:bulletEnabled val="1"/>
        </dgm:presLayoutVars>
      </dgm:prSet>
      <dgm:spPr/>
    </dgm:pt>
    <dgm:pt modelId="{F53B4CFC-FAD8-6741-A03F-1516094F7828}" type="pres">
      <dgm:prSet presAssocID="{D5A58A63-344E-C343-A122-B0A3319AC250}" presName="sibTrans" presStyleCnt="0"/>
      <dgm:spPr/>
    </dgm:pt>
    <dgm:pt modelId="{F715148C-A3FF-D146-9AFB-D0A1A4CC4B11}" type="pres">
      <dgm:prSet presAssocID="{FF94E75A-F20B-6F45-93C7-56D4FF5B0361}" presName="textNode" presStyleLbl="node1" presStyleIdx="2" presStyleCnt="5">
        <dgm:presLayoutVars>
          <dgm:bulletEnabled val="1"/>
        </dgm:presLayoutVars>
      </dgm:prSet>
      <dgm:spPr/>
    </dgm:pt>
    <dgm:pt modelId="{9D94667D-F298-F54E-86D8-FC9BCF75661F}" type="pres">
      <dgm:prSet presAssocID="{EF20BC9F-1628-FF4B-BB27-0E5E4280C554}" presName="sibTrans" presStyleCnt="0"/>
      <dgm:spPr/>
    </dgm:pt>
    <dgm:pt modelId="{CAF0D30A-C710-5249-8980-B09E7E9F0EAB}" type="pres">
      <dgm:prSet presAssocID="{5A067270-6D70-8646-B88F-975EE0BB2423}" presName="textNode" presStyleLbl="node1" presStyleIdx="3" presStyleCnt="5">
        <dgm:presLayoutVars>
          <dgm:bulletEnabled val="1"/>
        </dgm:presLayoutVars>
      </dgm:prSet>
      <dgm:spPr/>
    </dgm:pt>
    <dgm:pt modelId="{1C832301-760E-7F4F-8A0B-ECA5FECB6FC0}" type="pres">
      <dgm:prSet presAssocID="{664653EE-3103-9045-A640-6977ABACBF53}" presName="sibTrans" presStyleCnt="0"/>
      <dgm:spPr/>
    </dgm:pt>
    <dgm:pt modelId="{C7082534-74EE-AB48-8BD4-6C4063734606}" type="pres">
      <dgm:prSet presAssocID="{E5504465-56C2-904A-9C1B-A94DDD8C1BE9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BEBB64CA-A957-D34F-BFF1-9BD170889113}" type="presOf" srcId="{FF94E75A-F20B-6F45-93C7-56D4FF5B0361}" destId="{F715148C-A3FF-D146-9AFB-D0A1A4CC4B11}" srcOrd="0" destOrd="0" presId="urn:microsoft.com/office/officeart/2005/8/layout/hProcess9"/>
    <dgm:cxn modelId="{3C5F0C04-A373-3247-9CBF-BEBF539B184F}" srcId="{1DE9374B-F826-274B-9370-BE60AD08BEA8}" destId="{FF94E75A-F20B-6F45-93C7-56D4FF5B0361}" srcOrd="2" destOrd="0" parTransId="{7A394FA7-58BD-C745-A921-B9DD4DE6461D}" sibTransId="{EF20BC9F-1628-FF4B-BB27-0E5E4280C554}"/>
    <dgm:cxn modelId="{56691DD1-415F-2645-961C-72F1858D1865}" type="presOf" srcId="{E5504465-56C2-904A-9C1B-A94DDD8C1BE9}" destId="{C7082534-74EE-AB48-8BD4-6C4063734606}" srcOrd="0" destOrd="0" presId="urn:microsoft.com/office/officeart/2005/8/layout/hProcess9"/>
    <dgm:cxn modelId="{299D4BD5-AF90-0647-AE22-9ABFE3DE6758}" srcId="{1DE9374B-F826-274B-9370-BE60AD08BEA8}" destId="{E5504465-56C2-904A-9C1B-A94DDD8C1BE9}" srcOrd="4" destOrd="0" parTransId="{FEA552A2-1198-C143-B204-A1D1F983789A}" sibTransId="{98C676C7-5C4A-9E4A-92C8-1FD0B9A9F937}"/>
    <dgm:cxn modelId="{C96FBB0A-8BF6-7C4A-BE48-695D006D219E}" type="presOf" srcId="{B59576D8-9A73-8C49-A987-9816638BAA7C}" destId="{E226FEE2-5149-3241-871A-D037CDEE453F}" srcOrd="0" destOrd="0" presId="urn:microsoft.com/office/officeart/2005/8/layout/hProcess9"/>
    <dgm:cxn modelId="{60F5B85C-E603-384D-BFB0-0E36E075201C}" type="presOf" srcId="{C861145E-F393-3542-9B63-87C744AC8B49}" destId="{5F0D81D4-8757-E743-BF98-F56A00698DBF}" srcOrd="0" destOrd="0" presId="urn:microsoft.com/office/officeart/2005/8/layout/hProcess9"/>
    <dgm:cxn modelId="{CA2E3F77-3A3F-AA47-B23E-119DDF69A73B}" srcId="{1DE9374B-F826-274B-9370-BE60AD08BEA8}" destId="{C861145E-F393-3542-9B63-87C744AC8B49}" srcOrd="1" destOrd="0" parTransId="{5DA3AD94-323A-204D-B48A-C8D1F0050B80}" sibTransId="{D5A58A63-344E-C343-A122-B0A3319AC250}"/>
    <dgm:cxn modelId="{A73A3BDC-AAAA-EB48-9F1E-C6C39B40230B}" srcId="{1DE9374B-F826-274B-9370-BE60AD08BEA8}" destId="{5A067270-6D70-8646-B88F-975EE0BB2423}" srcOrd="3" destOrd="0" parTransId="{B871AF12-9229-7C4B-BA4C-4E7A1142080C}" sibTransId="{664653EE-3103-9045-A640-6977ABACBF53}"/>
    <dgm:cxn modelId="{56C9A6A5-BEF6-B345-AF43-954584B594A6}" type="presOf" srcId="{1DE9374B-F826-274B-9370-BE60AD08BEA8}" destId="{D32853E0-B117-9349-98C8-7FBE19143952}" srcOrd="0" destOrd="0" presId="urn:microsoft.com/office/officeart/2005/8/layout/hProcess9"/>
    <dgm:cxn modelId="{CAA9EF4E-C228-6C44-8929-1FDB737CAA99}" type="presOf" srcId="{5A067270-6D70-8646-B88F-975EE0BB2423}" destId="{CAF0D30A-C710-5249-8980-B09E7E9F0EAB}" srcOrd="0" destOrd="0" presId="urn:microsoft.com/office/officeart/2005/8/layout/hProcess9"/>
    <dgm:cxn modelId="{8B39D3B5-B5A5-F840-B57C-36BBA92FEA20}" srcId="{1DE9374B-F826-274B-9370-BE60AD08BEA8}" destId="{B59576D8-9A73-8C49-A987-9816638BAA7C}" srcOrd="0" destOrd="0" parTransId="{F99D94FE-06D6-494A-A209-F6DDDC593D1F}" sibTransId="{98E241CE-617D-2948-84DC-7682691C67FD}"/>
    <dgm:cxn modelId="{6EBAF610-9931-A649-9342-9CBD5B314FD6}" type="presParOf" srcId="{D32853E0-B117-9349-98C8-7FBE19143952}" destId="{F871AF30-A9FC-8D4F-8D5A-49BF9941A306}" srcOrd="0" destOrd="0" presId="urn:microsoft.com/office/officeart/2005/8/layout/hProcess9"/>
    <dgm:cxn modelId="{97C0C358-3811-0340-9C8E-3664B557A23B}" type="presParOf" srcId="{D32853E0-B117-9349-98C8-7FBE19143952}" destId="{1647BBCB-AD67-5B43-A165-59AF3264417C}" srcOrd="1" destOrd="0" presId="urn:microsoft.com/office/officeart/2005/8/layout/hProcess9"/>
    <dgm:cxn modelId="{180EFA04-BBEB-DB40-A991-D5B5371AAA57}" type="presParOf" srcId="{1647BBCB-AD67-5B43-A165-59AF3264417C}" destId="{E226FEE2-5149-3241-871A-D037CDEE453F}" srcOrd="0" destOrd="0" presId="urn:microsoft.com/office/officeart/2005/8/layout/hProcess9"/>
    <dgm:cxn modelId="{73B13852-53A4-E242-86F0-92D8DBD30BD1}" type="presParOf" srcId="{1647BBCB-AD67-5B43-A165-59AF3264417C}" destId="{36E2DFCB-B728-B14D-A4E7-0234888EA98D}" srcOrd="1" destOrd="0" presId="urn:microsoft.com/office/officeart/2005/8/layout/hProcess9"/>
    <dgm:cxn modelId="{A5C5A6E9-6E79-9140-8995-F3885DB94F4B}" type="presParOf" srcId="{1647BBCB-AD67-5B43-A165-59AF3264417C}" destId="{5F0D81D4-8757-E743-BF98-F56A00698DBF}" srcOrd="2" destOrd="0" presId="urn:microsoft.com/office/officeart/2005/8/layout/hProcess9"/>
    <dgm:cxn modelId="{BA04C00D-6B51-AD48-9BED-DB0062632A72}" type="presParOf" srcId="{1647BBCB-AD67-5B43-A165-59AF3264417C}" destId="{F53B4CFC-FAD8-6741-A03F-1516094F7828}" srcOrd="3" destOrd="0" presId="urn:microsoft.com/office/officeart/2005/8/layout/hProcess9"/>
    <dgm:cxn modelId="{E821B885-F7B9-7243-98D3-14E966C48CFE}" type="presParOf" srcId="{1647BBCB-AD67-5B43-A165-59AF3264417C}" destId="{F715148C-A3FF-D146-9AFB-D0A1A4CC4B11}" srcOrd="4" destOrd="0" presId="urn:microsoft.com/office/officeart/2005/8/layout/hProcess9"/>
    <dgm:cxn modelId="{BDAB4D7E-4A55-BE43-B74F-0A27CBCCF1F7}" type="presParOf" srcId="{1647BBCB-AD67-5B43-A165-59AF3264417C}" destId="{9D94667D-F298-F54E-86D8-FC9BCF75661F}" srcOrd="5" destOrd="0" presId="urn:microsoft.com/office/officeart/2005/8/layout/hProcess9"/>
    <dgm:cxn modelId="{B65D25F4-433A-D243-9F3E-A328CF70DA61}" type="presParOf" srcId="{1647BBCB-AD67-5B43-A165-59AF3264417C}" destId="{CAF0D30A-C710-5249-8980-B09E7E9F0EAB}" srcOrd="6" destOrd="0" presId="urn:microsoft.com/office/officeart/2005/8/layout/hProcess9"/>
    <dgm:cxn modelId="{854B8244-9D10-C044-92C7-D59FA541BA67}" type="presParOf" srcId="{1647BBCB-AD67-5B43-A165-59AF3264417C}" destId="{1C832301-760E-7F4F-8A0B-ECA5FECB6FC0}" srcOrd="7" destOrd="0" presId="urn:microsoft.com/office/officeart/2005/8/layout/hProcess9"/>
    <dgm:cxn modelId="{47B86FB7-016B-914D-9CF4-6F3B1B3F6968}" type="presParOf" srcId="{1647BBCB-AD67-5B43-A165-59AF3264417C}" destId="{C7082534-74EE-AB48-8BD4-6C4063734606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F06FAF-742E-074F-ADC9-D90717D14BCA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2FF56C-C6B8-4F4D-87A7-80E875948BCA}">
      <dgm:prSet phldrT="[Text]"/>
      <dgm:spPr/>
      <dgm:t>
        <a:bodyPr/>
        <a:lstStyle/>
        <a:p>
          <a:pPr algn="l"/>
          <a:r>
            <a:rPr lang="en-US" dirty="0"/>
            <a:t>More Intensive</a:t>
          </a:r>
        </a:p>
      </dgm:t>
    </dgm:pt>
    <dgm:pt modelId="{11CB67E7-959A-6240-B6C6-D3B1ABA14632}" type="parTrans" cxnId="{E91D2445-C2FA-A649-ADE3-DCE11D2EB2F1}">
      <dgm:prSet/>
      <dgm:spPr/>
      <dgm:t>
        <a:bodyPr/>
        <a:lstStyle/>
        <a:p>
          <a:endParaRPr lang="en-US"/>
        </a:p>
      </dgm:t>
    </dgm:pt>
    <dgm:pt modelId="{75192392-8B00-4F46-83CB-A1D878713FEC}" type="sibTrans" cxnId="{E91D2445-C2FA-A649-ADE3-DCE11D2EB2F1}">
      <dgm:prSet/>
      <dgm:spPr/>
      <dgm:t>
        <a:bodyPr/>
        <a:lstStyle/>
        <a:p>
          <a:endParaRPr lang="en-US"/>
        </a:p>
      </dgm:t>
    </dgm:pt>
    <dgm:pt modelId="{B6A313EC-5054-0C43-BABE-BEDC9281AD12}">
      <dgm:prSet phldrT="[Text]"/>
      <dgm:spPr/>
      <dgm:t>
        <a:bodyPr/>
        <a:lstStyle/>
        <a:p>
          <a:r>
            <a:rPr lang="en-US" dirty="0"/>
            <a:t>Less Intensive</a:t>
          </a:r>
        </a:p>
      </dgm:t>
    </dgm:pt>
    <dgm:pt modelId="{7EDAE96A-4454-654A-A4AD-4CAF0140801D}" type="parTrans" cxnId="{21372392-7EE8-D044-97DF-6BBC89E0E5DC}">
      <dgm:prSet/>
      <dgm:spPr/>
      <dgm:t>
        <a:bodyPr/>
        <a:lstStyle/>
        <a:p>
          <a:endParaRPr lang="en-US"/>
        </a:p>
      </dgm:t>
    </dgm:pt>
    <dgm:pt modelId="{DAE2B56A-3A68-CD43-B9EC-0EB0366BF666}" type="sibTrans" cxnId="{21372392-7EE8-D044-97DF-6BBC89E0E5DC}">
      <dgm:prSet/>
      <dgm:spPr/>
      <dgm:t>
        <a:bodyPr/>
        <a:lstStyle/>
        <a:p>
          <a:endParaRPr lang="en-US"/>
        </a:p>
      </dgm:t>
    </dgm:pt>
    <dgm:pt modelId="{336FDE0A-7F94-1B4B-B510-366C236FD8DE}">
      <dgm:prSet phldrT="[Text]"/>
      <dgm:spPr/>
      <dgm:t>
        <a:bodyPr/>
        <a:lstStyle/>
        <a:p>
          <a:r>
            <a:rPr lang="en-US" dirty="0"/>
            <a:t>Supportive Housing</a:t>
          </a:r>
        </a:p>
      </dgm:t>
    </dgm:pt>
    <dgm:pt modelId="{253BEAD0-98DE-E84B-81F2-D3B84873F8F2}" type="parTrans" cxnId="{123D59E2-B837-8642-B7B6-F6F5187C5F89}">
      <dgm:prSet/>
      <dgm:spPr/>
      <dgm:t>
        <a:bodyPr/>
        <a:lstStyle/>
        <a:p>
          <a:endParaRPr lang="en-US"/>
        </a:p>
      </dgm:t>
    </dgm:pt>
    <dgm:pt modelId="{372C77BA-B5EA-8A44-B4AE-32AFA6B85393}" type="sibTrans" cxnId="{123D59E2-B837-8642-B7B6-F6F5187C5F89}">
      <dgm:prSet/>
      <dgm:spPr/>
      <dgm:t>
        <a:bodyPr/>
        <a:lstStyle/>
        <a:p>
          <a:endParaRPr lang="en-US"/>
        </a:p>
      </dgm:t>
    </dgm:pt>
    <dgm:pt modelId="{8DF5C2AC-BCDB-CB4D-9C84-437C0AE73A2B}" type="pres">
      <dgm:prSet presAssocID="{CCF06FAF-742E-074F-ADC9-D90717D14BCA}" presName="outerComposite" presStyleCnt="0">
        <dgm:presLayoutVars>
          <dgm:chMax val="5"/>
          <dgm:dir/>
          <dgm:resizeHandles val="exact"/>
        </dgm:presLayoutVars>
      </dgm:prSet>
      <dgm:spPr/>
    </dgm:pt>
    <dgm:pt modelId="{5B915A86-2C0B-0145-8B4B-5A08EC0CC221}" type="pres">
      <dgm:prSet presAssocID="{CCF06FAF-742E-074F-ADC9-D90717D14BCA}" presName="dummyMaxCanvas" presStyleCnt="0">
        <dgm:presLayoutVars/>
      </dgm:prSet>
      <dgm:spPr/>
    </dgm:pt>
    <dgm:pt modelId="{D75F3C3B-3264-C940-802E-A6BA17841655}" type="pres">
      <dgm:prSet presAssocID="{CCF06FAF-742E-074F-ADC9-D90717D14BCA}" presName="ThreeNodes_1" presStyleLbl="node1" presStyleIdx="0" presStyleCnt="3">
        <dgm:presLayoutVars>
          <dgm:bulletEnabled val="1"/>
        </dgm:presLayoutVars>
      </dgm:prSet>
      <dgm:spPr/>
    </dgm:pt>
    <dgm:pt modelId="{A579424E-FD1C-394F-816B-90D6304AA92B}" type="pres">
      <dgm:prSet presAssocID="{CCF06FAF-742E-074F-ADC9-D90717D14BCA}" presName="ThreeNodes_2" presStyleLbl="node1" presStyleIdx="1" presStyleCnt="3">
        <dgm:presLayoutVars>
          <dgm:bulletEnabled val="1"/>
        </dgm:presLayoutVars>
      </dgm:prSet>
      <dgm:spPr/>
    </dgm:pt>
    <dgm:pt modelId="{224F3B11-623F-C14B-AAAF-128CEF699D5A}" type="pres">
      <dgm:prSet presAssocID="{CCF06FAF-742E-074F-ADC9-D90717D14BCA}" presName="ThreeNodes_3" presStyleLbl="node1" presStyleIdx="2" presStyleCnt="3">
        <dgm:presLayoutVars>
          <dgm:bulletEnabled val="1"/>
        </dgm:presLayoutVars>
      </dgm:prSet>
      <dgm:spPr/>
    </dgm:pt>
    <dgm:pt modelId="{414FB78F-E950-3E43-AFE0-2D9238645AAA}" type="pres">
      <dgm:prSet presAssocID="{CCF06FAF-742E-074F-ADC9-D90717D14BCA}" presName="ThreeConn_1-2" presStyleLbl="fgAccFollowNode1" presStyleIdx="0" presStyleCnt="2">
        <dgm:presLayoutVars>
          <dgm:bulletEnabled val="1"/>
        </dgm:presLayoutVars>
      </dgm:prSet>
      <dgm:spPr/>
    </dgm:pt>
    <dgm:pt modelId="{F6B74784-923B-FD43-97E8-662BA0C8BF46}" type="pres">
      <dgm:prSet presAssocID="{CCF06FAF-742E-074F-ADC9-D90717D14BCA}" presName="ThreeConn_2-3" presStyleLbl="fgAccFollowNode1" presStyleIdx="1" presStyleCnt="2">
        <dgm:presLayoutVars>
          <dgm:bulletEnabled val="1"/>
        </dgm:presLayoutVars>
      </dgm:prSet>
      <dgm:spPr/>
    </dgm:pt>
    <dgm:pt modelId="{0D37F3BF-BC9E-0440-8D88-22C77EC8CFBB}" type="pres">
      <dgm:prSet presAssocID="{CCF06FAF-742E-074F-ADC9-D90717D14BCA}" presName="ThreeNodes_1_text" presStyleLbl="node1" presStyleIdx="2" presStyleCnt="3">
        <dgm:presLayoutVars>
          <dgm:bulletEnabled val="1"/>
        </dgm:presLayoutVars>
      </dgm:prSet>
      <dgm:spPr/>
    </dgm:pt>
    <dgm:pt modelId="{661B1990-17DC-8B4A-A165-87BC6F7E2145}" type="pres">
      <dgm:prSet presAssocID="{CCF06FAF-742E-074F-ADC9-D90717D14BCA}" presName="ThreeNodes_2_text" presStyleLbl="node1" presStyleIdx="2" presStyleCnt="3">
        <dgm:presLayoutVars>
          <dgm:bulletEnabled val="1"/>
        </dgm:presLayoutVars>
      </dgm:prSet>
      <dgm:spPr/>
    </dgm:pt>
    <dgm:pt modelId="{17D130E4-55A1-B145-9602-549753256811}" type="pres">
      <dgm:prSet presAssocID="{CCF06FAF-742E-074F-ADC9-D90717D14BC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17AA5E2-C074-FE4C-945D-F404711ACC7F}" type="presOf" srcId="{B6A313EC-5054-0C43-BABE-BEDC9281AD12}" destId="{661B1990-17DC-8B4A-A165-87BC6F7E2145}" srcOrd="1" destOrd="0" presId="urn:microsoft.com/office/officeart/2005/8/layout/vProcess5"/>
    <dgm:cxn modelId="{9A8A2F5B-CBDF-6542-9337-EC823260B0D6}" type="presOf" srcId="{336FDE0A-7F94-1B4B-B510-366C236FD8DE}" destId="{17D130E4-55A1-B145-9602-549753256811}" srcOrd="1" destOrd="0" presId="urn:microsoft.com/office/officeart/2005/8/layout/vProcess5"/>
    <dgm:cxn modelId="{D0FC7147-96B9-3D4C-8576-ACE5CD082C5A}" type="presOf" srcId="{6D2FF56C-C6B8-4F4D-87A7-80E875948BCA}" destId="{0D37F3BF-BC9E-0440-8D88-22C77EC8CFBB}" srcOrd="1" destOrd="0" presId="urn:microsoft.com/office/officeart/2005/8/layout/vProcess5"/>
    <dgm:cxn modelId="{E91D2445-C2FA-A649-ADE3-DCE11D2EB2F1}" srcId="{CCF06FAF-742E-074F-ADC9-D90717D14BCA}" destId="{6D2FF56C-C6B8-4F4D-87A7-80E875948BCA}" srcOrd="0" destOrd="0" parTransId="{11CB67E7-959A-6240-B6C6-D3B1ABA14632}" sibTransId="{75192392-8B00-4F46-83CB-A1D878713FEC}"/>
    <dgm:cxn modelId="{8BEA53BB-117F-8B45-BA17-56A58CF93218}" type="presOf" srcId="{CCF06FAF-742E-074F-ADC9-D90717D14BCA}" destId="{8DF5C2AC-BCDB-CB4D-9C84-437C0AE73A2B}" srcOrd="0" destOrd="0" presId="urn:microsoft.com/office/officeart/2005/8/layout/vProcess5"/>
    <dgm:cxn modelId="{123D59E2-B837-8642-B7B6-F6F5187C5F89}" srcId="{CCF06FAF-742E-074F-ADC9-D90717D14BCA}" destId="{336FDE0A-7F94-1B4B-B510-366C236FD8DE}" srcOrd="2" destOrd="0" parTransId="{253BEAD0-98DE-E84B-81F2-D3B84873F8F2}" sibTransId="{372C77BA-B5EA-8A44-B4AE-32AFA6B85393}"/>
    <dgm:cxn modelId="{71AA906E-75C5-4D41-9743-6071412582EC}" type="presOf" srcId="{DAE2B56A-3A68-CD43-B9EC-0EB0366BF666}" destId="{F6B74784-923B-FD43-97E8-662BA0C8BF46}" srcOrd="0" destOrd="0" presId="urn:microsoft.com/office/officeart/2005/8/layout/vProcess5"/>
    <dgm:cxn modelId="{21372392-7EE8-D044-97DF-6BBC89E0E5DC}" srcId="{CCF06FAF-742E-074F-ADC9-D90717D14BCA}" destId="{B6A313EC-5054-0C43-BABE-BEDC9281AD12}" srcOrd="1" destOrd="0" parTransId="{7EDAE96A-4454-654A-A4AD-4CAF0140801D}" sibTransId="{DAE2B56A-3A68-CD43-B9EC-0EB0366BF666}"/>
    <dgm:cxn modelId="{421FBDD5-6DA1-474D-80D5-5E4D290599A0}" type="presOf" srcId="{336FDE0A-7F94-1B4B-B510-366C236FD8DE}" destId="{224F3B11-623F-C14B-AAAF-128CEF699D5A}" srcOrd="0" destOrd="0" presId="urn:microsoft.com/office/officeart/2005/8/layout/vProcess5"/>
    <dgm:cxn modelId="{4523530D-FB45-8D42-85AF-2DC5DC470656}" type="presOf" srcId="{B6A313EC-5054-0C43-BABE-BEDC9281AD12}" destId="{A579424E-FD1C-394F-816B-90D6304AA92B}" srcOrd="0" destOrd="0" presId="urn:microsoft.com/office/officeart/2005/8/layout/vProcess5"/>
    <dgm:cxn modelId="{FDA3827A-C424-1F4D-B3CD-456340A799B2}" type="presOf" srcId="{6D2FF56C-C6B8-4F4D-87A7-80E875948BCA}" destId="{D75F3C3B-3264-C940-802E-A6BA17841655}" srcOrd="0" destOrd="0" presId="urn:microsoft.com/office/officeart/2005/8/layout/vProcess5"/>
    <dgm:cxn modelId="{8C676CBE-AB9D-BE4F-81A9-DB0473BBE94B}" type="presOf" srcId="{75192392-8B00-4F46-83CB-A1D878713FEC}" destId="{414FB78F-E950-3E43-AFE0-2D9238645AAA}" srcOrd="0" destOrd="0" presId="urn:microsoft.com/office/officeart/2005/8/layout/vProcess5"/>
    <dgm:cxn modelId="{D3A721D8-8F75-9A4C-82A8-CF08F221678D}" type="presParOf" srcId="{8DF5C2AC-BCDB-CB4D-9C84-437C0AE73A2B}" destId="{5B915A86-2C0B-0145-8B4B-5A08EC0CC221}" srcOrd="0" destOrd="0" presId="urn:microsoft.com/office/officeart/2005/8/layout/vProcess5"/>
    <dgm:cxn modelId="{1EFB32A4-4CDC-A541-93A1-1DA6F149C06D}" type="presParOf" srcId="{8DF5C2AC-BCDB-CB4D-9C84-437C0AE73A2B}" destId="{D75F3C3B-3264-C940-802E-A6BA17841655}" srcOrd="1" destOrd="0" presId="urn:microsoft.com/office/officeart/2005/8/layout/vProcess5"/>
    <dgm:cxn modelId="{B81DEC6A-44F1-924D-912A-3DC5B0311B9B}" type="presParOf" srcId="{8DF5C2AC-BCDB-CB4D-9C84-437C0AE73A2B}" destId="{A579424E-FD1C-394F-816B-90D6304AA92B}" srcOrd="2" destOrd="0" presId="urn:microsoft.com/office/officeart/2005/8/layout/vProcess5"/>
    <dgm:cxn modelId="{4782D80D-A112-C84F-8A28-D9EF2A285D29}" type="presParOf" srcId="{8DF5C2AC-BCDB-CB4D-9C84-437C0AE73A2B}" destId="{224F3B11-623F-C14B-AAAF-128CEF699D5A}" srcOrd="3" destOrd="0" presId="urn:microsoft.com/office/officeart/2005/8/layout/vProcess5"/>
    <dgm:cxn modelId="{86BBF6EB-B44D-DF4A-888F-1E5757290AFA}" type="presParOf" srcId="{8DF5C2AC-BCDB-CB4D-9C84-437C0AE73A2B}" destId="{414FB78F-E950-3E43-AFE0-2D9238645AAA}" srcOrd="4" destOrd="0" presId="urn:microsoft.com/office/officeart/2005/8/layout/vProcess5"/>
    <dgm:cxn modelId="{97F175A0-919D-7E4E-BC04-E87F5FE682E6}" type="presParOf" srcId="{8DF5C2AC-BCDB-CB4D-9C84-437C0AE73A2B}" destId="{F6B74784-923B-FD43-97E8-662BA0C8BF46}" srcOrd="5" destOrd="0" presId="urn:microsoft.com/office/officeart/2005/8/layout/vProcess5"/>
    <dgm:cxn modelId="{D119F8D6-B99B-364B-B463-9D8B0A7AADFD}" type="presParOf" srcId="{8DF5C2AC-BCDB-CB4D-9C84-437C0AE73A2B}" destId="{0D37F3BF-BC9E-0440-8D88-22C77EC8CFBB}" srcOrd="6" destOrd="0" presId="urn:microsoft.com/office/officeart/2005/8/layout/vProcess5"/>
    <dgm:cxn modelId="{123637F8-0E5A-894E-8B26-EF2F8FEA2078}" type="presParOf" srcId="{8DF5C2AC-BCDB-CB4D-9C84-437C0AE73A2B}" destId="{661B1990-17DC-8B4A-A165-87BC6F7E2145}" srcOrd="7" destOrd="0" presId="urn:microsoft.com/office/officeart/2005/8/layout/vProcess5"/>
    <dgm:cxn modelId="{E057E66C-CD5F-FD4B-9E9C-123066901772}" type="presParOf" srcId="{8DF5C2AC-BCDB-CB4D-9C84-437C0AE73A2B}" destId="{17D130E4-55A1-B145-9602-54975325681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853C0-9062-7C4C-A234-88926585FFDC}">
      <dsp:nvSpPr>
        <dsp:cNvPr id="0" name=""/>
        <dsp:cNvSpPr/>
      </dsp:nvSpPr>
      <dsp:spPr>
        <a:xfrm>
          <a:off x="1805053" y="969890"/>
          <a:ext cx="2461218" cy="2156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Recovery</a:t>
          </a:r>
        </a:p>
      </dsp:txBody>
      <dsp:txXfrm>
        <a:off x="2165490" y="1285749"/>
        <a:ext cx="1740344" cy="1525100"/>
      </dsp:txXfrm>
    </dsp:sp>
    <dsp:sp modelId="{40E469D9-DF79-6B41-9A01-84767D676A90}">
      <dsp:nvSpPr>
        <dsp:cNvPr id="0" name=""/>
        <dsp:cNvSpPr/>
      </dsp:nvSpPr>
      <dsp:spPr>
        <a:xfrm rot="5400000">
          <a:off x="2976545" y="894893"/>
          <a:ext cx="118233" cy="3663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994280" y="950435"/>
        <a:ext cx="82763" cy="219830"/>
      </dsp:txXfrm>
    </dsp:sp>
    <dsp:sp modelId="{060673FF-9453-3047-AA3E-60E9714C8622}">
      <dsp:nvSpPr>
        <dsp:cNvPr id="0" name=""/>
        <dsp:cNvSpPr/>
      </dsp:nvSpPr>
      <dsp:spPr>
        <a:xfrm>
          <a:off x="2313292" y="-111193"/>
          <a:ext cx="1444739" cy="13041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Hope</a:t>
          </a:r>
        </a:p>
      </dsp:txBody>
      <dsp:txXfrm>
        <a:off x="2524869" y="79798"/>
        <a:ext cx="1021585" cy="922184"/>
      </dsp:txXfrm>
    </dsp:sp>
    <dsp:sp modelId="{D3A9FE35-4DEC-2F4C-9678-4E5FBA797C91}">
      <dsp:nvSpPr>
        <dsp:cNvPr id="0" name=""/>
        <dsp:cNvSpPr/>
      </dsp:nvSpPr>
      <dsp:spPr>
        <a:xfrm rot="10800000">
          <a:off x="3932095" y="1865107"/>
          <a:ext cx="236151" cy="3663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4002940" y="1938384"/>
        <a:ext cx="165306" cy="219830"/>
      </dsp:txXfrm>
    </dsp:sp>
    <dsp:sp modelId="{2CC073B5-E00D-E74F-A439-1919C0862681}">
      <dsp:nvSpPr>
        <dsp:cNvPr id="0" name=""/>
        <dsp:cNvSpPr/>
      </dsp:nvSpPr>
      <dsp:spPr>
        <a:xfrm>
          <a:off x="3820702" y="1396216"/>
          <a:ext cx="1444739" cy="13041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Connection</a:t>
          </a:r>
        </a:p>
      </dsp:txBody>
      <dsp:txXfrm>
        <a:off x="4032279" y="1587207"/>
        <a:ext cx="1021585" cy="922184"/>
      </dsp:txXfrm>
    </dsp:sp>
    <dsp:sp modelId="{96768104-4432-A242-BBB7-5508A9F792A9}">
      <dsp:nvSpPr>
        <dsp:cNvPr id="0" name=""/>
        <dsp:cNvSpPr/>
      </dsp:nvSpPr>
      <dsp:spPr>
        <a:xfrm rot="16200000">
          <a:off x="2976111" y="2834527"/>
          <a:ext cx="119101" cy="3663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993976" y="2925669"/>
        <a:ext cx="83371" cy="219830"/>
      </dsp:txXfrm>
    </dsp:sp>
    <dsp:sp modelId="{7F763DBC-8210-CD4D-A77A-14892F58A44D}">
      <dsp:nvSpPr>
        <dsp:cNvPr id="0" name=""/>
        <dsp:cNvSpPr/>
      </dsp:nvSpPr>
      <dsp:spPr>
        <a:xfrm>
          <a:off x="2313298" y="2901989"/>
          <a:ext cx="1444728" cy="13074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Empowerment</a:t>
          </a:r>
        </a:p>
      </dsp:txBody>
      <dsp:txXfrm>
        <a:off x="2524874" y="3093459"/>
        <a:ext cx="1021576" cy="924502"/>
      </dsp:txXfrm>
    </dsp:sp>
    <dsp:sp modelId="{25C63134-4A80-BF4F-B3AF-0669F7C87D28}">
      <dsp:nvSpPr>
        <dsp:cNvPr id="0" name=""/>
        <dsp:cNvSpPr/>
      </dsp:nvSpPr>
      <dsp:spPr>
        <a:xfrm>
          <a:off x="1903078" y="1865107"/>
          <a:ext cx="236151" cy="3663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1903078" y="1938384"/>
        <a:ext cx="165306" cy="219830"/>
      </dsp:txXfrm>
    </dsp:sp>
    <dsp:sp modelId="{0BC99DE9-57A4-4344-84D5-43F997B66D7F}">
      <dsp:nvSpPr>
        <dsp:cNvPr id="0" name=""/>
        <dsp:cNvSpPr/>
      </dsp:nvSpPr>
      <dsp:spPr>
        <a:xfrm>
          <a:off x="805882" y="1396216"/>
          <a:ext cx="1444739" cy="13041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Resiliency</a:t>
          </a:r>
        </a:p>
      </dsp:txBody>
      <dsp:txXfrm>
        <a:off x="1017459" y="1587207"/>
        <a:ext cx="1021585" cy="9221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1AF30-A9FC-8D4F-8D5A-49BF9941A306}">
      <dsp:nvSpPr>
        <dsp:cNvPr id="0" name=""/>
        <dsp:cNvSpPr/>
      </dsp:nvSpPr>
      <dsp:spPr>
        <a:xfrm>
          <a:off x="1" y="0"/>
          <a:ext cx="6852525" cy="369896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6FEE2-5149-3241-871A-D037CDEE453F}">
      <dsp:nvSpPr>
        <dsp:cNvPr id="0" name=""/>
        <dsp:cNvSpPr/>
      </dsp:nvSpPr>
      <dsp:spPr>
        <a:xfrm>
          <a:off x="3773" y="1109689"/>
          <a:ext cx="1284410" cy="14795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Access</a:t>
          </a:r>
        </a:p>
      </dsp:txBody>
      <dsp:txXfrm>
        <a:off x="66473" y="1172389"/>
        <a:ext cx="1159010" cy="1354186"/>
      </dsp:txXfrm>
    </dsp:sp>
    <dsp:sp modelId="{5F0D81D4-8757-E743-BF98-F56A00698DBF}">
      <dsp:nvSpPr>
        <dsp:cNvPr id="0" name=""/>
        <dsp:cNvSpPr/>
      </dsp:nvSpPr>
      <dsp:spPr>
        <a:xfrm>
          <a:off x="1393916" y="1109689"/>
          <a:ext cx="1284410" cy="14795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Energize</a:t>
          </a:r>
        </a:p>
      </dsp:txBody>
      <dsp:txXfrm>
        <a:off x="1456616" y="1172389"/>
        <a:ext cx="1159010" cy="1354186"/>
      </dsp:txXfrm>
    </dsp:sp>
    <dsp:sp modelId="{F715148C-A3FF-D146-9AFB-D0A1A4CC4B11}">
      <dsp:nvSpPr>
        <dsp:cNvPr id="0" name=""/>
        <dsp:cNvSpPr/>
      </dsp:nvSpPr>
      <dsp:spPr>
        <a:xfrm>
          <a:off x="2784059" y="1109689"/>
          <a:ext cx="1284410" cy="14795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Develop</a:t>
          </a:r>
        </a:p>
      </dsp:txBody>
      <dsp:txXfrm>
        <a:off x="2846759" y="1172389"/>
        <a:ext cx="1159010" cy="1354186"/>
      </dsp:txXfrm>
    </dsp:sp>
    <dsp:sp modelId="{CAF0D30A-C710-5249-8980-B09E7E9F0EAB}">
      <dsp:nvSpPr>
        <dsp:cNvPr id="0" name=""/>
        <dsp:cNvSpPr/>
      </dsp:nvSpPr>
      <dsp:spPr>
        <a:xfrm>
          <a:off x="4174202" y="1109689"/>
          <a:ext cx="1284410" cy="14795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Actualize</a:t>
          </a:r>
        </a:p>
      </dsp:txBody>
      <dsp:txXfrm>
        <a:off x="4236902" y="1172389"/>
        <a:ext cx="1159010" cy="1354186"/>
      </dsp:txXfrm>
    </dsp:sp>
    <dsp:sp modelId="{C7082534-74EE-AB48-8BD4-6C4063734606}">
      <dsp:nvSpPr>
        <dsp:cNvPr id="0" name=""/>
        <dsp:cNvSpPr/>
      </dsp:nvSpPr>
      <dsp:spPr>
        <a:xfrm>
          <a:off x="5564345" y="1109689"/>
          <a:ext cx="1284410" cy="14795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Strengthen</a:t>
          </a:r>
        </a:p>
      </dsp:txBody>
      <dsp:txXfrm>
        <a:off x="5627045" y="1172389"/>
        <a:ext cx="1159010" cy="13541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F3C3B-3264-C940-802E-A6BA17841655}">
      <dsp:nvSpPr>
        <dsp:cNvPr id="0" name=""/>
        <dsp:cNvSpPr/>
      </dsp:nvSpPr>
      <dsp:spPr>
        <a:xfrm>
          <a:off x="0" y="0"/>
          <a:ext cx="5444063" cy="1257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More Intensive</a:t>
          </a:r>
        </a:p>
      </dsp:txBody>
      <dsp:txXfrm>
        <a:off x="36843" y="36843"/>
        <a:ext cx="4086690" cy="1184213"/>
      </dsp:txXfrm>
    </dsp:sp>
    <dsp:sp modelId="{A579424E-FD1C-394F-816B-90D6304AA92B}">
      <dsp:nvSpPr>
        <dsp:cNvPr id="0" name=""/>
        <dsp:cNvSpPr/>
      </dsp:nvSpPr>
      <dsp:spPr>
        <a:xfrm>
          <a:off x="480358" y="1467549"/>
          <a:ext cx="5444063" cy="1257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Less Intensive</a:t>
          </a:r>
        </a:p>
      </dsp:txBody>
      <dsp:txXfrm>
        <a:off x="517201" y="1504392"/>
        <a:ext cx="4072383" cy="1184213"/>
      </dsp:txXfrm>
    </dsp:sp>
    <dsp:sp modelId="{224F3B11-623F-C14B-AAAF-128CEF699D5A}">
      <dsp:nvSpPr>
        <dsp:cNvPr id="0" name=""/>
        <dsp:cNvSpPr/>
      </dsp:nvSpPr>
      <dsp:spPr>
        <a:xfrm>
          <a:off x="960716" y="2935098"/>
          <a:ext cx="5444063" cy="1257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Supportive Housing</a:t>
          </a:r>
        </a:p>
      </dsp:txBody>
      <dsp:txXfrm>
        <a:off x="997559" y="2971941"/>
        <a:ext cx="4072383" cy="1184213"/>
      </dsp:txXfrm>
    </dsp:sp>
    <dsp:sp modelId="{414FB78F-E950-3E43-AFE0-2D9238645AAA}">
      <dsp:nvSpPr>
        <dsp:cNvPr id="0" name=""/>
        <dsp:cNvSpPr/>
      </dsp:nvSpPr>
      <dsp:spPr>
        <a:xfrm>
          <a:off x="4626428" y="953907"/>
          <a:ext cx="817634" cy="81763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810396" y="953907"/>
        <a:ext cx="449698" cy="615270"/>
      </dsp:txXfrm>
    </dsp:sp>
    <dsp:sp modelId="{F6B74784-923B-FD43-97E8-662BA0C8BF46}">
      <dsp:nvSpPr>
        <dsp:cNvPr id="0" name=""/>
        <dsp:cNvSpPr/>
      </dsp:nvSpPr>
      <dsp:spPr>
        <a:xfrm>
          <a:off x="5106786" y="2413070"/>
          <a:ext cx="817634" cy="81763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290754" y="2413070"/>
        <a:ext cx="449698" cy="615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F9FBF-65EF-C642-8E79-5E930E805BBB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CE3C8-C7D7-594C-9DA2-3116F17F3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3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DFC9C-451B-414B-981A-031533EC950B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CD79F-CF97-684B-863D-1F692C025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74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A8824-345A-A24E-ACC6-BCA7CC6BD5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62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Asocial and defeatist beliefs are linked to community participation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CD79F-CF97-684B-863D-1F692C0258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83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Everyone can improve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CD79F-CF97-684B-863D-1F692C0258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99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CD79F-CF97-684B-863D-1F692C0258E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31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Everyone has potential – success brings out adaptive mode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CD79F-CF97-684B-863D-1F692C0258E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80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66 people</a:t>
            </a:r>
            <a:r>
              <a:rPr lang="en-US" baseline="0" dirty="0"/>
              <a:t> discharged from Norristown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A8824-345A-A24E-ACC6-BCA7CC6BD5C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36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A8824-345A-A24E-ACC6-BCA7CC6BD5C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69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Outcomes in Georgia – currently analyzing, enhances units</a:t>
            </a:r>
            <a:r>
              <a:rPr lang="en-US" baseline="0" dirty="0"/>
              <a:t> (more meaningful contacts), time out of the room, actual interaction on milieu, service utilization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A8824-345A-A24E-ACC6-BCA7CC6BD5C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2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89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Body Level One…"/>
          <p:cNvSpPr>
            <a:spLocks noGrp="1"/>
          </p:cNvSpPr>
          <p:nvPr>
            <p:ph type="body" sz="half" idx="1"/>
          </p:nvPr>
        </p:nvSpPr>
        <p:spPr>
          <a:xfrm>
            <a:off x="381000" y="1411552"/>
            <a:ext cx="8382000" cy="22108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1030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1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81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7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4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5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5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49FE4-8ADD-964B-B673-E49F1F880E43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978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mailto:pgrant@mail.med.upenn.ed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3091"/>
            <a:ext cx="7580745" cy="2124364"/>
          </a:xfrm>
        </p:spPr>
        <p:txBody>
          <a:bodyPr>
            <a:noAutofit/>
          </a:bodyPr>
          <a:lstStyle/>
          <a:p>
            <a:r>
              <a:rPr lang="en-US" sz="4800" dirty="0"/>
              <a:t>Recovery-Oriented Cognitive Therapy: Actualizing Recovery, Resilience, and Flourishing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17818"/>
            <a:ext cx="6858000" cy="2205181"/>
          </a:xfrm>
        </p:spPr>
        <p:txBody>
          <a:bodyPr>
            <a:normAutofit/>
          </a:bodyPr>
          <a:lstStyle/>
          <a:p>
            <a:r>
              <a:rPr lang="en-US" sz="3200" dirty="0"/>
              <a:t>Paul M. Grant, Ph.D.</a:t>
            </a:r>
          </a:p>
          <a:p>
            <a:r>
              <a:rPr lang="en-US" sz="3200" dirty="0"/>
              <a:t> Ellen Inverso, </a:t>
            </a:r>
            <a:r>
              <a:rPr lang="en-US" sz="3200" dirty="0" err="1"/>
              <a:t>Psy.D</a:t>
            </a:r>
            <a:r>
              <a:rPr lang="en-US" sz="3200" dirty="0"/>
              <a:t>.</a:t>
            </a:r>
          </a:p>
          <a:p>
            <a:r>
              <a:rPr lang="en-US" sz="3200" dirty="0"/>
              <a:t>Aaron </a:t>
            </a:r>
            <a:r>
              <a:rPr lang="en-US" sz="3200" dirty="0" err="1"/>
              <a:t>Brinen</a:t>
            </a:r>
            <a:r>
              <a:rPr lang="en-US" sz="3200" dirty="0"/>
              <a:t>, </a:t>
            </a:r>
            <a:r>
              <a:rPr lang="en-US" sz="3200" dirty="0" err="1"/>
              <a:t>Psy.D</a:t>
            </a:r>
            <a:r>
              <a:rPr lang="en-US" sz="3200" dirty="0"/>
              <a:t>.</a:t>
            </a:r>
          </a:p>
          <a:p>
            <a:r>
              <a:rPr lang="en-US" sz="1400" dirty="0"/>
              <a:t>National Alliance on Mental Illness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07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>
            <a:spLocks noGrp="1"/>
          </p:cNvSpPr>
          <p:nvPr>
            <p:ph type="title"/>
          </p:nvPr>
        </p:nvSpPr>
        <p:spPr>
          <a:xfrm>
            <a:off x="0" y="294427"/>
            <a:ext cx="9044138" cy="1249553"/>
          </a:xfrm>
          <a:prstGeom prst="rect">
            <a:avLst/>
          </a:prstGeom>
        </p:spPr>
        <p:txBody>
          <a:bodyPr/>
          <a:lstStyle>
            <a:lvl1pPr defTabSz="886967">
              <a:defRPr sz="4600"/>
            </a:lvl1pPr>
          </a:lstStyle>
          <a:p>
            <a:r>
              <a:rPr dirty="0"/>
              <a:t>  Patient Mode vs. Adaptive Mode  </a:t>
            </a:r>
          </a:p>
        </p:txBody>
      </p:sp>
      <p:sp>
        <p:nvSpPr>
          <p:cNvPr id="462" name="Shape 462"/>
          <p:cNvSpPr>
            <a:spLocks noGrp="1"/>
          </p:cNvSpPr>
          <p:nvPr>
            <p:ph type="sldNum" sz="quarter" idx="2"/>
          </p:nvPr>
        </p:nvSpPr>
        <p:spPr>
          <a:xfrm>
            <a:off x="8251367" y="6404294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461" name="image29.jpeg" descr="download.jpeg"/>
          <p:cNvPicPr>
            <a:picLocks noChangeAspect="1"/>
          </p:cNvPicPr>
          <p:nvPr/>
        </p:nvPicPr>
        <p:blipFill>
          <a:blip r:embed="rId2">
            <a:extLst/>
          </a:blip>
          <a:srcRect t="12672" b="12671"/>
          <a:stretch>
            <a:fillRect/>
          </a:stretch>
        </p:blipFill>
        <p:spPr>
          <a:xfrm>
            <a:off x="4910133" y="1354401"/>
            <a:ext cx="3932281" cy="45259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63" name="image30.png"/>
          <p:cNvPicPr>
            <a:picLocks noChangeAspect="1"/>
          </p:cNvPicPr>
          <p:nvPr/>
        </p:nvPicPr>
        <p:blipFill>
          <a:blip r:embed="rId3">
            <a:extLst/>
          </a:blip>
          <a:srcRect l="11274" t="1995" r="33639"/>
          <a:stretch>
            <a:fillRect/>
          </a:stretch>
        </p:blipFill>
        <p:spPr>
          <a:xfrm>
            <a:off x="354204" y="1354401"/>
            <a:ext cx="3545903" cy="45266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2927522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9635"/>
            <a:ext cx="8229600" cy="1410641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The Adaptive Mode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255-BD1F-1341-9E3D-94372F242FE2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18977550"/>
              </p:ext>
            </p:extLst>
          </p:nvPr>
        </p:nvGraphicFramePr>
        <p:xfrm>
          <a:off x="1262317" y="2195421"/>
          <a:ext cx="6852529" cy="3698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2351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888999"/>
            <a:ext cx="8229600" cy="160020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Accessing the Adaptive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13182"/>
            <a:ext cx="8229600" cy="2770910"/>
          </a:xfrm>
        </p:spPr>
        <p:txBody>
          <a:bodyPr/>
          <a:lstStyle/>
          <a:p>
            <a:r>
              <a:rPr lang="en-US" dirty="0"/>
              <a:t>Through shared interests, doing things together</a:t>
            </a:r>
          </a:p>
          <a:p>
            <a:pPr lvl="1"/>
            <a:r>
              <a:rPr lang="en-US" dirty="0"/>
              <a:t>Food</a:t>
            </a:r>
          </a:p>
          <a:p>
            <a:pPr lvl="1"/>
            <a:r>
              <a:rPr lang="en-US" dirty="0"/>
              <a:t>Music </a:t>
            </a:r>
          </a:p>
          <a:p>
            <a:endParaRPr lang="en-US" dirty="0"/>
          </a:p>
          <a:p>
            <a:r>
              <a:rPr lang="en-US" dirty="0"/>
              <a:t>Ask the individual for advice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255-BD1F-1341-9E3D-94372F242F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39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9636"/>
            <a:ext cx="8229600" cy="1216115"/>
          </a:xfrm>
        </p:spPr>
        <p:txBody>
          <a:bodyPr/>
          <a:lstStyle/>
          <a:p>
            <a:r>
              <a:rPr lang="en-US" sz="4800" dirty="0"/>
              <a:t>Energizing the Adaptive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8182"/>
            <a:ext cx="8229600" cy="3969988"/>
          </a:xfrm>
        </p:spPr>
        <p:txBody>
          <a:bodyPr/>
          <a:lstStyle/>
          <a:p>
            <a:pPr marL="514350" indent="-396875">
              <a:spcBef>
                <a:spcPts val="600"/>
              </a:spcBef>
              <a:buFont typeface="Arial"/>
              <a:buChar char="•"/>
              <a:defRPr sz="2800"/>
            </a:pPr>
            <a:r>
              <a:rPr lang="en-US" dirty="0"/>
              <a:t>Establish connection through engagement in meaningful pleasurable activities</a:t>
            </a:r>
            <a:endParaRPr lang="en-US" sz="2800" dirty="0"/>
          </a:p>
          <a:p>
            <a:pPr marL="914400" lvl="1" indent="-396875">
              <a:spcBef>
                <a:spcPts val="600"/>
              </a:spcBef>
              <a:buFont typeface="Arial"/>
              <a:buChar char="•"/>
              <a:defRPr sz="2800"/>
            </a:pPr>
            <a:r>
              <a:rPr lang="en-US" sz="2000" dirty="0"/>
              <a:t>Reveal strengths and capabilities</a:t>
            </a:r>
          </a:p>
          <a:p>
            <a:pPr marL="914400" lvl="1" indent="-396875">
              <a:spcBef>
                <a:spcPts val="600"/>
              </a:spcBef>
              <a:buFont typeface="Arial"/>
              <a:buChar char="•"/>
              <a:defRPr sz="2800"/>
            </a:pPr>
            <a:r>
              <a:rPr lang="en-US" sz="2000" dirty="0"/>
              <a:t>Energize non-patient-related schema</a:t>
            </a:r>
          </a:p>
          <a:p>
            <a:pPr marL="914400" lvl="1" indent="-396875">
              <a:spcBef>
                <a:spcPts val="600"/>
              </a:spcBef>
              <a:buFont typeface="Arial"/>
              <a:buChar char="•"/>
              <a:defRPr sz="2800"/>
            </a:pPr>
            <a:r>
              <a:rPr lang="en-US" sz="2000" dirty="0"/>
              <a:t>Experience belonging and meaningful role</a:t>
            </a:r>
          </a:p>
          <a:p>
            <a:pPr marL="914400" lvl="1" indent="-396875">
              <a:spcBef>
                <a:spcPts val="600"/>
              </a:spcBef>
              <a:buFont typeface="Arial"/>
              <a:buChar char="•"/>
              <a:defRPr sz="2800"/>
            </a:pPr>
            <a:r>
              <a:rPr lang="en-US" sz="2000" dirty="0"/>
              <a:t>Develop trust</a:t>
            </a:r>
          </a:p>
          <a:p>
            <a:pPr marL="914400" lvl="1" indent="-396875">
              <a:spcBef>
                <a:spcPts val="600"/>
              </a:spcBef>
              <a:buFont typeface="Arial"/>
              <a:buChar char="•"/>
              <a:defRPr sz="2800"/>
            </a:pPr>
            <a:r>
              <a:rPr lang="en-US" sz="2000" dirty="0"/>
              <a:t>Begin to think about the future</a:t>
            </a:r>
          </a:p>
          <a:p>
            <a:endParaRPr lang="en-US" sz="2800" dirty="0"/>
          </a:p>
          <a:p>
            <a:r>
              <a:rPr lang="en-US" sz="2800" dirty="0"/>
              <a:t>Access to motivation +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255-BD1F-1341-9E3D-94372F242F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09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5356"/>
            <a:ext cx="8229600" cy="1600200"/>
          </a:xfrm>
        </p:spPr>
        <p:txBody>
          <a:bodyPr/>
          <a:lstStyle/>
          <a:p>
            <a:pPr algn="ctr"/>
            <a:r>
              <a:rPr lang="en-US" dirty="0"/>
              <a:t>Developing the Adaptive Mode: Aspirations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202" y="2325556"/>
            <a:ext cx="8229600" cy="3828172"/>
          </a:xfrm>
        </p:spPr>
        <p:txBody>
          <a:bodyPr/>
          <a:lstStyle/>
          <a:p>
            <a:r>
              <a:rPr lang="en-US" b="1" dirty="0"/>
              <a:t>Identify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b="1" dirty="0"/>
              <a:t>Enrich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b="1" dirty="0"/>
              <a:t>Meaning</a:t>
            </a:r>
            <a:r>
              <a:rPr lang="en-US" dirty="0"/>
              <a:t> behind long-term aspirations</a:t>
            </a:r>
          </a:p>
          <a:p>
            <a:endParaRPr lang="en-US" dirty="0"/>
          </a:p>
          <a:p>
            <a:r>
              <a:rPr lang="en-US" b="1" dirty="0"/>
              <a:t>Action now</a:t>
            </a:r>
            <a:r>
              <a:rPr lang="en-US" dirty="0"/>
              <a:t> linked to the meaning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255-BD1F-1341-9E3D-94372F242F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73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T-R Approach"/>
          <p:cNvSpPr>
            <a:spLocks noGrp="1"/>
          </p:cNvSpPr>
          <p:nvPr>
            <p:ph type="title"/>
          </p:nvPr>
        </p:nvSpPr>
        <p:spPr>
          <a:xfrm>
            <a:off x="350635" y="700581"/>
            <a:ext cx="8229600" cy="155804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dirty="0"/>
              <a:t>Actualizing the Adaptive Mode: Positive Action</a:t>
            </a:r>
            <a:endParaRPr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5702" y="2258625"/>
            <a:ext cx="8229600" cy="4037066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Community participation (going to church with family and friends, cooking family dinners, performing at an open mic)</a:t>
            </a:r>
          </a:p>
          <a:p>
            <a:endParaRPr lang="en-US" dirty="0"/>
          </a:p>
          <a:p>
            <a:r>
              <a:rPr lang="en-US" dirty="0"/>
              <a:t>Meaningful role</a:t>
            </a:r>
          </a:p>
          <a:p>
            <a:endParaRPr lang="en-US" dirty="0"/>
          </a:p>
          <a:p>
            <a:r>
              <a:rPr lang="en-US" dirty="0"/>
              <a:t>Growing social network</a:t>
            </a:r>
          </a:p>
          <a:p>
            <a:endParaRPr lang="en-US" dirty="0"/>
          </a:p>
          <a:p>
            <a:r>
              <a:rPr lang="en-US" dirty="0"/>
              <a:t>Achieve Aspirations</a:t>
            </a:r>
          </a:p>
          <a:p>
            <a:endParaRPr lang="en-US" dirty="0"/>
          </a:p>
        </p:txBody>
      </p:sp>
      <p:sp>
        <p:nvSpPr>
          <p:cNvPr id="124" name="Slide Number"/>
          <p:cNvSpPr>
            <a:spLocks noGrp="1"/>
          </p:cNvSpPr>
          <p:nvPr>
            <p:ph type="sldNum" sz="quarter" idx="12"/>
          </p:nvPr>
        </p:nvSpPr>
        <p:spPr>
          <a:xfrm>
            <a:off x="8580235" y="6416230"/>
            <a:ext cx="270007" cy="2453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1488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5683"/>
            <a:ext cx="8229600" cy="985973"/>
          </a:xfrm>
        </p:spPr>
        <p:txBody>
          <a:bodyPr/>
          <a:lstStyle/>
          <a:p>
            <a:r>
              <a:rPr lang="en-US" sz="4400" dirty="0"/>
              <a:t>Strengthening the Adaptive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8592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Conclusions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Draw attention to positive experiences </a:t>
            </a:r>
          </a:p>
          <a:p>
            <a:endParaRPr lang="en-US" dirty="0"/>
          </a:p>
          <a:p>
            <a:pPr lvl="1"/>
            <a:r>
              <a:rPr lang="en-US" sz="2200" dirty="0"/>
              <a:t>Strengthening beliefs through targeted questions</a:t>
            </a:r>
          </a:p>
          <a:p>
            <a:pPr lvl="2"/>
            <a:r>
              <a:rPr lang="en-US" sz="2400" dirty="0"/>
              <a:t>Connection</a:t>
            </a:r>
          </a:p>
          <a:p>
            <a:pPr lvl="2"/>
            <a:r>
              <a:rPr lang="en-US" sz="2400" dirty="0"/>
              <a:t>Control</a:t>
            </a:r>
          </a:p>
          <a:p>
            <a:pPr lvl="2"/>
            <a:r>
              <a:rPr lang="en-US" sz="2400" dirty="0"/>
              <a:t>Capability</a:t>
            </a:r>
          </a:p>
          <a:p>
            <a:pPr lvl="2"/>
            <a:r>
              <a:rPr lang="en-US" sz="2400" dirty="0"/>
              <a:t>Energy</a:t>
            </a:r>
          </a:p>
          <a:p>
            <a:endParaRPr lang="en-US" dirty="0"/>
          </a:p>
          <a:p>
            <a:r>
              <a:rPr lang="en-US" dirty="0"/>
              <a:t>Developing resiliency in the face of stress and challenges</a:t>
            </a:r>
          </a:p>
          <a:p>
            <a:endParaRPr lang="en-US" dirty="0"/>
          </a:p>
          <a:p>
            <a:r>
              <a:rPr lang="en-US" dirty="0"/>
              <a:t>Adaptive mode becomes dominant mode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255-BD1F-1341-9E3D-94372F242F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59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11" y="727339"/>
            <a:ext cx="8810240" cy="161011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Deactivating the Patient Mode: Neutralizing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57199"/>
            <a:ext cx="8229600" cy="3282201"/>
          </a:xfrm>
        </p:spPr>
        <p:txBody>
          <a:bodyPr/>
          <a:lstStyle/>
          <a:p>
            <a:r>
              <a:rPr lang="en-US" dirty="0"/>
              <a:t>Positive beliefs strengthened</a:t>
            </a:r>
          </a:p>
          <a:p>
            <a:endParaRPr lang="en-US" dirty="0"/>
          </a:p>
          <a:p>
            <a:r>
              <a:rPr lang="en-US" dirty="0"/>
              <a:t>Negative beliefs weakened</a:t>
            </a:r>
          </a:p>
          <a:p>
            <a:endParaRPr lang="en-US" dirty="0"/>
          </a:p>
          <a:p>
            <a:r>
              <a:rPr lang="en-US" dirty="0"/>
              <a:t>Resiliency-promoting skills and interventions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255-BD1F-1341-9E3D-94372F242F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39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Works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7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6-13 at 4.09.0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81" r="-24181"/>
          <a:stretch>
            <a:fillRect/>
          </a:stretch>
        </p:blipFill>
        <p:spPr>
          <a:xfrm>
            <a:off x="-84310" y="946726"/>
            <a:ext cx="9228310" cy="5091546"/>
          </a:xfrm>
        </p:spPr>
      </p:pic>
    </p:spTree>
    <p:extLst>
      <p:ext uri="{BB962C8B-B14F-4D97-AF65-F5344CB8AC3E}">
        <p14:creationId xmlns:p14="http://schemas.microsoft.com/office/powerpoint/2010/main" val="2533522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reetings from Dr. Beck!"/>
          <p:cNvSpPr>
            <a:spLocks noGrp="1"/>
          </p:cNvSpPr>
          <p:nvPr>
            <p:ph type="title"/>
          </p:nvPr>
        </p:nvSpPr>
        <p:spPr>
          <a:xfrm>
            <a:off x="1614487" y="598929"/>
            <a:ext cx="5915025" cy="1325564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rPr dirty="0"/>
              <a:t>Greetings from Dr. Beck!</a:t>
            </a:r>
          </a:p>
        </p:txBody>
      </p:sp>
      <p:sp>
        <p:nvSpPr>
          <p:cNvPr id="210" name="Slide Number"/>
          <p:cNvSpPr>
            <a:spLocks noGrp="1"/>
          </p:cNvSpPr>
          <p:nvPr>
            <p:ph type="sldNum" sz="quarter" idx="12"/>
          </p:nvPr>
        </p:nvSpPr>
        <p:spPr>
          <a:xfrm>
            <a:off x="7394256" y="6404295"/>
            <a:ext cx="135256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211" name="image3.jpeg" descr="image3.jpeg"/>
          <p:cNvPicPr>
            <a:picLocks noChangeAspect="1"/>
          </p:cNvPicPr>
          <p:nvPr/>
        </p:nvPicPr>
        <p:blipFill>
          <a:blip r:embed="rId2">
            <a:extLst/>
          </a:blip>
          <a:srcRect l="10348" t="10349" r="10348" b="10348"/>
          <a:stretch>
            <a:fillRect/>
          </a:stretch>
        </p:blipFill>
        <p:spPr>
          <a:xfrm>
            <a:off x="987723" y="1924493"/>
            <a:ext cx="7065245" cy="41275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55725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7831"/>
            <a:ext cx="8229600" cy="958426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Pathway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22080"/>
            <a:ext cx="7886700" cy="3185102"/>
          </a:xfrm>
        </p:spPr>
        <p:txBody>
          <a:bodyPr>
            <a:normAutofit/>
          </a:bodyPr>
          <a:lstStyle/>
          <a:p>
            <a:r>
              <a:rPr lang="en-US" sz="3200" dirty="0"/>
              <a:t>Asocial and defeatist beliefs are linked to community participation</a:t>
            </a:r>
          </a:p>
          <a:p>
            <a:r>
              <a:rPr lang="en-US" sz="3200" dirty="0"/>
              <a:t>These beliefs are a part of the patient mode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58DC-ACC4-9642-9E02-E4519B0C7A2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01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/>
          </p:cNvSpPr>
          <p:nvPr>
            <p:ph type="title"/>
          </p:nvPr>
        </p:nvSpPr>
        <p:spPr>
          <a:xfrm>
            <a:off x="628650" y="699945"/>
            <a:ext cx="7886700" cy="1325563"/>
          </a:xfrm>
          <a:prstGeom prst="rect">
            <a:avLst/>
          </a:prstGeom>
        </p:spPr>
        <p:txBody>
          <a:bodyPr/>
          <a:lstStyle>
            <a:lvl1pPr algn="ctr" defTabSz="896111">
              <a:defRPr sz="4200"/>
            </a:lvl1pPr>
          </a:lstStyle>
          <a:p>
            <a:r>
              <a:rPr dirty="0"/>
              <a:t>Clinical Trial of Recovery-Oriented Cognitive Therapy</a:t>
            </a:r>
          </a:p>
        </p:txBody>
      </p:sp>
      <p:pic>
        <p:nvPicPr>
          <p:cNvPr id="350" name="image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2242681"/>
            <a:ext cx="8229600" cy="2423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image20.png"/>
          <p:cNvPicPr>
            <a:picLocks noChangeAspect="1"/>
          </p:cNvPicPr>
          <p:nvPr/>
        </p:nvPicPr>
        <p:blipFill>
          <a:blip r:embed="rId3">
            <a:extLst/>
          </a:blip>
          <a:srcRect r="2839" b="5085"/>
          <a:stretch>
            <a:fillRect/>
          </a:stretch>
        </p:blipFill>
        <p:spPr>
          <a:xfrm>
            <a:off x="457200" y="4743668"/>
            <a:ext cx="8229600" cy="7151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EA0D-0D0B-C54E-8D73-8DE8252CE1C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47117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>
            <a:spLocks noGrp="1"/>
          </p:cNvSpPr>
          <p:nvPr>
            <p:ph type="title"/>
          </p:nvPr>
        </p:nvSpPr>
        <p:spPr>
          <a:xfrm>
            <a:off x="457200" y="605589"/>
            <a:ext cx="8229600" cy="1476307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</a:lstStyle>
          <a:p>
            <a:r>
              <a:rPr sz="4800" dirty="0"/>
              <a:t>Summary of CT-R Clinical Trial </a:t>
            </a:r>
          </a:p>
        </p:txBody>
      </p:sp>
      <p:sp>
        <p:nvSpPr>
          <p:cNvPr id="355" name="Shape 355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sz="2600" dirty="0"/>
              <a:t>Compared to the Standard Treatment (ST) patients, C</a:t>
            </a:r>
            <a:r>
              <a:rPr lang="en-US" sz="2600" dirty="0"/>
              <a:t>T</a:t>
            </a:r>
            <a:r>
              <a:rPr sz="2600" dirty="0"/>
              <a:t>+ ST patients had:</a:t>
            </a:r>
          </a:p>
          <a:p>
            <a:pPr marL="685800" lvl="1" indent="-2286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2400"/>
            </a:pPr>
            <a:r>
              <a:rPr dirty="0"/>
              <a:t>Better functioning (</a:t>
            </a:r>
            <a:r>
              <a:rPr i="1" dirty="0"/>
              <a:t>d </a:t>
            </a:r>
            <a:r>
              <a:rPr dirty="0"/>
              <a:t>= 0.56)</a:t>
            </a:r>
          </a:p>
          <a:p>
            <a:pPr marL="685800" lvl="1" indent="-2286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2400"/>
            </a:pPr>
            <a:r>
              <a:rPr dirty="0"/>
              <a:t>Reduced avolition-apathy  (</a:t>
            </a:r>
            <a:r>
              <a:rPr i="1" dirty="0"/>
              <a:t>d </a:t>
            </a:r>
            <a:r>
              <a:rPr dirty="0"/>
              <a:t>= -0.66)</a:t>
            </a:r>
          </a:p>
          <a:p>
            <a:pPr marL="685800" lvl="1" indent="-2286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2400"/>
            </a:pPr>
            <a:r>
              <a:rPr dirty="0"/>
              <a:t>Reduced positive symptoms (</a:t>
            </a:r>
            <a:r>
              <a:rPr i="1" dirty="0"/>
              <a:t>d </a:t>
            </a:r>
            <a:r>
              <a:rPr dirty="0"/>
              <a:t>= -0.46)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EA0D-0D0B-C54E-8D73-8DE8252CE1C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87754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U_Paper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38" r="-8638"/>
          <a:stretch>
            <a:fillRect/>
          </a:stretch>
        </p:blipFill>
        <p:spPr>
          <a:xfrm>
            <a:off x="801572" y="1420090"/>
            <a:ext cx="7494414" cy="443980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58DC-ACC4-9642-9E02-E4519B0C7A2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87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/>
          </p:cNvSpPr>
          <p:nvPr>
            <p:ph type="title"/>
          </p:nvPr>
        </p:nvSpPr>
        <p:spPr>
          <a:xfrm>
            <a:off x="457200" y="943518"/>
            <a:ext cx="8229600" cy="908463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</a:lstStyle>
          <a:p>
            <a:r>
              <a:rPr sz="4800" dirty="0"/>
              <a:t>Clinical </a:t>
            </a:r>
            <a:r>
              <a:rPr lang="en-US" sz="4800" dirty="0"/>
              <a:t>T</a:t>
            </a:r>
            <a:r>
              <a:rPr sz="4800" dirty="0"/>
              <a:t>rial </a:t>
            </a:r>
            <a:r>
              <a:rPr lang="en-US" sz="4800" dirty="0"/>
              <a:t>F</a:t>
            </a:r>
            <a:r>
              <a:rPr sz="4800" dirty="0"/>
              <a:t>ollow-</a:t>
            </a:r>
            <a:r>
              <a:rPr lang="en-US" sz="4800" dirty="0"/>
              <a:t>U</a:t>
            </a:r>
            <a:r>
              <a:rPr sz="4800" dirty="0"/>
              <a:t>p</a:t>
            </a:r>
          </a:p>
        </p:txBody>
      </p:sp>
      <p:sp>
        <p:nvSpPr>
          <p:cNvPr id="361" name="Shape 361"/>
          <p:cNvSpPr>
            <a:spLocks noGrp="1"/>
          </p:cNvSpPr>
          <p:nvPr>
            <p:ph idx="1"/>
          </p:nvPr>
        </p:nvSpPr>
        <p:spPr>
          <a:xfrm>
            <a:off x="457200" y="2200566"/>
            <a:ext cx="8229600" cy="334125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 sz="2900"/>
            </a:pPr>
            <a:r>
              <a:rPr dirty="0"/>
              <a:t>Gains maintained over the course of 6-month follow-up in which no therapy was delivered:</a:t>
            </a:r>
          </a:p>
          <a:p>
            <a:pPr marL="685800" lvl="1" indent="-22860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 </a:t>
            </a:r>
            <a:r>
              <a:rPr sz="2000" dirty="0"/>
              <a:t>Better Functioning (</a:t>
            </a:r>
            <a:r>
              <a:rPr sz="2000" i="1" dirty="0"/>
              <a:t>d = </a:t>
            </a:r>
            <a:r>
              <a:rPr sz="2000" dirty="0"/>
              <a:t>0.53)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</a:pPr>
            <a:r>
              <a:rPr sz="2000" dirty="0"/>
              <a:t>Reduced Negative Symptoms (</a:t>
            </a:r>
            <a:r>
              <a:rPr sz="2000" i="1" dirty="0"/>
              <a:t>d </a:t>
            </a:r>
            <a:r>
              <a:rPr sz="2000" dirty="0"/>
              <a:t>= -0.60)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</a:pPr>
            <a:r>
              <a:rPr sz="2000" dirty="0"/>
              <a:t>Reduced Positive Symptoms (</a:t>
            </a:r>
            <a:r>
              <a:rPr sz="2000" i="1" dirty="0"/>
              <a:t>d </a:t>
            </a:r>
            <a:r>
              <a:rPr sz="2000" dirty="0"/>
              <a:t>= -1.36)</a:t>
            </a:r>
            <a:endParaRPr lang="en-US" sz="20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Everyone can improve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EA0D-0D0B-C54E-8D73-8DE8252CE1C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44794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>
            <a:spLocks noGrp="1"/>
          </p:cNvSpPr>
          <p:nvPr>
            <p:ph type="title"/>
          </p:nvPr>
        </p:nvSpPr>
        <p:spPr>
          <a:xfrm>
            <a:off x="457199" y="1125705"/>
            <a:ext cx="8229600" cy="898139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</a:lstStyle>
          <a:p>
            <a:r>
              <a:rPr sz="4800" dirty="0"/>
              <a:t>Clinical </a:t>
            </a:r>
            <a:r>
              <a:rPr lang="en-US" sz="4800" dirty="0"/>
              <a:t>T</a:t>
            </a:r>
            <a:r>
              <a:rPr sz="4800" dirty="0"/>
              <a:t>rial </a:t>
            </a:r>
            <a:r>
              <a:rPr lang="en-US" sz="4800" dirty="0"/>
              <a:t>F</a:t>
            </a:r>
            <a:r>
              <a:rPr sz="4800" dirty="0"/>
              <a:t>ollow-</a:t>
            </a:r>
            <a:r>
              <a:rPr lang="en-US" sz="4800" dirty="0"/>
              <a:t>U</a:t>
            </a:r>
            <a:r>
              <a:rPr sz="4800" dirty="0"/>
              <a:t>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EA0D-0D0B-C54E-8D73-8DE8252CE1C1}" type="slidenum">
              <a:rPr lang="en-US" smtClean="0"/>
              <a:t>25</a:t>
            </a:fld>
            <a:endParaRPr lang="en-US"/>
          </a:p>
        </p:txBody>
      </p:sp>
      <p:pic>
        <p:nvPicPr>
          <p:cNvPr id="3" name="Picture 2" descr="Final Figure 2.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82929" y="782996"/>
            <a:ext cx="6294960" cy="81464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1276" y="5099107"/>
            <a:ext cx="4736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NOTE:  * p .05, ** p &lt; .01</a:t>
            </a:r>
          </a:p>
        </p:txBody>
      </p:sp>
    </p:spTree>
    <p:extLst>
      <p:ext uri="{BB962C8B-B14F-4D97-AF65-F5344CB8AC3E}">
        <p14:creationId xmlns:p14="http://schemas.microsoft.com/office/powerpoint/2010/main" val="598911554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38607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dirty="0" err="1"/>
              <a:t>Neurocognition</a:t>
            </a:r>
            <a:r>
              <a:rPr lang="en-US" sz="4800" dirty="0"/>
              <a:t>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64170"/>
            <a:ext cx="7886700" cy="4351338"/>
          </a:xfrm>
        </p:spPr>
        <p:txBody>
          <a:bodyPr/>
          <a:lstStyle/>
          <a:p>
            <a:r>
              <a:rPr lang="en-US" dirty="0"/>
              <a:t>Performance on neurocognitive tests do not truly reflect potential</a:t>
            </a:r>
          </a:p>
          <a:p>
            <a:endParaRPr lang="en-US" dirty="0"/>
          </a:p>
          <a:p>
            <a:r>
              <a:rPr lang="en-US" dirty="0"/>
              <a:t>Factors that get in the way of performance on these tests include:</a:t>
            </a:r>
          </a:p>
          <a:p>
            <a:pPr lvl="1"/>
            <a:r>
              <a:rPr lang="en-US" dirty="0"/>
              <a:t>Stress</a:t>
            </a:r>
          </a:p>
          <a:p>
            <a:pPr lvl="1"/>
            <a:r>
              <a:rPr lang="en-US" dirty="0"/>
              <a:t>Beliefs</a:t>
            </a:r>
          </a:p>
          <a:p>
            <a:pPr lvl="1"/>
            <a:r>
              <a:rPr lang="en-US" dirty="0"/>
              <a:t>Effort</a:t>
            </a:r>
          </a:p>
          <a:p>
            <a:pPr lvl="1"/>
            <a:r>
              <a:rPr lang="en-US" dirty="0"/>
              <a:t>Context</a:t>
            </a:r>
          </a:p>
          <a:p>
            <a:pPr lvl="1"/>
            <a:r>
              <a:rPr lang="en-US" dirty="0"/>
              <a:t>Symptoms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748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80762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Mechanism of Change in the Clinical Trial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54250"/>
            <a:ext cx="7886700" cy="3716193"/>
          </a:xfrm>
        </p:spPr>
        <p:txBody>
          <a:bodyPr/>
          <a:lstStyle/>
          <a:p>
            <a:r>
              <a:rPr lang="en-US" dirty="0"/>
              <a:t>Changes in attitudes, self-concept, hopelessness relate to changes in behavioral outcome</a:t>
            </a:r>
          </a:p>
          <a:p>
            <a:endParaRPr lang="en-US" dirty="0"/>
          </a:p>
          <a:p>
            <a:r>
              <a:rPr lang="en-US" dirty="0"/>
              <a:t>Changes in neurocognitive test performance do not relate to these outcomes</a:t>
            </a:r>
          </a:p>
        </p:txBody>
      </p:sp>
    </p:spTree>
    <p:extLst>
      <p:ext uri="{BB962C8B-B14F-4D97-AF65-F5344CB8AC3E}">
        <p14:creationId xmlns:p14="http://schemas.microsoft.com/office/powerpoint/2010/main" val="3805434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6-13 at 4.17.36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21" r="-32121"/>
          <a:stretch>
            <a:fillRect/>
          </a:stretch>
        </p:blipFill>
        <p:spPr>
          <a:xfrm>
            <a:off x="-93063" y="900545"/>
            <a:ext cx="9563386" cy="5276418"/>
          </a:xfrm>
        </p:spPr>
      </p:pic>
    </p:spTree>
    <p:extLst>
      <p:ext uri="{BB962C8B-B14F-4D97-AF65-F5344CB8AC3E}">
        <p14:creationId xmlns:p14="http://schemas.microsoft.com/office/powerpoint/2010/main" val="1281122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1577"/>
            <a:ext cx="8229600" cy="858922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Experimental Study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701741" y="1600200"/>
            <a:ext cx="5403511" cy="4526280"/>
          </a:xfrm>
        </p:spPr>
        <p:txBody>
          <a:bodyPr>
            <a:normAutofit/>
          </a:bodyPr>
          <a:lstStyle/>
          <a:p>
            <a:r>
              <a:rPr lang="en-US" dirty="0"/>
              <a:t>Guided Success </a:t>
            </a:r>
            <a:r>
              <a:rPr lang="en-US" dirty="0" err="1"/>
              <a:t>vs</a:t>
            </a:r>
            <a:r>
              <a:rPr lang="en-US" dirty="0"/>
              <a:t> Control</a:t>
            </a:r>
          </a:p>
          <a:p>
            <a:endParaRPr lang="en-US" dirty="0"/>
          </a:p>
          <a:p>
            <a:r>
              <a:rPr lang="en-US" dirty="0"/>
              <a:t>Changes in positive beliefs and mood most impact improvement in card sorting performance</a:t>
            </a:r>
          </a:p>
          <a:p>
            <a:endParaRPr lang="en-US" dirty="0"/>
          </a:p>
          <a:p>
            <a:r>
              <a:rPr lang="en-US" dirty="0"/>
              <a:t>Everyone has potential – success brings out adaptive mode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EA0D-0D0B-C54E-8D73-8DE8252CE1C1}" type="slidenum">
              <a:rPr lang="en-US" smtClean="0"/>
              <a:t>29</a:t>
            </a:fld>
            <a:endParaRPr lang="en-US"/>
          </a:p>
        </p:txBody>
      </p:sp>
      <p:pic>
        <p:nvPicPr>
          <p:cNvPr id="11" name="Content Placeholder 10" descr="experimental faces.tiff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33" r="-6333"/>
          <a:stretch>
            <a:fillRect/>
          </a:stretch>
        </p:blipFill>
        <p:spPr>
          <a:xfrm>
            <a:off x="-185862" y="1600200"/>
            <a:ext cx="3887604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33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99944"/>
            <a:ext cx="78867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Take Home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93455"/>
            <a:ext cx="7886700" cy="4237181"/>
          </a:xfrm>
        </p:spPr>
        <p:txBody>
          <a:bodyPr>
            <a:normAutofit/>
          </a:bodyPr>
          <a:lstStyle/>
          <a:p>
            <a:r>
              <a:rPr lang="en-US" dirty="0"/>
              <a:t>Recovery extends to all</a:t>
            </a:r>
          </a:p>
          <a:p>
            <a:r>
              <a:rPr lang="en-US" dirty="0"/>
              <a:t>There are concrete and effective procedures for bringing it about</a:t>
            </a:r>
          </a:p>
          <a:p>
            <a:r>
              <a:rPr lang="en-US" dirty="0"/>
              <a:t>Everyone who works with these individuals can collaborate to promote flourishing </a:t>
            </a:r>
          </a:p>
          <a:p>
            <a:r>
              <a:rPr lang="en-US" dirty="0"/>
              <a:t>The best treatment doesn’t look like treatment</a:t>
            </a:r>
          </a:p>
          <a:p>
            <a:r>
              <a:rPr lang="en-US" dirty="0"/>
              <a:t>Promoting individuals as they step down through levels of care toward independence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31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Promoting individuals as they step down through levels of care toward independence</a:t>
            </a:r>
          </a:p>
        </p:txBody>
      </p:sp>
    </p:spTree>
    <p:extLst>
      <p:ext uri="{BB962C8B-B14F-4D97-AF65-F5344CB8AC3E}">
        <p14:creationId xmlns:p14="http://schemas.microsoft.com/office/powerpoint/2010/main" val="34964244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30"/>
          <p:cNvSpPr>
            <a:spLocks noGrp="1"/>
          </p:cNvSpPr>
          <p:nvPr>
            <p:ph type="title"/>
          </p:nvPr>
        </p:nvSpPr>
        <p:spPr>
          <a:xfrm>
            <a:off x="628649" y="571332"/>
            <a:ext cx="7886701" cy="98730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Network of Care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255-BD1F-1341-9E3D-94372F242FE2}" type="slidenum">
              <a:rPr lang="en-US" smtClean="0"/>
              <a:t>31</a:t>
            </a:fld>
            <a:endParaRPr lang="en-US"/>
          </a:p>
        </p:txBody>
      </p:sp>
      <p:pic>
        <p:nvPicPr>
          <p:cNvPr id="5" name="image25.tif" descr="recovery path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9526" y="1674090"/>
            <a:ext cx="3575551" cy="449833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677900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8393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“In essence, we have used [CT-R training] to try to create a continuum of care for these very challenged citizens,  who otherwise might languish in institutions bereft of hope for a better life.   Succinctly put, [the Beck team] have performed miracles</a:t>
            </a:r>
            <a:r>
              <a:rPr lang="is-IS" dirty="0"/>
              <a:t>…”</a:t>
            </a:r>
          </a:p>
          <a:p>
            <a:pPr marL="0" indent="0" algn="r">
              <a:buNone/>
            </a:pPr>
            <a:r>
              <a:rPr lang="is-IS" dirty="0"/>
              <a:t>-Lawrence Real, M.D.</a:t>
            </a:r>
          </a:p>
          <a:p>
            <a:pPr marL="0" indent="0" algn="r">
              <a:buNone/>
            </a:pPr>
            <a:r>
              <a:rPr lang="is-IS" dirty="0"/>
              <a:t>Chief Medical Officer</a:t>
            </a:r>
          </a:p>
          <a:p>
            <a:pPr marL="0" indent="0" algn="r">
              <a:buNone/>
            </a:pPr>
            <a:r>
              <a:rPr lang="is-IS" dirty="0"/>
              <a:t>Philadelphia Department of Behavioral Health and Intellectual disAbility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8469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96334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State Hospital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93634"/>
            <a:ext cx="7886700" cy="4017963"/>
          </a:xfrm>
        </p:spPr>
        <p:txBody>
          <a:bodyPr/>
          <a:lstStyle/>
          <a:p>
            <a:r>
              <a:rPr lang="en-US" dirty="0"/>
              <a:t>Forensic</a:t>
            </a:r>
          </a:p>
          <a:p>
            <a:endParaRPr lang="en-US" dirty="0"/>
          </a:p>
          <a:p>
            <a:r>
              <a:rPr lang="en-US" dirty="0"/>
              <a:t>Step-down units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255-BD1F-1341-9E3D-94372F242FE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119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8552"/>
            <a:ext cx="8229600" cy="746529"/>
          </a:xfrm>
        </p:spPr>
        <p:txBody>
          <a:bodyPr/>
          <a:lstStyle/>
          <a:p>
            <a:pPr algn="ctr"/>
            <a:r>
              <a:rPr lang="en-US" sz="4400" dirty="0"/>
              <a:t>Programmatic Residences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255-BD1F-1341-9E3D-94372F242FE2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02154145"/>
              </p:ext>
            </p:extLst>
          </p:nvPr>
        </p:nvGraphicFramePr>
        <p:xfrm>
          <a:off x="1332398" y="1863215"/>
          <a:ext cx="6404780" cy="4192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79800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60" y="538018"/>
            <a:ext cx="8229600" cy="1062182"/>
          </a:xfrm>
        </p:spPr>
        <p:txBody>
          <a:bodyPr>
            <a:normAutofit/>
          </a:bodyPr>
          <a:lstStyle/>
          <a:p>
            <a:r>
              <a:rPr lang="en-US" sz="4800" dirty="0"/>
              <a:t>Clubs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74160" cy="4525963"/>
          </a:xfrm>
        </p:spPr>
        <p:txBody>
          <a:bodyPr/>
          <a:lstStyle/>
          <a:p>
            <a:r>
              <a:rPr lang="en-US" dirty="0"/>
              <a:t>Future-oriented</a:t>
            </a:r>
          </a:p>
          <a:p>
            <a:pPr lvl="2"/>
            <a:endParaRPr lang="en-US" dirty="0"/>
          </a:p>
          <a:p>
            <a:r>
              <a:rPr lang="en-US" dirty="0"/>
              <a:t>Beauty, Cooking, Walking, Crochet, Helping, Can Drive, Breakfast, Wood burning, Hiking, Decorating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255-BD1F-1341-9E3D-94372F242FE2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 descr="IMG_008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702" y="1483360"/>
            <a:ext cx="3116575" cy="415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615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Feedback From Individuals</a:t>
            </a:r>
          </a:p>
        </p:txBody>
      </p:sp>
    </p:spTree>
    <p:extLst>
      <p:ext uri="{BB962C8B-B14F-4D97-AF65-F5344CB8AC3E}">
        <p14:creationId xmlns:p14="http://schemas.microsoft.com/office/powerpoint/2010/main" val="17658716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9842" y="1614923"/>
            <a:ext cx="3868340" cy="59502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Access to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9842" y="2332182"/>
            <a:ext cx="3868340" cy="4099936"/>
          </a:xfrm>
        </p:spPr>
        <p:txBody>
          <a:bodyPr>
            <a:normAutofit/>
          </a:bodyPr>
          <a:lstStyle/>
          <a:p>
            <a:r>
              <a:rPr lang="en-US" dirty="0"/>
              <a:t>Walks outside</a:t>
            </a:r>
          </a:p>
          <a:p>
            <a:r>
              <a:rPr lang="en-US" dirty="0"/>
              <a:t>Games with others</a:t>
            </a:r>
          </a:p>
          <a:p>
            <a:r>
              <a:rPr lang="en-US" dirty="0"/>
              <a:t>Cooking </a:t>
            </a:r>
          </a:p>
          <a:p>
            <a:r>
              <a:rPr lang="en-US" dirty="0"/>
              <a:t>Exercise</a:t>
            </a:r>
          </a:p>
          <a:p>
            <a:r>
              <a:rPr lang="en-US" dirty="0"/>
              <a:t>Music</a:t>
            </a:r>
          </a:p>
          <a:p>
            <a:r>
              <a:rPr lang="en-US" dirty="0"/>
              <a:t>Spirituality in the community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29150" y="1542327"/>
            <a:ext cx="4237759" cy="78985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200" dirty="0"/>
              <a:t>Fostering Sense of Community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29150" y="2332182"/>
            <a:ext cx="3887391" cy="4099936"/>
          </a:xfrm>
        </p:spPr>
        <p:txBody>
          <a:bodyPr>
            <a:normAutofit/>
          </a:bodyPr>
          <a:lstStyle/>
          <a:p>
            <a:r>
              <a:rPr lang="en-US" dirty="0"/>
              <a:t>Roles in house (jobs, responsibility, related to future)</a:t>
            </a:r>
          </a:p>
          <a:p>
            <a:r>
              <a:rPr lang="en-US" dirty="0"/>
              <a:t>Staff and residents relate to each other and find things in common</a:t>
            </a:r>
          </a:p>
          <a:p>
            <a:r>
              <a:rPr lang="en-US" dirty="0"/>
              <a:t>People who listen or try to understand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29842" y="80818"/>
            <a:ext cx="7786794" cy="79663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9842" y="80818"/>
            <a:ext cx="77867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+mj-lt"/>
              </a:rPr>
              <a:t>Individuals’ Accounts of Effectiveness</a:t>
            </a:r>
          </a:p>
        </p:txBody>
      </p:sp>
    </p:spTree>
    <p:extLst>
      <p:ext uri="{BB962C8B-B14F-4D97-AF65-F5344CB8AC3E}">
        <p14:creationId xmlns:p14="http://schemas.microsoft.com/office/powerpoint/2010/main" val="2976310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0637"/>
            <a:ext cx="8229600" cy="1155090"/>
          </a:xfrm>
        </p:spPr>
        <p:txBody>
          <a:bodyPr>
            <a:normAutofit/>
          </a:bodyPr>
          <a:lstStyle/>
          <a:p>
            <a:r>
              <a:rPr lang="en-US" sz="4800" dirty="0"/>
              <a:t>Treatment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5200"/>
            <a:ext cx="8229600" cy="322579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Individualized planning</a:t>
            </a:r>
          </a:p>
          <a:p>
            <a:r>
              <a:rPr lang="en-US" dirty="0">
                <a:solidFill>
                  <a:srgbClr val="FFFFFF"/>
                </a:solidFill>
              </a:rPr>
              <a:t>Collaborative</a:t>
            </a:r>
          </a:p>
          <a:p>
            <a:r>
              <a:rPr lang="en-US" sz="3200" dirty="0">
                <a:solidFill>
                  <a:srgbClr val="FFFFFF"/>
                </a:solidFill>
              </a:rPr>
              <a:t>Developing resilient independence</a:t>
            </a:r>
          </a:p>
          <a:p>
            <a:r>
              <a:rPr lang="en-US" sz="3200" dirty="0">
                <a:solidFill>
                  <a:srgbClr val="FFFFFF"/>
                </a:solidFill>
              </a:rPr>
              <a:t>Promoting community participation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255-BD1F-1341-9E3D-94372F242FE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270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457200" y="685265"/>
            <a:ext cx="8229600" cy="1290633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Case Management Teams as Link Across Levels of Care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457200" y="1840279"/>
            <a:ext cx="8229600" cy="4333119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Coordinate care with the hospital</a:t>
            </a:r>
          </a:p>
          <a:p>
            <a:pPr>
              <a:lnSpc>
                <a:spcPct val="150000"/>
              </a:lnSpc>
            </a:pPr>
            <a:r>
              <a:rPr lang="en-US" dirty="0"/>
              <a:t>Use standard ACT team methods (e.g., home visits) as a vehicle for CT-R interventions</a:t>
            </a:r>
          </a:p>
          <a:p>
            <a:pPr>
              <a:lnSpc>
                <a:spcPct val="150000"/>
              </a:lnSpc>
            </a:pPr>
            <a:r>
              <a:rPr lang="en-US" dirty="0"/>
              <a:t>Creates a comprehensive strategy among team members to facilitate recovery (Lead, Therapist, D&amp;A specialist)</a:t>
            </a:r>
          </a:p>
          <a:p>
            <a:pPr>
              <a:lnSpc>
                <a:spcPct val="150000"/>
              </a:lnSpc>
            </a:pPr>
            <a:r>
              <a:rPr lang="en-US" dirty="0"/>
              <a:t>Fidelity to both models maintained</a:t>
            </a:r>
          </a:p>
          <a:p>
            <a:endParaRPr lang="en-US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7EA0D-0D0B-C54E-8D73-8DE8252CE1C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74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lide Number"/>
          <p:cNvSpPr>
            <a:spLocks noGrp="1"/>
          </p:cNvSpPr>
          <p:nvPr>
            <p:ph type="sldNum" sz="quarter" idx="4294967295"/>
          </p:nvPr>
        </p:nvSpPr>
        <p:spPr>
          <a:xfrm>
            <a:off x="7337106" y="6404295"/>
            <a:ext cx="192406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288" name="“A way of living a satisfying, hopeful, and contributing life even with limitations caused by illness.”"/>
          <p:cNvSpPr/>
          <p:nvPr/>
        </p:nvSpPr>
        <p:spPr>
          <a:xfrm>
            <a:off x="1755981" y="5209729"/>
            <a:ext cx="5886575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914365">
              <a:defRPr sz="20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ctr"/>
            <a:r>
              <a:rPr lang="en-US" sz="1600" b="1" dirty="0">
                <a:solidFill>
                  <a:schemeClr val="tx1"/>
                </a:solidFill>
                <a:latin typeface="+mn-lt"/>
              </a:rPr>
              <a:t>“It’s given me the confidence that I needed…Just believing that I can do this or I can succeed at whatever I do and whatever I try. I no longer looked at myself as being like, disabled, handicapped…” </a:t>
            </a:r>
          </a:p>
          <a:p>
            <a:pPr algn="r"/>
            <a:r>
              <a:rPr lang="en-US" sz="1600" b="1" dirty="0">
                <a:solidFill>
                  <a:schemeClr val="tx1"/>
                </a:solidFill>
                <a:latin typeface="+mn-lt"/>
              </a:rPr>
              <a:t>-Individual</a:t>
            </a:r>
          </a:p>
        </p:txBody>
      </p:sp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3715082189"/>
              </p:ext>
            </p:extLst>
          </p:nvPr>
        </p:nvGraphicFramePr>
        <p:xfrm>
          <a:off x="1571231" y="981364"/>
          <a:ext cx="6071325" cy="409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88255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7052"/>
            <a:ext cx="8229600" cy="954488"/>
          </a:xfrm>
        </p:spPr>
        <p:txBody>
          <a:bodyPr>
            <a:normAutofit/>
          </a:bodyPr>
          <a:lstStyle/>
          <a:p>
            <a:r>
              <a:rPr lang="en-US" sz="4800" dirty="0"/>
              <a:t>Program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Georgia</a:t>
            </a:r>
          </a:p>
          <a:p>
            <a:pPr lvl="1"/>
            <a:r>
              <a:rPr lang="en-US" sz="2800" dirty="0"/>
              <a:t>SAMHSA Recovery Dimensions (69%)</a:t>
            </a:r>
          </a:p>
          <a:p>
            <a:pPr lvl="1"/>
            <a:r>
              <a:rPr lang="en-US" sz="2800" dirty="0"/>
              <a:t>Community involvement</a:t>
            </a:r>
          </a:p>
          <a:p>
            <a:pPr lvl="1"/>
            <a:r>
              <a:rPr lang="en-US" sz="2800" dirty="0"/>
              <a:t>Getting back to meaningful life</a:t>
            </a:r>
          </a:p>
          <a:p>
            <a:endParaRPr lang="en-US" sz="2800" dirty="0"/>
          </a:p>
          <a:p>
            <a:r>
              <a:rPr lang="en-US" sz="2800" dirty="0"/>
              <a:t>Philadelphia</a:t>
            </a:r>
          </a:p>
          <a:p>
            <a:pPr lvl="1"/>
            <a:r>
              <a:rPr lang="en-US" sz="2800" dirty="0"/>
              <a:t>53 returned to community</a:t>
            </a:r>
          </a:p>
          <a:p>
            <a:pPr lvl="1"/>
            <a:r>
              <a:rPr lang="en-US" sz="2800" dirty="0"/>
              <a:t>Already stepping to less-intensive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255-BD1F-1341-9E3D-94372F242FE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981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706" y="2803525"/>
            <a:ext cx="7886700" cy="1168112"/>
          </a:xfrm>
        </p:spPr>
        <p:txBody>
          <a:bodyPr/>
          <a:lstStyle/>
          <a:p>
            <a:pPr algn="ctr"/>
            <a:r>
              <a:rPr lang="en-US" dirty="0"/>
              <a:t>Frontiers</a:t>
            </a:r>
          </a:p>
        </p:txBody>
      </p:sp>
    </p:spTree>
    <p:extLst>
      <p:ext uri="{BB962C8B-B14F-4D97-AF65-F5344CB8AC3E}">
        <p14:creationId xmlns:p14="http://schemas.microsoft.com/office/powerpoint/2010/main" val="5315130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431"/>
            <a:ext cx="8229600" cy="929640"/>
          </a:xfrm>
        </p:spPr>
        <p:txBody>
          <a:bodyPr>
            <a:normAutofit/>
          </a:bodyPr>
          <a:lstStyle/>
          <a:p>
            <a:r>
              <a:rPr lang="en-US" sz="4800" dirty="0"/>
              <a:t>Supportive Housing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6212"/>
            <a:ext cx="8229600" cy="3808152"/>
          </a:xfrm>
        </p:spPr>
        <p:txBody>
          <a:bodyPr/>
          <a:lstStyle/>
          <a:p>
            <a:r>
              <a:rPr lang="en-US" dirty="0"/>
              <a:t>Promote Resilience</a:t>
            </a:r>
          </a:p>
          <a:p>
            <a:endParaRPr lang="en-US" dirty="0"/>
          </a:p>
          <a:p>
            <a:r>
              <a:rPr lang="en-US" dirty="0"/>
              <a:t>Grow and sustain social network</a:t>
            </a:r>
          </a:p>
          <a:p>
            <a:endParaRPr lang="en-US" dirty="0"/>
          </a:p>
          <a:p>
            <a:r>
              <a:rPr lang="en-US" dirty="0"/>
              <a:t>Hook up to resources</a:t>
            </a:r>
          </a:p>
          <a:p>
            <a:endParaRPr lang="en-US" dirty="0"/>
          </a:p>
          <a:p>
            <a:r>
              <a:rPr lang="en-US" dirty="0"/>
              <a:t>Collaboration with Mark </a:t>
            </a:r>
            <a:r>
              <a:rPr lang="en-US" dirty="0" err="1"/>
              <a:t>Salzer</a:t>
            </a:r>
            <a:r>
              <a:rPr lang="en-US" dirty="0"/>
              <a:t> of Temple University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255-BD1F-1341-9E3D-94372F242FE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950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Acting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461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152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72945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Families &amp; Peers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34588"/>
            <a:ext cx="7886700" cy="3716193"/>
          </a:xfrm>
        </p:spPr>
        <p:txBody>
          <a:bodyPr/>
          <a:lstStyle/>
          <a:p>
            <a:r>
              <a:rPr lang="en-US" dirty="0"/>
              <a:t>In an emerging crisis:</a:t>
            </a:r>
          </a:p>
          <a:p>
            <a:pPr lvl="1"/>
            <a:r>
              <a:rPr lang="en-US" dirty="0"/>
              <a:t>Intervene early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What are they doing when they are at their best 0 ask to do that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Offer an opportunity to help you</a:t>
            </a:r>
          </a:p>
        </p:txBody>
      </p:sp>
    </p:spTree>
    <p:extLst>
      <p:ext uri="{BB962C8B-B14F-4D97-AF65-F5344CB8AC3E}">
        <p14:creationId xmlns:p14="http://schemas.microsoft.com/office/powerpoint/2010/main" val="20468681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1"/>
            <a:ext cx="8229600" cy="960120"/>
          </a:xfrm>
        </p:spPr>
        <p:txBody>
          <a:bodyPr>
            <a:normAutofit/>
          </a:bodyPr>
          <a:lstStyle/>
          <a:p>
            <a:r>
              <a:rPr lang="en-US" sz="4800" dirty="0"/>
              <a:t>Jail Diversion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5873"/>
            <a:ext cx="8229600" cy="3967480"/>
          </a:xfrm>
        </p:spPr>
        <p:txBody>
          <a:bodyPr/>
          <a:lstStyle/>
          <a:p>
            <a:r>
              <a:rPr lang="en-US" dirty="0"/>
              <a:t>Team </a:t>
            </a:r>
          </a:p>
          <a:p>
            <a:endParaRPr lang="en-US" dirty="0"/>
          </a:p>
          <a:p>
            <a:r>
              <a:rPr lang="en-US" dirty="0"/>
              <a:t>In the programs</a:t>
            </a:r>
          </a:p>
          <a:p>
            <a:endParaRPr lang="en-US" dirty="0"/>
          </a:p>
          <a:p>
            <a:r>
              <a:rPr lang="en-US" dirty="0"/>
              <a:t>Case formulation</a:t>
            </a:r>
          </a:p>
          <a:p>
            <a:endParaRPr lang="en-US" dirty="0"/>
          </a:p>
          <a:p>
            <a:r>
              <a:rPr lang="en-US" dirty="0"/>
              <a:t>Access and energize adaptive mode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255-BD1F-1341-9E3D-94372F242FE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464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77273"/>
            <a:ext cx="7886700" cy="1113416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Paul M. Grant, Ph.D.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Department of Psychiatry, Perelman School of Medicine, University of Pennsylvania, </a:t>
            </a:r>
          </a:p>
          <a:p>
            <a:pPr marL="0" indent="0">
              <a:buNone/>
            </a:pPr>
            <a:r>
              <a:rPr lang="en-US" dirty="0"/>
              <a:t>3535 Market Street, </a:t>
            </a:r>
            <a:r>
              <a:rPr lang="en-US"/>
              <a:t>Room 3049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Philadelphia, PA 19104 </a:t>
            </a:r>
          </a:p>
          <a:p>
            <a:pPr marL="0" indent="0">
              <a:buNone/>
            </a:pPr>
            <a:r>
              <a:rPr lang="en-US" dirty="0"/>
              <a:t>Telephone: (215) 898-1825 </a:t>
            </a:r>
          </a:p>
          <a:p>
            <a:pPr marL="0" indent="0">
              <a:buNone/>
            </a:pPr>
            <a:r>
              <a:rPr lang="en-US" dirty="0"/>
              <a:t>Email: </a:t>
            </a:r>
            <a:r>
              <a:rPr lang="en-US" u="sng" dirty="0">
                <a:hlinkClick r:id="rId2"/>
              </a:rPr>
              <a:t>pgrant@mail.med.upenn.edu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189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888" y="2332182"/>
            <a:ext cx="7886700" cy="1595294"/>
          </a:xfrm>
        </p:spPr>
        <p:txBody>
          <a:bodyPr/>
          <a:lstStyle/>
          <a:p>
            <a:pPr algn="ctr"/>
            <a:r>
              <a:rPr lang="en-US" dirty="0"/>
              <a:t>Recovery extends to all</a:t>
            </a:r>
          </a:p>
        </p:txBody>
      </p:sp>
    </p:spTree>
    <p:extLst>
      <p:ext uri="{BB962C8B-B14F-4D97-AF65-F5344CB8AC3E}">
        <p14:creationId xmlns:p14="http://schemas.microsoft.com/office/powerpoint/2010/main" val="2419580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9715"/>
            <a:ext cx="8229600" cy="1083546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Common 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75716"/>
            <a:ext cx="7886700" cy="3877830"/>
          </a:xfrm>
        </p:spPr>
        <p:txBody>
          <a:bodyPr/>
          <a:lstStyle/>
          <a:p>
            <a:r>
              <a:rPr lang="en-US" dirty="0"/>
              <a:t>Isolation</a:t>
            </a:r>
          </a:p>
          <a:p>
            <a:endParaRPr lang="en-US" dirty="0"/>
          </a:p>
          <a:p>
            <a:r>
              <a:rPr lang="en-US" dirty="0"/>
              <a:t>Lack of belonging</a:t>
            </a:r>
          </a:p>
          <a:p>
            <a:endParaRPr lang="en-US" dirty="0"/>
          </a:p>
          <a:p>
            <a:r>
              <a:rPr lang="en-US" dirty="0"/>
              <a:t>Rejection</a:t>
            </a:r>
          </a:p>
          <a:p>
            <a:endParaRPr lang="en-US" dirty="0"/>
          </a:p>
          <a:p>
            <a:r>
              <a:rPr lang="en-US" dirty="0"/>
              <a:t>Together alone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255-BD1F-1341-9E3D-94372F242F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84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6168"/>
            <a:ext cx="8229600" cy="1052117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When are they at their best?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3739"/>
            <a:ext cx="8229600" cy="44130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Birthday party</a:t>
            </a:r>
          </a:p>
          <a:p>
            <a:endParaRPr lang="en-US" dirty="0"/>
          </a:p>
          <a:p>
            <a:r>
              <a:rPr lang="en-US" dirty="0"/>
              <a:t>March madness challenge</a:t>
            </a:r>
          </a:p>
          <a:p>
            <a:endParaRPr lang="en-US" dirty="0"/>
          </a:p>
          <a:p>
            <a:r>
              <a:rPr lang="en-US" dirty="0"/>
              <a:t>Picnic</a:t>
            </a:r>
          </a:p>
          <a:p>
            <a:endParaRPr lang="en-US" dirty="0"/>
          </a:p>
          <a:p>
            <a:r>
              <a:rPr lang="en-US" dirty="0"/>
              <a:t>Play</a:t>
            </a:r>
          </a:p>
          <a:p>
            <a:endParaRPr lang="en-US" dirty="0"/>
          </a:p>
          <a:p>
            <a:r>
              <a:rPr lang="en-US" dirty="0"/>
              <a:t>Music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255-BD1F-1341-9E3D-94372F242F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91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2947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does it look like when they are at their best?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5039"/>
            <a:ext cx="8058150" cy="413332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Funny</a:t>
            </a:r>
          </a:p>
          <a:p>
            <a:endParaRPr lang="en-US" dirty="0"/>
          </a:p>
          <a:p>
            <a:r>
              <a:rPr lang="en-US" dirty="0"/>
              <a:t>Knowledgeable</a:t>
            </a:r>
          </a:p>
          <a:p>
            <a:endParaRPr lang="en-US" dirty="0"/>
          </a:p>
          <a:p>
            <a:r>
              <a:rPr lang="en-US" dirty="0"/>
              <a:t>Warm</a:t>
            </a:r>
          </a:p>
          <a:p>
            <a:endParaRPr lang="en-US" dirty="0"/>
          </a:p>
          <a:p>
            <a:r>
              <a:rPr lang="en-US" dirty="0"/>
              <a:t>Energized</a:t>
            </a:r>
          </a:p>
          <a:p>
            <a:endParaRPr lang="en-US" dirty="0"/>
          </a:p>
          <a:p>
            <a:r>
              <a:rPr lang="en-US" dirty="0"/>
              <a:t>Personable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255-BD1F-1341-9E3D-94372F242F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45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170545"/>
            <a:ext cx="7886700" cy="23919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Concrete and effective procedures for bringing about recovery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7255-BD1F-1341-9E3D-94372F242F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30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</TotalTime>
  <Words>1020</Words>
  <Application>Microsoft Office PowerPoint</Application>
  <PresentationFormat>On-screen Show (4:3)</PresentationFormat>
  <Paragraphs>272</Paragraphs>
  <Slides>47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Century Gothic</vt:lpstr>
      <vt:lpstr>Office Theme</vt:lpstr>
      <vt:lpstr>Recovery-Oriented Cognitive Therapy: Actualizing Recovery, Resilience, and Flourishing</vt:lpstr>
      <vt:lpstr>Greetings from Dr. Beck!</vt:lpstr>
      <vt:lpstr>Take Home Points</vt:lpstr>
      <vt:lpstr>PowerPoint Presentation</vt:lpstr>
      <vt:lpstr>Recovery extends to all</vt:lpstr>
      <vt:lpstr>Common Themes</vt:lpstr>
      <vt:lpstr>When are they at their best?</vt:lpstr>
      <vt:lpstr>What does it look like when they are at their best?</vt:lpstr>
      <vt:lpstr>Concrete and effective procedures for bringing about recovery</vt:lpstr>
      <vt:lpstr>  Patient Mode vs. Adaptive Mode  </vt:lpstr>
      <vt:lpstr>The Adaptive Mode</vt:lpstr>
      <vt:lpstr>Accessing the Adaptive Mode</vt:lpstr>
      <vt:lpstr>Energizing the Adaptive Mode</vt:lpstr>
      <vt:lpstr>Developing the Adaptive Mode: Aspirations</vt:lpstr>
      <vt:lpstr>Actualizing the Adaptive Mode: Positive Action</vt:lpstr>
      <vt:lpstr>Strengthening the Adaptive Mode</vt:lpstr>
      <vt:lpstr>Deactivating the Patient Mode: Neutralizing Challenges</vt:lpstr>
      <vt:lpstr>It Works</vt:lpstr>
      <vt:lpstr>PowerPoint Presentation</vt:lpstr>
      <vt:lpstr>Pathway Paper</vt:lpstr>
      <vt:lpstr>Clinical Trial of Recovery-Oriented Cognitive Therapy</vt:lpstr>
      <vt:lpstr>Summary of CT-R Clinical Trial </vt:lpstr>
      <vt:lpstr>PowerPoint Presentation</vt:lpstr>
      <vt:lpstr>Clinical Trial Follow-Up</vt:lpstr>
      <vt:lpstr>Clinical Trial Follow-Up</vt:lpstr>
      <vt:lpstr>Neurocognition Review</vt:lpstr>
      <vt:lpstr>Mechanism of Change in the Clinical Trial</vt:lpstr>
      <vt:lpstr>PowerPoint Presentation</vt:lpstr>
      <vt:lpstr>Experimental Study </vt:lpstr>
      <vt:lpstr>Promoting individuals as they step down through levels of care toward independence</vt:lpstr>
      <vt:lpstr>Network of Care</vt:lpstr>
      <vt:lpstr>PowerPoint Presentation</vt:lpstr>
      <vt:lpstr>State Hospital</vt:lpstr>
      <vt:lpstr>Programmatic Residences</vt:lpstr>
      <vt:lpstr>Clubs </vt:lpstr>
      <vt:lpstr>Feedback From Individuals</vt:lpstr>
      <vt:lpstr>PowerPoint Presentation</vt:lpstr>
      <vt:lpstr>Treatment Team</vt:lpstr>
      <vt:lpstr>Case Management Teams as Link Across Levels of Care</vt:lpstr>
      <vt:lpstr>Program Evaluation</vt:lpstr>
      <vt:lpstr>Frontiers</vt:lpstr>
      <vt:lpstr>Supportive Housing</vt:lpstr>
      <vt:lpstr>Acting Class</vt:lpstr>
      <vt:lpstr>VA Study</vt:lpstr>
      <vt:lpstr>Families &amp; Peers</vt:lpstr>
      <vt:lpstr>Jail Diversion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Lemon</dc:creator>
  <cp:lastModifiedBy>Dawn Brown</cp:lastModifiedBy>
  <cp:revision>31</cp:revision>
  <cp:lastPrinted>2017-06-15T17:22:20Z</cp:lastPrinted>
  <dcterms:created xsi:type="dcterms:W3CDTF">2016-04-19T21:18:15Z</dcterms:created>
  <dcterms:modified xsi:type="dcterms:W3CDTF">2017-06-15T19:49:13Z</dcterms:modified>
</cp:coreProperties>
</file>