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8" r:id="rId3"/>
    <p:sldId id="343" r:id="rId4"/>
    <p:sldId id="257" r:id="rId5"/>
    <p:sldId id="307" r:id="rId6"/>
    <p:sldId id="259" r:id="rId7"/>
    <p:sldId id="260" r:id="rId8"/>
    <p:sldId id="261" r:id="rId9"/>
    <p:sldId id="262" r:id="rId10"/>
    <p:sldId id="283" r:id="rId11"/>
    <p:sldId id="337" r:id="rId12"/>
    <p:sldId id="284" r:id="rId13"/>
    <p:sldId id="338" r:id="rId14"/>
    <p:sldId id="285" r:id="rId15"/>
    <p:sldId id="339" r:id="rId16"/>
    <p:sldId id="327" r:id="rId17"/>
    <p:sldId id="340" r:id="rId18"/>
    <p:sldId id="332" r:id="rId19"/>
    <p:sldId id="306" r:id="rId20"/>
    <p:sldId id="280" r:id="rId21"/>
    <p:sldId id="274" r:id="rId22"/>
    <p:sldId id="328" r:id="rId23"/>
    <p:sldId id="331" r:id="rId24"/>
    <p:sldId id="341" r:id="rId25"/>
    <p:sldId id="330" r:id="rId26"/>
    <p:sldId id="342" r:id="rId27"/>
    <p:sldId id="329" r:id="rId28"/>
    <p:sldId id="334" r:id="rId29"/>
    <p:sldId id="333"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263" r:id="rId43"/>
    <p:sldId id="321" r:id="rId44"/>
    <p:sldId id="322" r:id="rId45"/>
    <p:sldId id="323" r:id="rId46"/>
    <p:sldId id="324" r:id="rId47"/>
    <p:sldId id="325" r:id="rId48"/>
    <p:sldId id="264" r:id="rId49"/>
    <p:sldId id="265" r:id="rId50"/>
    <p:sldId id="267" r:id="rId51"/>
    <p:sldId id="266" r:id="rId52"/>
    <p:sldId id="268" r:id="rId53"/>
    <p:sldId id="269" r:id="rId54"/>
    <p:sldId id="270" r:id="rId55"/>
    <p:sldId id="336" r:id="rId56"/>
    <p:sldId id="33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57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varScale="1">
        <p:scale>
          <a:sx n="54" d="100"/>
          <a:sy n="54" d="100"/>
        </p:scale>
        <p:origin x="1051"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5819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46132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91838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9FE4-8ADD-964B-B673-E49F1F880E4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206274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49FE4-8ADD-964B-B673-E49F1F880E43}" type="datetimeFigureOut">
              <a:rPr lang="en-US" smtClean="0"/>
              <a:pPr/>
              <a:t>7/19/2017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80861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9FE4-8ADD-964B-B673-E49F1F880E4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0751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49FE4-8ADD-964B-B673-E49F1F880E43}" type="datetimeFigureOut">
              <a:rPr lang="en-US" smtClean="0"/>
              <a:pPr/>
              <a:t>7/19/2017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6408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49FE4-8ADD-964B-B673-E49F1F880E43}" type="datetimeFigureOut">
              <a:rPr lang="en-US" smtClean="0"/>
              <a:pPr/>
              <a:t>7/19/2017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380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49FE4-8ADD-964B-B673-E49F1F880E43}" type="datetimeFigureOut">
              <a:rPr lang="en-US" smtClean="0"/>
              <a:pPr/>
              <a:t>7/19/2017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70128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110465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F49FE4-8ADD-964B-B673-E49F1F880E43}" type="datetimeFigureOut">
              <a:rPr lang="en-US" smtClean="0"/>
              <a:pPr/>
              <a:t>7/19/2017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55B2D-3FD9-2E48-99D0-C732FBD75709}" type="slidenum">
              <a:rPr lang="en-US" smtClean="0"/>
              <a:pPr/>
              <a:t>‹#›</a:t>
            </a:fld>
            <a:endParaRPr lang="en-US"/>
          </a:p>
        </p:txBody>
      </p:sp>
    </p:spTree>
    <p:extLst>
      <p:ext uri="{BB962C8B-B14F-4D97-AF65-F5344CB8AC3E}">
        <p14:creationId xmlns:p14="http://schemas.microsoft.com/office/powerpoint/2010/main" val="96055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6492"/>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02055"/>
            <a:ext cx="7886700" cy="41749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216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49FE4-8ADD-964B-B673-E49F1F880E43}" type="datetimeFigureOut">
              <a:rPr lang="en-US" smtClean="0"/>
              <a:pPr/>
              <a:t>7/19/2017</a:t>
            </a:fld>
            <a:endParaRPr lang="en-US"/>
          </a:p>
        </p:txBody>
      </p:sp>
      <p:sp>
        <p:nvSpPr>
          <p:cNvPr id="5" name="Footer Placeholder 4"/>
          <p:cNvSpPr>
            <a:spLocks noGrp="1"/>
          </p:cNvSpPr>
          <p:nvPr>
            <p:ph type="ftr" sz="quarter" idx="3"/>
          </p:nvPr>
        </p:nvSpPr>
        <p:spPr>
          <a:xfrm>
            <a:off x="3028950" y="62216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2216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55B2D-3FD9-2E48-99D0-C732FBD75709}" type="slidenum">
              <a:rPr lang="en-US" smtClean="0"/>
              <a:pPr/>
              <a:t>‹#›</a:t>
            </a:fld>
            <a:endParaRPr lang="en-US"/>
          </a:p>
        </p:txBody>
      </p:sp>
    </p:spTree>
    <p:extLst>
      <p:ext uri="{BB962C8B-B14F-4D97-AF65-F5344CB8AC3E}">
        <p14:creationId xmlns:p14="http://schemas.microsoft.com/office/powerpoint/2010/main" val="13989978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hyperlink" Target="http://content.healthaffairs.org/content/35/12/2310.abstract" TargetMode="Externa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6.wdp"/><Relationship Id="rId18" Type="http://schemas.openxmlformats.org/officeDocument/2006/relationships/image" Target="../media/image17.png"/><Relationship Id="rId3" Type="http://schemas.microsoft.com/office/2007/relationships/hdphoto" Target="../media/hdphoto1.wdp"/><Relationship Id="rId21" Type="http://schemas.openxmlformats.org/officeDocument/2006/relationships/image" Target="../media/image20.png"/><Relationship Id="rId7" Type="http://schemas.microsoft.com/office/2007/relationships/hdphoto" Target="../media/hdphoto3.wdp"/><Relationship Id="rId12" Type="http://schemas.openxmlformats.org/officeDocument/2006/relationships/image" Target="../media/image12.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7.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microsoft.com/office/2007/relationships/hdphoto" Target="../media/hdphoto5.wdp"/><Relationship Id="rId24" Type="http://schemas.openxmlformats.org/officeDocument/2006/relationships/image" Target="../media/image23.png"/><Relationship Id="rId5" Type="http://schemas.microsoft.com/office/2007/relationships/hdphoto" Target="../media/hdphoto2.wdp"/><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8.png"/><Relationship Id="rId9" Type="http://schemas.microsoft.com/office/2007/relationships/hdphoto" Target="../media/hdphoto4.wdp"/><Relationship Id="rId14" Type="http://schemas.openxmlformats.org/officeDocument/2006/relationships/image" Target="../media/image13.png"/><Relationship Id="rId22"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8707"/>
            <a:ext cx="7772400" cy="2387600"/>
          </a:xfrm>
        </p:spPr>
        <p:txBody>
          <a:bodyPr/>
          <a:lstStyle/>
          <a:p>
            <a:r>
              <a:rPr lang="en-US" dirty="0"/>
              <a:t>Technology to Improve Care</a:t>
            </a:r>
          </a:p>
        </p:txBody>
      </p:sp>
      <p:sp>
        <p:nvSpPr>
          <p:cNvPr id="3" name="Subtitle 2"/>
          <p:cNvSpPr>
            <a:spLocks noGrp="1"/>
          </p:cNvSpPr>
          <p:nvPr>
            <p:ph type="subTitle" idx="1"/>
          </p:nvPr>
        </p:nvSpPr>
        <p:spPr>
          <a:xfrm>
            <a:off x="1143000" y="3602037"/>
            <a:ext cx="6858000" cy="2346809"/>
          </a:xfrm>
        </p:spPr>
        <p:txBody>
          <a:bodyPr>
            <a:normAutofit/>
          </a:bodyPr>
          <a:lstStyle/>
          <a:p>
            <a:r>
              <a:rPr lang="en-US" dirty="0"/>
              <a:t>Steve </a:t>
            </a:r>
            <a:r>
              <a:rPr lang="en-US" dirty="0" err="1"/>
              <a:t>Daviss</a:t>
            </a:r>
            <a:r>
              <a:rPr lang="en-US" dirty="0"/>
              <a:t> MD DFAPA</a:t>
            </a:r>
          </a:p>
          <a:p>
            <a:r>
              <a:rPr lang="en-US" dirty="0"/>
              <a:t>Chief Medical Informatics Officer</a:t>
            </a:r>
            <a:br>
              <a:rPr lang="en-US" dirty="0"/>
            </a:br>
            <a:r>
              <a:rPr lang="en-US" dirty="0"/>
              <a:t>M3 Information, LLC</a:t>
            </a:r>
            <a:br>
              <a:rPr lang="en-US" dirty="0"/>
            </a:br>
            <a:r>
              <a:rPr lang="en-US" dirty="0"/>
              <a:t>Rockville, MD</a:t>
            </a:r>
          </a:p>
          <a:p>
            <a:r>
              <a:rPr lang="en-US" dirty="0">
                <a:solidFill>
                  <a:schemeClr val="accent1">
                    <a:lumMod val="40000"/>
                    <a:lumOff val="60000"/>
                  </a:schemeClr>
                </a:solidFill>
              </a:rPr>
              <a:t>Twitter: @</a:t>
            </a:r>
            <a:r>
              <a:rPr lang="en-US" dirty="0" err="1">
                <a:solidFill>
                  <a:schemeClr val="accent1">
                    <a:lumMod val="40000"/>
                    <a:lumOff val="60000"/>
                  </a:schemeClr>
                </a:solidFill>
              </a:rPr>
              <a:t>HITshrink</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EHRs</a:t>
            </a:r>
            <a:endParaRPr lang="en-US" dirty="0"/>
          </a:p>
        </p:txBody>
      </p:sp>
      <p:sp>
        <p:nvSpPr>
          <p:cNvPr id="3" name="Content Placeholder 2"/>
          <p:cNvSpPr>
            <a:spLocks noGrp="1"/>
          </p:cNvSpPr>
          <p:nvPr>
            <p:ph idx="1"/>
          </p:nvPr>
        </p:nvSpPr>
        <p:spPr/>
        <p:txBody>
          <a:bodyPr/>
          <a:lstStyle/>
          <a:p>
            <a:r>
              <a:rPr lang="en-US" dirty="0"/>
              <a:t>BH left behind - market, privacy, HITECH $, state laws</a:t>
            </a:r>
          </a:p>
          <a:p>
            <a:r>
              <a:rPr lang="en-US" dirty="0"/>
              <a:t>lack of features need - psychotherapy notes</a:t>
            </a:r>
          </a:p>
          <a:p>
            <a:r>
              <a:rPr lang="en-US" dirty="0"/>
              <a:t>interoperability, </a:t>
            </a:r>
            <a:r>
              <a:rPr lang="en-US" dirty="0" err="1"/>
              <a:t>datablocking</a:t>
            </a:r>
            <a:endParaRPr lang="en-US" dirty="0"/>
          </a:p>
          <a:p>
            <a:r>
              <a:rPr lang="en-US" dirty="0"/>
              <a:t>usability</a:t>
            </a:r>
          </a:p>
          <a:p>
            <a:r>
              <a:rPr lang="en-US" dirty="0" err="1"/>
              <a:t>Valant</a:t>
            </a:r>
            <a:r>
              <a:rPr lang="en-US" dirty="0"/>
              <a:t>, </a:t>
            </a:r>
            <a:r>
              <a:rPr lang="en-US" dirty="0" err="1"/>
              <a:t>Askesis</a:t>
            </a:r>
            <a:r>
              <a:rPr lang="en-US" dirty="0"/>
              <a:t>, </a:t>
            </a:r>
            <a:r>
              <a:rPr lang="en-US" dirty="0" err="1"/>
              <a:t>Netsmart</a:t>
            </a:r>
            <a:r>
              <a:rPr lang="en-US" dirty="0"/>
              <a:t>, Credible</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181017"/>
            <a:ext cx="9144000" cy="57150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HIEs</a:t>
            </a:r>
            <a:endParaRPr lang="en-US" dirty="0"/>
          </a:p>
        </p:txBody>
      </p:sp>
      <p:sp>
        <p:nvSpPr>
          <p:cNvPr id="3" name="Content Placeholder 2"/>
          <p:cNvSpPr>
            <a:spLocks noGrp="1"/>
          </p:cNvSpPr>
          <p:nvPr>
            <p:ph idx="1"/>
          </p:nvPr>
        </p:nvSpPr>
        <p:spPr/>
        <p:txBody>
          <a:bodyPr/>
          <a:lstStyle/>
          <a:p>
            <a:r>
              <a:rPr lang="en-US" dirty="0"/>
              <a:t>HL7, interoperability, CCDA</a:t>
            </a:r>
          </a:p>
          <a:p>
            <a:r>
              <a:rPr lang="en-US" dirty="0"/>
              <a:t>opt-in, opt-out, DS4P, who owns the data</a:t>
            </a:r>
          </a:p>
          <a:p>
            <a:r>
              <a:rPr lang="en-US" dirty="0"/>
              <a:t>states, privacy</a:t>
            </a:r>
          </a:p>
          <a:p>
            <a:r>
              <a:rPr lang="en-US" dirty="0" err="1"/>
              <a:t>PDMPs</a:t>
            </a:r>
            <a:endParaRPr lang="en-US" dirty="0"/>
          </a:p>
          <a:p>
            <a:r>
              <a:rPr lang="en-US" dirty="0"/>
              <a:t>third-party APIs</a:t>
            </a:r>
          </a:p>
          <a:p>
            <a:r>
              <a:rPr lang="en-US" dirty="0"/>
              <a:t>Mirth, </a:t>
            </a:r>
            <a:r>
              <a:rPr lang="en-US" dirty="0" err="1"/>
              <a:t>Intersystems</a:t>
            </a:r>
            <a:r>
              <a:rPr lang="en-US" dirty="0"/>
              <a:t>, </a:t>
            </a:r>
            <a:r>
              <a:rPr lang="en-US" dirty="0" err="1"/>
              <a:t>Medicity</a:t>
            </a:r>
            <a:endParaRPr lang="en-US" dirty="0"/>
          </a:p>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378794" y="55700"/>
            <a:ext cx="8348235" cy="6344658"/>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 </a:t>
            </a:r>
            <a:br>
              <a:rPr lang="en-US" dirty="0"/>
            </a:br>
            <a:r>
              <a:rPr lang="en-US" dirty="0"/>
              <a:t>Care management</a:t>
            </a:r>
          </a:p>
        </p:txBody>
      </p:sp>
      <p:sp>
        <p:nvSpPr>
          <p:cNvPr id="3" name="Content Placeholder 2"/>
          <p:cNvSpPr>
            <a:spLocks noGrp="1"/>
          </p:cNvSpPr>
          <p:nvPr>
            <p:ph idx="1"/>
          </p:nvPr>
        </p:nvSpPr>
        <p:spPr/>
        <p:txBody>
          <a:bodyPr/>
          <a:lstStyle/>
          <a:p>
            <a:endParaRPr lang="en-US" dirty="0"/>
          </a:p>
          <a:p>
            <a:r>
              <a:rPr lang="en-US" dirty="0"/>
              <a:t>web, texting, apps</a:t>
            </a:r>
          </a:p>
          <a:p>
            <a:r>
              <a:rPr lang="en-US" dirty="0"/>
              <a:t>scheduling, logistics, transportation</a:t>
            </a:r>
          </a:p>
          <a:p>
            <a:r>
              <a:rPr lang="en-US" dirty="0"/>
              <a:t>population health, analytics</a:t>
            </a:r>
          </a:p>
          <a:p>
            <a:r>
              <a:rPr lang="en-US" dirty="0" err="1"/>
              <a:t>Phytel</a:t>
            </a:r>
            <a:r>
              <a:rPr lang="en-US" dirty="0"/>
              <a:t>, </a:t>
            </a:r>
            <a:r>
              <a:rPr lang="en-US" dirty="0" err="1"/>
              <a:t>CareManager</a:t>
            </a:r>
            <a:r>
              <a:rPr lang="en-US" dirty="0"/>
              <a:t>, </a:t>
            </a:r>
            <a:r>
              <a:rPr lang="en-US" dirty="0" err="1"/>
              <a:t>Mindoula</a:t>
            </a:r>
            <a:r>
              <a:rPr lang="en-US" dirty="0"/>
              <a:t>, Quartet</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7" name="Picture 6"/>
          <p:cNvPicPr>
            <a:picLocks noChangeAspect="1"/>
          </p:cNvPicPr>
          <p:nvPr/>
        </p:nvPicPr>
        <p:blipFill>
          <a:blip r:embed="rId3"/>
          <a:stretch>
            <a:fillRect/>
          </a:stretch>
        </p:blipFill>
        <p:spPr>
          <a:xfrm>
            <a:off x="3638455" y="243345"/>
            <a:ext cx="3262689" cy="5803201"/>
          </a:xfrm>
          <a:prstGeom prst="rect">
            <a:avLst/>
          </a:prstGeom>
        </p:spPr>
      </p:pic>
      <p:sp>
        <p:nvSpPr>
          <p:cNvPr id="8" name="TextBox 7"/>
          <p:cNvSpPr txBox="1"/>
          <p:nvPr/>
        </p:nvSpPr>
        <p:spPr>
          <a:xfrm>
            <a:off x="759852" y="455934"/>
            <a:ext cx="1641821" cy="523220"/>
          </a:xfrm>
          <a:prstGeom prst="rect">
            <a:avLst/>
          </a:prstGeom>
          <a:noFill/>
        </p:spPr>
        <p:txBody>
          <a:bodyPr wrap="none" rtlCol="0">
            <a:spAutoFit/>
          </a:bodyPr>
          <a:lstStyle/>
          <a:p>
            <a:r>
              <a:rPr lang="en-US" sz="2800" dirty="0" err="1"/>
              <a:t>Mindoula</a:t>
            </a:r>
            <a:endParaRPr lang="en-US" sz="2800" dirty="0"/>
          </a:p>
        </p:txBody>
      </p:sp>
    </p:spTree>
    <p:extLst>
      <p:ext uri="{BB962C8B-B14F-4D97-AF65-F5344CB8AC3E}">
        <p14:creationId xmlns:p14="http://schemas.microsoft.com/office/powerpoint/2010/main" val="190950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3" name="Content Placeholder 2"/>
          <p:cNvSpPr>
            <a:spLocks noGrp="1"/>
          </p:cNvSpPr>
          <p:nvPr>
            <p:ph idx="1"/>
          </p:nvPr>
        </p:nvSpPr>
        <p:spPr/>
        <p:txBody>
          <a:bodyPr/>
          <a:lstStyle/>
          <a:p>
            <a:r>
              <a:rPr lang="en-US" dirty="0"/>
              <a:t>data analytics, machine learning, cognitive computing</a:t>
            </a:r>
          </a:p>
          <a:p>
            <a:r>
              <a:rPr lang="en-US" dirty="0"/>
              <a:t>predictive modeling, </a:t>
            </a:r>
            <a:r>
              <a:rPr lang="en-US" dirty="0" err="1"/>
              <a:t>comorbidities</a:t>
            </a:r>
            <a:endParaRPr lang="en-US" dirty="0"/>
          </a:p>
          <a:p>
            <a:r>
              <a:rPr lang="en-US" dirty="0"/>
              <a:t>limitations, poor quality data, claims</a:t>
            </a:r>
          </a:p>
          <a:p>
            <a:r>
              <a:rPr lang="en-US" dirty="0"/>
              <a:t>sensor-based data — phone as tracker</a:t>
            </a:r>
          </a:p>
          <a:p>
            <a:r>
              <a:rPr lang="en-US" dirty="0" err="1"/>
              <a:t>Netsmart</a:t>
            </a:r>
            <a:r>
              <a:rPr lang="en-US" dirty="0"/>
              <a:t>, </a:t>
            </a:r>
            <a:r>
              <a:rPr lang="en-US" dirty="0" err="1"/>
              <a:t>Explorys</a:t>
            </a:r>
            <a:r>
              <a:rPr lang="en-US" dirty="0"/>
              <a:t>, </a:t>
            </a:r>
            <a:r>
              <a:rPr lang="en-US" dirty="0" err="1"/>
              <a:t>ginger.io</a:t>
            </a:r>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051995" y="511478"/>
            <a:ext cx="6934200" cy="5550304"/>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Assessment</a:t>
            </a:r>
          </a:p>
        </p:txBody>
      </p:sp>
      <p:sp>
        <p:nvSpPr>
          <p:cNvPr id="3" name="Content Placeholder 2"/>
          <p:cNvSpPr>
            <a:spLocks noGrp="1"/>
          </p:cNvSpPr>
          <p:nvPr>
            <p:ph idx="1"/>
          </p:nvPr>
        </p:nvSpPr>
        <p:spPr/>
        <p:txBody>
          <a:bodyPr/>
          <a:lstStyle/>
          <a:p>
            <a:r>
              <a:rPr lang="en-US" dirty="0"/>
              <a:t>Measurement-based care</a:t>
            </a:r>
          </a:p>
          <a:p>
            <a:r>
              <a:rPr lang="en-US" dirty="0"/>
              <a:t>Multidimensional assessments</a:t>
            </a:r>
          </a:p>
          <a:p>
            <a:r>
              <a:rPr lang="en-US" dirty="0"/>
              <a:t>USPSTF - screen for depression, look beyond depression</a:t>
            </a:r>
          </a:p>
          <a:p>
            <a:r>
              <a:rPr lang="en-US" dirty="0"/>
              <a:t>EHR integration, workflow</a:t>
            </a:r>
          </a:p>
          <a:p>
            <a:r>
              <a:rPr lang="en-US" dirty="0"/>
              <a:t>M3 Checklist, </a:t>
            </a:r>
            <a:r>
              <a:rPr lang="en-US" dirty="0" err="1"/>
              <a:t>LabCorp</a:t>
            </a:r>
            <a:r>
              <a:rPr lang="en-US" dirty="0"/>
              <a:t>, BH-Works</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4" name="Picture 3" descr="Workflow PP D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932"/>
            <a:ext cx="9144001" cy="7065819"/>
          </a:xfrm>
          <a:prstGeom prst="rect">
            <a:avLst/>
          </a:prstGeom>
        </p:spPr>
      </p:pic>
    </p:spTree>
    <p:extLst>
      <p:ext uri="{BB962C8B-B14F-4D97-AF65-F5344CB8AC3E}">
        <p14:creationId xmlns:p14="http://schemas.microsoft.com/office/powerpoint/2010/main" val="395001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6055"/>
            <a:ext cx="7886700" cy="1325563"/>
          </a:xfrm>
        </p:spPr>
        <p:txBody>
          <a:bodyPr/>
          <a:lstStyle/>
          <a:p>
            <a:r>
              <a:rPr lang="en-US" dirty="0"/>
              <a:t>Hats I Wear</a:t>
            </a:r>
          </a:p>
        </p:txBody>
      </p:sp>
      <p:sp>
        <p:nvSpPr>
          <p:cNvPr id="3" name="Content Placeholder 2"/>
          <p:cNvSpPr>
            <a:spLocks noGrp="1"/>
          </p:cNvSpPr>
          <p:nvPr>
            <p:ph idx="1"/>
          </p:nvPr>
        </p:nvSpPr>
        <p:spPr>
          <a:xfrm>
            <a:off x="628650" y="1265369"/>
            <a:ext cx="7886700" cy="4809162"/>
          </a:xfrm>
        </p:spPr>
        <p:txBody>
          <a:bodyPr>
            <a:normAutofit fontScale="92500" lnSpcReduction="10000"/>
          </a:bodyPr>
          <a:lstStyle/>
          <a:p>
            <a:r>
              <a:rPr lang="en-US" dirty="0"/>
              <a:t>CMIO, M3 Information</a:t>
            </a:r>
          </a:p>
          <a:p>
            <a:r>
              <a:rPr lang="en-US" dirty="0"/>
              <a:t>President, Fuse Health Strategies</a:t>
            </a:r>
          </a:p>
          <a:p>
            <a:r>
              <a:rPr lang="en-US" dirty="0"/>
              <a:t>Assembly Recorder, American Psychiatric Association</a:t>
            </a:r>
          </a:p>
          <a:p>
            <a:r>
              <a:rPr lang="en-US" dirty="0"/>
              <a:t>Chair, APA Committee on Mental Health IT</a:t>
            </a:r>
          </a:p>
          <a:p>
            <a:r>
              <a:rPr lang="en-US" dirty="0"/>
              <a:t>Chair, Parity Accreditation Committee, </a:t>
            </a:r>
            <a:r>
              <a:rPr lang="en-US" dirty="0" err="1"/>
              <a:t>ClearHealth</a:t>
            </a:r>
            <a:r>
              <a:rPr lang="en-US" dirty="0"/>
              <a:t> Quality Institute</a:t>
            </a:r>
          </a:p>
          <a:p>
            <a:r>
              <a:rPr lang="en-US" dirty="0"/>
              <a:t>Psychiatrist</a:t>
            </a:r>
          </a:p>
          <a:p>
            <a:r>
              <a:rPr lang="en-US" dirty="0"/>
              <a:t>Family member</a:t>
            </a:r>
          </a:p>
          <a:p>
            <a:r>
              <a:rPr lang="en-US" dirty="0"/>
              <a:t>Shrink </a:t>
            </a:r>
            <a:r>
              <a:rPr lang="en-US"/>
              <a:t>Rap Blog/Book, </a:t>
            </a:r>
            <a:r>
              <a:rPr lang="en-US" dirty="0"/>
              <a:t>My Three </a:t>
            </a:r>
            <a:r>
              <a:rPr lang="en-US"/>
              <a:t>Shrinks Podcast</a:t>
            </a:r>
          </a:p>
          <a:p>
            <a:r>
              <a:rPr lang="en-US" dirty="0"/>
              <a:t>SAMHSA?</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21710" y="3318814"/>
            <a:ext cx="4677832" cy="3138843"/>
          </a:xfrm>
          <a:prstGeom prst="rect">
            <a:avLst/>
          </a:prstGeom>
        </p:spPr>
      </p:pic>
      <p:pic>
        <p:nvPicPr>
          <p:cNvPr id="6" name="Picture 5"/>
          <p:cNvPicPr>
            <a:picLocks noChangeAspect="1"/>
          </p:cNvPicPr>
          <p:nvPr/>
        </p:nvPicPr>
        <p:blipFill>
          <a:blip r:embed="rId4"/>
          <a:stretch>
            <a:fillRect/>
          </a:stretch>
        </p:blipFill>
        <p:spPr>
          <a:xfrm>
            <a:off x="4742962" y="0"/>
            <a:ext cx="4466167" cy="7556500"/>
          </a:xfrm>
          <a:prstGeom prst="rect">
            <a:avLst/>
          </a:prstGeom>
        </p:spPr>
      </p:pic>
      <p:sp>
        <p:nvSpPr>
          <p:cNvPr id="7" name="TextBox 6"/>
          <p:cNvSpPr txBox="1"/>
          <p:nvPr/>
        </p:nvSpPr>
        <p:spPr>
          <a:xfrm>
            <a:off x="412750" y="403135"/>
            <a:ext cx="2827066" cy="1200329"/>
          </a:xfrm>
          <a:prstGeom prst="rect">
            <a:avLst/>
          </a:prstGeom>
          <a:noFill/>
        </p:spPr>
        <p:txBody>
          <a:bodyPr wrap="none" rtlCol="0">
            <a:spAutoFit/>
          </a:bodyPr>
          <a:lstStyle/>
          <a:p>
            <a:r>
              <a:rPr lang="en-US" sz="3600" dirty="0" err="1"/>
              <a:t>LabCorp’s</a:t>
            </a:r>
            <a:r>
              <a:rPr lang="en-US" sz="3600" dirty="0"/>
              <a:t> </a:t>
            </a:r>
          </a:p>
          <a:p>
            <a:r>
              <a:rPr lang="en-US" sz="3600" dirty="0"/>
              <a:t>M3 Checklist</a:t>
            </a:r>
          </a:p>
        </p:txBody>
      </p:sp>
    </p:spTree>
    <p:extLst>
      <p:ext uri="{BB962C8B-B14F-4D97-AF65-F5344CB8AC3E}">
        <p14:creationId xmlns:p14="http://schemas.microsoft.com/office/powerpoint/2010/main" val="190950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4150" y="-179340"/>
            <a:ext cx="7886700" cy="1325563"/>
          </a:xfrm>
        </p:spPr>
        <p:txBody>
          <a:bodyPr>
            <a:normAutofit/>
          </a:bodyPr>
          <a:lstStyle/>
          <a:p>
            <a:r>
              <a:rPr lang="en-US" sz="3600" dirty="0"/>
              <a:t>M3 Checklist</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3117850" y="817563"/>
            <a:ext cx="5397500" cy="5359400"/>
          </a:xfrm>
          <a:prstGeom prst="rect">
            <a:avLst/>
          </a:prstGeom>
        </p:spPr>
      </p:pic>
      <p:pic>
        <p:nvPicPr>
          <p:cNvPr id="6" name="Picture 5" descr="M3Checklist.iPhone6s.large.png"/>
          <p:cNvPicPr>
            <a:picLocks noChangeAspect="1"/>
          </p:cNvPicPr>
          <p:nvPr/>
        </p:nvPicPr>
        <p:blipFill>
          <a:blip r:embed="rId4"/>
          <a:stretch>
            <a:fillRect/>
          </a:stretch>
        </p:blipFill>
        <p:spPr>
          <a:xfrm>
            <a:off x="335837" y="1279408"/>
            <a:ext cx="2427137" cy="515498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Assessment</a:t>
            </a:r>
          </a:p>
        </p:txBody>
      </p:sp>
      <p:sp>
        <p:nvSpPr>
          <p:cNvPr id="3" name="Content Placeholder 2"/>
          <p:cNvSpPr>
            <a:spLocks noGrp="1"/>
          </p:cNvSpPr>
          <p:nvPr>
            <p:ph idx="1"/>
          </p:nvPr>
        </p:nvSpPr>
        <p:spPr/>
        <p:txBody>
          <a:bodyPr/>
          <a:lstStyle/>
          <a:p>
            <a:r>
              <a:rPr lang="en-US" dirty="0"/>
              <a:t>sensor-based: phone/text activity, GPS, </a:t>
            </a:r>
            <a:r>
              <a:rPr lang="en-US" dirty="0" err="1"/>
              <a:t>fitbit</a:t>
            </a:r>
            <a:endParaRPr lang="en-US" dirty="0"/>
          </a:p>
          <a:p>
            <a:r>
              <a:rPr lang="en-US" dirty="0"/>
              <a:t>voice &amp; speech characteristics</a:t>
            </a:r>
          </a:p>
          <a:p>
            <a:r>
              <a:rPr lang="en-US" dirty="0"/>
              <a:t>privacy</a:t>
            </a:r>
          </a:p>
          <a:p>
            <a:r>
              <a:rPr lang="en-US" dirty="0" err="1"/>
              <a:t>Ginger.io</a:t>
            </a:r>
            <a:r>
              <a:rPr lang="en-US" dirty="0"/>
              <a:t>, </a:t>
            </a:r>
            <a:r>
              <a:rPr lang="en-US" dirty="0" err="1"/>
              <a:t>Neurolex</a:t>
            </a:r>
            <a:r>
              <a:rPr lang="en-US" dirty="0"/>
              <a:t>, </a:t>
            </a:r>
            <a:r>
              <a:rPr lang="en-US" dirty="0" err="1"/>
              <a:t>MindStrong</a:t>
            </a:r>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Telehealth</a:t>
            </a:r>
            <a:endParaRPr lang="en-US" dirty="0"/>
          </a:p>
        </p:txBody>
      </p:sp>
      <p:sp>
        <p:nvSpPr>
          <p:cNvPr id="3" name="Content Placeholder 2"/>
          <p:cNvSpPr>
            <a:spLocks noGrp="1"/>
          </p:cNvSpPr>
          <p:nvPr>
            <p:ph idx="1"/>
          </p:nvPr>
        </p:nvSpPr>
        <p:spPr/>
        <p:txBody>
          <a:bodyPr/>
          <a:lstStyle/>
          <a:p>
            <a:r>
              <a:rPr lang="en-US" dirty="0"/>
              <a:t>real-time </a:t>
            </a:r>
            <a:r>
              <a:rPr lang="en-US" dirty="0" err="1"/>
              <a:t>televideo</a:t>
            </a:r>
            <a:r>
              <a:rPr lang="en-US" dirty="0"/>
              <a:t> for </a:t>
            </a:r>
            <a:r>
              <a:rPr lang="en-US" dirty="0" err="1"/>
              <a:t>teletherapy</a:t>
            </a:r>
            <a:r>
              <a:rPr lang="en-US" dirty="0"/>
              <a:t>, consultations</a:t>
            </a:r>
          </a:p>
          <a:p>
            <a:r>
              <a:rPr lang="en-US" dirty="0"/>
              <a:t>effectiveness same as face-to-face</a:t>
            </a:r>
          </a:p>
          <a:p>
            <a:r>
              <a:rPr lang="en-US" dirty="0"/>
              <a:t>access to care</a:t>
            </a:r>
          </a:p>
          <a:p>
            <a:r>
              <a:rPr lang="en-US" dirty="0"/>
              <a:t>standards, licensing, privacy, reimbursement</a:t>
            </a:r>
          </a:p>
          <a:p>
            <a:r>
              <a:rPr lang="en-US" dirty="0"/>
              <a:t>Breakthrough, Arcadian, </a:t>
            </a:r>
            <a:r>
              <a:rPr lang="en-US" dirty="0" err="1"/>
              <a:t>BetterMynd</a:t>
            </a:r>
            <a:r>
              <a:rPr lang="en-US" dirty="0"/>
              <a:t>, </a:t>
            </a:r>
            <a:r>
              <a:rPr lang="en-US" dirty="0" err="1"/>
              <a:t>Silvercloud</a:t>
            </a:r>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0" y="665777"/>
            <a:ext cx="9143999" cy="5260795"/>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Genetics</a:t>
            </a:r>
          </a:p>
        </p:txBody>
      </p:sp>
      <p:sp>
        <p:nvSpPr>
          <p:cNvPr id="3" name="Content Placeholder 2"/>
          <p:cNvSpPr>
            <a:spLocks noGrp="1"/>
          </p:cNvSpPr>
          <p:nvPr>
            <p:ph idx="1"/>
          </p:nvPr>
        </p:nvSpPr>
        <p:spPr/>
        <p:txBody>
          <a:bodyPr/>
          <a:lstStyle/>
          <a:p>
            <a:r>
              <a:rPr lang="en-US" dirty="0" err="1"/>
              <a:t>pharmacogenetics</a:t>
            </a:r>
            <a:endParaRPr lang="en-US" dirty="0"/>
          </a:p>
          <a:p>
            <a:r>
              <a:rPr lang="en-US" dirty="0"/>
              <a:t>costs, privacy</a:t>
            </a:r>
          </a:p>
          <a:p>
            <a:r>
              <a:rPr lang="en-US" dirty="0" err="1"/>
              <a:t>Genomind</a:t>
            </a:r>
            <a:r>
              <a:rPr lang="en-US" dirty="0"/>
              <a:t>, </a:t>
            </a:r>
            <a:r>
              <a:rPr lang="en-US" dirty="0" err="1"/>
              <a:t>Assurex</a:t>
            </a:r>
            <a:r>
              <a:rPr lang="en-US" dirty="0"/>
              <a:t>, 23andMe</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Tree>
    <p:extLst>
      <p:ext uri="{BB962C8B-B14F-4D97-AF65-F5344CB8AC3E}">
        <p14:creationId xmlns:p14="http://schemas.microsoft.com/office/powerpoint/2010/main" val="1909507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descr="2017-06-30 07.13.28.png"/>
          <p:cNvPicPr>
            <a:picLocks noChangeAspect="1"/>
          </p:cNvPicPr>
          <p:nvPr/>
        </p:nvPicPr>
        <p:blipFill>
          <a:blip r:embed="rId3"/>
          <a:stretch>
            <a:fillRect/>
          </a:stretch>
        </p:blipFill>
        <p:spPr>
          <a:xfrm>
            <a:off x="803562" y="0"/>
            <a:ext cx="3619343" cy="6434388"/>
          </a:xfrm>
          <a:prstGeom prst="rect">
            <a:avLst/>
          </a:prstGeom>
        </p:spPr>
      </p:pic>
      <p:pic>
        <p:nvPicPr>
          <p:cNvPr id="6" name="Picture 5" descr="2017-06-30 07.13.44.png"/>
          <p:cNvPicPr>
            <a:picLocks noChangeAspect="1"/>
          </p:cNvPicPr>
          <p:nvPr/>
        </p:nvPicPr>
        <p:blipFill>
          <a:blip r:embed="rId4"/>
          <a:stretch>
            <a:fillRect/>
          </a:stretch>
        </p:blipFill>
        <p:spPr>
          <a:xfrm>
            <a:off x="4933174" y="0"/>
            <a:ext cx="3619343" cy="6434388"/>
          </a:xfrm>
          <a:prstGeom prst="rect">
            <a:avLst/>
          </a:prstGeom>
        </p:spPr>
      </p:pic>
      <p:sp>
        <p:nvSpPr>
          <p:cNvPr id="9" name="Rectangle 8"/>
          <p:cNvSpPr/>
          <p:nvPr/>
        </p:nvSpPr>
        <p:spPr>
          <a:xfrm>
            <a:off x="5147156" y="2629016"/>
            <a:ext cx="3175193" cy="1080570"/>
          </a:xfrm>
          <a:prstGeom prst="rect">
            <a:avLst/>
          </a:prstGeom>
          <a:noFill/>
          <a:ln w="28575" cap="flat" cmpd="sng" algn="ctr">
            <a:solidFill>
              <a:srgbClr val="FF00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50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Neuroimaging</a:t>
            </a:r>
            <a:endParaRPr lang="en-US" dirty="0"/>
          </a:p>
        </p:txBody>
      </p:sp>
      <p:sp>
        <p:nvSpPr>
          <p:cNvPr id="3" name="Content Placeholder 2"/>
          <p:cNvSpPr>
            <a:spLocks noGrp="1"/>
          </p:cNvSpPr>
          <p:nvPr>
            <p:ph idx="1"/>
          </p:nvPr>
        </p:nvSpPr>
        <p:spPr/>
        <p:txBody>
          <a:bodyPr/>
          <a:lstStyle/>
          <a:p>
            <a:r>
              <a:rPr lang="en-US" dirty="0" err="1"/>
              <a:t>fMRI</a:t>
            </a:r>
            <a:endParaRPr lang="en-US" dirty="0"/>
          </a:p>
          <a:p>
            <a:r>
              <a:rPr lang="en-US" dirty="0"/>
              <a:t>QEEG</a:t>
            </a:r>
          </a:p>
          <a:p>
            <a:r>
              <a:rPr lang="en-US" dirty="0"/>
              <a:t>MEG</a:t>
            </a:r>
          </a:p>
          <a:p>
            <a:r>
              <a:rPr lang="en-US" dirty="0" err="1"/>
              <a:t>NeuroGuide</a:t>
            </a:r>
            <a:r>
              <a:rPr lang="en-US" dirty="0"/>
              <a:t>, </a:t>
            </a:r>
            <a:r>
              <a:rPr lang="en-US" dirty="0" err="1"/>
              <a:t>BrainMaster</a:t>
            </a:r>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6112294" y="3447918"/>
            <a:ext cx="2538133" cy="2470749"/>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61" y="-340444"/>
            <a:ext cx="7886700" cy="1325563"/>
          </a:xfrm>
        </p:spPr>
        <p:txBody>
          <a:bodyPr/>
          <a:lstStyle/>
          <a:p>
            <a:r>
              <a:rPr lang="en-US" dirty="0"/>
              <a:t>Mental Health Apps: iTunes</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6" name="Picture 5"/>
          <p:cNvPicPr>
            <a:picLocks noChangeAspect="1"/>
          </p:cNvPicPr>
          <p:nvPr/>
        </p:nvPicPr>
        <p:blipFill>
          <a:blip r:embed="rId3"/>
          <a:stretch>
            <a:fillRect/>
          </a:stretch>
        </p:blipFill>
        <p:spPr>
          <a:xfrm>
            <a:off x="167154" y="678828"/>
            <a:ext cx="8799402" cy="615567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61" y="-170222"/>
            <a:ext cx="7886700" cy="1325563"/>
          </a:xfrm>
        </p:spPr>
        <p:txBody>
          <a:bodyPr/>
          <a:lstStyle/>
          <a:p>
            <a:r>
              <a:rPr lang="en-US" dirty="0"/>
              <a:t>Mental Health Apps: Android</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1" y="964936"/>
            <a:ext cx="9144000" cy="5469452"/>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13240" y="693963"/>
            <a:ext cx="3761208" cy="57927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026" y="8020"/>
            <a:ext cx="8890000" cy="736600"/>
          </a:xfrm>
          <a:prstGeom prst="rect">
            <a:avLst/>
          </a:prstGeom>
        </p:spPr>
      </p:pic>
      <p:sp>
        <p:nvSpPr>
          <p:cNvPr id="2" name="Title 1"/>
          <p:cNvSpPr>
            <a:spLocks noGrp="1"/>
          </p:cNvSpPr>
          <p:nvPr>
            <p:ph type="title"/>
          </p:nvPr>
        </p:nvSpPr>
        <p:spPr>
          <a:xfrm>
            <a:off x="628649" y="-93936"/>
            <a:ext cx="8344377" cy="1325563"/>
          </a:xfrm>
        </p:spPr>
        <p:txBody>
          <a:bodyPr>
            <a:normAutofit/>
          </a:bodyPr>
          <a:lstStyle/>
          <a:p>
            <a:r>
              <a:rPr lang="en-US" sz="4000" dirty="0"/>
              <a:t>App Stores Ratings are Not Helpful</a:t>
            </a:r>
          </a:p>
        </p:txBody>
      </p:sp>
      <p:pic>
        <p:nvPicPr>
          <p:cNvPr id="9" name="Picture 8"/>
          <p:cNvPicPr>
            <a:picLocks noChangeAspect="1"/>
          </p:cNvPicPr>
          <p:nvPr/>
        </p:nvPicPr>
        <p:blipFill>
          <a:blip r:embed="rId3"/>
          <a:stretch>
            <a:fillRect/>
          </a:stretch>
        </p:blipFill>
        <p:spPr>
          <a:xfrm>
            <a:off x="6386040" y="1612210"/>
            <a:ext cx="2586987" cy="731748"/>
          </a:xfrm>
          <a:prstGeom prst="rect">
            <a:avLst/>
          </a:prstGeom>
        </p:spPr>
      </p:pic>
      <p:pic>
        <p:nvPicPr>
          <p:cNvPr id="11" name="Picture 10" descr="Screen Shot 2016-12-07 at 10.50.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53" y="1105718"/>
            <a:ext cx="6173087" cy="5232242"/>
          </a:xfrm>
          <a:prstGeom prst="rect">
            <a:avLst/>
          </a:prstGeom>
        </p:spPr>
      </p:pic>
      <p:sp>
        <p:nvSpPr>
          <p:cNvPr id="12" name="TextBox 11"/>
          <p:cNvSpPr txBox="1"/>
          <p:nvPr/>
        </p:nvSpPr>
        <p:spPr>
          <a:xfrm>
            <a:off x="6863343" y="2909290"/>
            <a:ext cx="1823457" cy="1600438"/>
          </a:xfrm>
          <a:prstGeom prst="rect">
            <a:avLst/>
          </a:prstGeom>
          <a:noFill/>
        </p:spPr>
        <p:txBody>
          <a:bodyPr wrap="square" rtlCol="0">
            <a:spAutoFit/>
          </a:bodyPr>
          <a:lstStyle/>
          <a:p>
            <a:r>
              <a:rPr lang="en-US" sz="1000" b="1" dirty="0"/>
              <a:t>K Singh et al. Many Mobile Health Apps Target High-Need, High-Cost Populations, But Gaps Remain. Health Affairs. 2016</a:t>
            </a:r>
            <a:endParaRPr lang="en-US" sz="1000" dirty="0"/>
          </a:p>
          <a:p>
            <a:r>
              <a:rPr lang="en-US" sz="1000" dirty="0">
                <a:hlinkClick r:id="rId5"/>
              </a:rPr>
              <a:t>http://content.healthaffairs.org/content/35/12/2310.abstract</a:t>
            </a:r>
            <a:endParaRPr lang="en-US" sz="1000" dirty="0"/>
          </a:p>
          <a:p>
            <a:endParaRPr lang="en-US" dirty="0"/>
          </a:p>
        </p:txBody>
      </p:sp>
      <p:sp>
        <p:nvSpPr>
          <p:cNvPr id="6" name="TextBox 5"/>
          <p:cNvSpPr txBox="1"/>
          <p:nvPr/>
        </p:nvSpPr>
        <p:spPr>
          <a:xfrm>
            <a:off x="7125499" y="5842337"/>
            <a:ext cx="2018501" cy="646331"/>
          </a:xfrm>
          <a:prstGeom prst="rect">
            <a:avLst/>
          </a:prstGeom>
          <a:noFill/>
        </p:spPr>
        <p:txBody>
          <a:bodyPr wrap="none" rtlCol="0">
            <a:spAutoFit/>
          </a:bodyPr>
          <a:lstStyle/>
          <a:p>
            <a:r>
              <a:rPr lang="en-US" dirty="0"/>
              <a:t>Slides courtesy of</a:t>
            </a:r>
          </a:p>
          <a:p>
            <a:r>
              <a:rPr lang="en-US" dirty="0"/>
              <a:t>@</a:t>
            </a:r>
            <a:r>
              <a:rPr lang="en-US" dirty="0" err="1"/>
              <a:t>JohnTorousMD</a:t>
            </a:r>
            <a:endParaRPr lang="en-US" dirty="0"/>
          </a:p>
        </p:txBody>
      </p:sp>
    </p:spTree>
    <p:extLst>
      <p:ext uri="{BB962C8B-B14F-4D97-AF65-F5344CB8AC3E}">
        <p14:creationId xmlns:p14="http://schemas.microsoft.com/office/powerpoint/2010/main" val="110113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0" y="0"/>
            <a:ext cx="8890000" cy="736600"/>
          </a:xfrm>
          <a:prstGeom prst="rect">
            <a:avLst/>
          </a:prstGeom>
        </p:spPr>
      </p:pic>
      <p:sp>
        <p:nvSpPr>
          <p:cNvPr id="28" name="Oval 27"/>
          <p:cNvSpPr/>
          <p:nvPr/>
        </p:nvSpPr>
        <p:spPr>
          <a:xfrm>
            <a:off x="2706343" y="5867400"/>
            <a:ext cx="3637769" cy="533400"/>
          </a:xfrm>
          <a:prstGeom prst="ellipse">
            <a:avLst/>
          </a:prstGeom>
          <a:gradFill flip="none" rotWithShape="1">
            <a:gsLst>
              <a:gs pos="0">
                <a:sysClr val="windowText" lastClr="000000">
                  <a:lumMod val="50000"/>
                  <a:lumOff val="50000"/>
                  <a:alpha val="70000"/>
                </a:sys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a:xfrm>
            <a:off x="628650" y="54192"/>
            <a:ext cx="7886700" cy="1325563"/>
          </a:xfrm>
        </p:spPr>
        <p:txBody>
          <a:bodyPr/>
          <a:lstStyle/>
          <a:p>
            <a:r>
              <a:rPr lang="en-US" dirty="0"/>
              <a:t>Why Static Scores Don’t Work</a:t>
            </a:r>
          </a:p>
        </p:txBody>
      </p:sp>
      <p:sp>
        <p:nvSpPr>
          <p:cNvPr id="498" name="TextBox 497"/>
          <p:cNvSpPr txBox="1"/>
          <p:nvPr/>
        </p:nvSpPr>
        <p:spPr>
          <a:xfrm>
            <a:off x="457200" y="4255325"/>
            <a:ext cx="2115101" cy="1569660"/>
          </a:xfrm>
          <a:prstGeom prst="rect">
            <a:avLst/>
          </a:prstGeom>
          <a:noFill/>
        </p:spPr>
        <p:txBody>
          <a:bodyPr wrap="square" rtlCol="0">
            <a:spAutoFit/>
          </a:bodyPr>
          <a:lstStyle/>
          <a:p>
            <a:pPr algn="ctr"/>
            <a:r>
              <a:rPr lang="en-US" sz="2400" dirty="0"/>
              <a:t>Many personal factors ratings cannot account for</a:t>
            </a:r>
          </a:p>
        </p:txBody>
      </p:sp>
      <p:sp>
        <p:nvSpPr>
          <p:cNvPr id="499" name="TextBox 498"/>
          <p:cNvSpPr txBox="1"/>
          <p:nvPr/>
        </p:nvSpPr>
        <p:spPr>
          <a:xfrm>
            <a:off x="6887768" y="4495801"/>
            <a:ext cx="2115101" cy="1569660"/>
          </a:xfrm>
          <a:prstGeom prst="rect">
            <a:avLst/>
          </a:prstGeom>
          <a:noFill/>
        </p:spPr>
        <p:txBody>
          <a:bodyPr wrap="square" rtlCol="0">
            <a:spAutoFit/>
          </a:bodyPr>
          <a:lstStyle/>
          <a:p>
            <a:pPr algn="ctr"/>
            <a:r>
              <a:rPr lang="en-US" sz="2400" dirty="0"/>
              <a:t>It depends on the context and patient at hand.</a:t>
            </a:r>
          </a:p>
        </p:txBody>
      </p:sp>
      <p:sp>
        <p:nvSpPr>
          <p:cNvPr id="501" name="TextBox 500"/>
          <p:cNvSpPr txBox="1"/>
          <p:nvPr/>
        </p:nvSpPr>
        <p:spPr>
          <a:xfrm>
            <a:off x="457200" y="1563255"/>
            <a:ext cx="2115101" cy="1569660"/>
          </a:xfrm>
          <a:prstGeom prst="rect">
            <a:avLst/>
          </a:prstGeom>
          <a:noFill/>
        </p:spPr>
        <p:txBody>
          <a:bodyPr wrap="square" rtlCol="0">
            <a:spAutoFit/>
          </a:bodyPr>
          <a:lstStyle/>
          <a:p>
            <a:pPr algn="ctr"/>
            <a:r>
              <a:rPr lang="en-US" sz="2400" kern="0" dirty="0">
                <a:solidFill>
                  <a:schemeClr val="tx1">
                    <a:lumMod val="85000"/>
                    <a:lumOff val="15000"/>
                  </a:schemeClr>
                </a:solidFill>
                <a:latin typeface="+mj-lt"/>
                <a:cs typeface="Arial" pitchFamily="34" charset="0"/>
              </a:rPr>
              <a:t>Apps are always changing and updating</a:t>
            </a:r>
            <a:endParaRPr lang="en-US" sz="2400" dirty="0">
              <a:solidFill>
                <a:schemeClr val="tx1">
                  <a:lumMod val="85000"/>
                  <a:lumOff val="15000"/>
                </a:schemeClr>
              </a:solidFill>
              <a:latin typeface="+mj-lt"/>
            </a:endParaRPr>
          </a:p>
        </p:txBody>
      </p:sp>
      <p:sp>
        <p:nvSpPr>
          <p:cNvPr id="502" name="TextBox 501"/>
          <p:cNvSpPr txBox="1"/>
          <p:nvPr/>
        </p:nvSpPr>
        <p:spPr>
          <a:xfrm>
            <a:off x="6751178" y="1537855"/>
            <a:ext cx="2251691" cy="2215991"/>
          </a:xfrm>
          <a:prstGeom prst="rect">
            <a:avLst/>
          </a:prstGeom>
          <a:noFill/>
        </p:spPr>
        <p:txBody>
          <a:bodyPr wrap="square" rtlCol="0">
            <a:spAutoFit/>
          </a:bodyPr>
          <a:lstStyle/>
          <a:p>
            <a:pPr algn="ctr"/>
            <a:r>
              <a:rPr lang="en-US" sz="2400" dirty="0"/>
              <a:t>There is no A+ or </a:t>
            </a:r>
            <a:r>
              <a:rPr lang="uk-UA" sz="2400" dirty="0"/>
              <a:t>’</a:t>
            </a:r>
            <a:r>
              <a:rPr lang="en-US" sz="2400" dirty="0"/>
              <a:t>95/100’ medication or therapy or treatment</a:t>
            </a:r>
          </a:p>
          <a:p>
            <a:pPr algn="ctr"/>
            <a:endParaRPr lang="en-US" sz="1800" dirty="0">
              <a:solidFill>
                <a:schemeClr val="tx1">
                  <a:lumMod val="85000"/>
                  <a:lumOff val="15000"/>
                </a:schemeClr>
              </a:solidFill>
            </a:endParaRPr>
          </a:p>
        </p:txBody>
      </p:sp>
      <p:grpSp>
        <p:nvGrpSpPr>
          <p:cNvPr id="3" name="Group 511"/>
          <p:cNvGrpSpPr/>
          <p:nvPr/>
        </p:nvGrpSpPr>
        <p:grpSpPr>
          <a:xfrm>
            <a:off x="2706343" y="1537854"/>
            <a:ext cx="4044835" cy="3948544"/>
            <a:chOff x="3960812" y="1666665"/>
            <a:chExt cx="4299023" cy="4276935"/>
          </a:xfrm>
        </p:grpSpPr>
        <p:grpSp>
          <p:nvGrpSpPr>
            <p:cNvPr id="4" name="Group 487"/>
            <p:cNvGrpSpPr/>
            <p:nvPr/>
          </p:nvGrpSpPr>
          <p:grpSpPr>
            <a:xfrm>
              <a:off x="3960812" y="1666665"/>
              <a:ext cx="4275426" cy="4276935"/>
              <a:chOff x="3843338" y="1527175"/>
              <a:chExt cx="4498975" cy="4500563"/>
            </a:xfrm>
          </p:grpSpPr>
          <p:sp>
            <p:nvSpPr>
              <p:cNvPr id="489" name="Freeform 476"/>
              <p:cNvSpPr>
                <a:spLocks/>
              </p:cNvSpPr>
              <p:nvPr/>
            </p:nvSpPr>
            <p:spPr bwMode="auto">
              <a:xfrm>
                <a:off x="3863976" y="1533338"/>
                <a:ext cx="2811463" cy="3298826"/>
              </a:xfrm>
              <a:custGeom>
                <a:avLst/>
                <a:gdLst/>
                <a:ahLst/>
                <a:cxnLst>
                  <a:cxn ang="0">
                    <a:pos x="1086" y="0"/>
                  </a:cxn>
                  <a:cxn ang="0">
                    <a:pos x="1215" y="14"/>
                  </a:cxn>
                  <a:cxn ang="0">
                    <a:pos x="1342" y="44"/>
                  </a:cxn>
                  <a:cxn ang="0">
                    <a:pos x="1348" y="89"/>
                  </a:cxn>
                  <a:cxn ang="0">
                    <a:pos x="1237" y="147"/>
                  </a:cxn>
                  <a:cxn ang="0">
                    <a:pos x="1133" y="218"/>
                  </a:cxn>
                  <a:cxn ang="0">
                    <a:pos x="1036" y="303"/>
                  </a:cxn>
                  <a:cxn ang="0">
                    <a:pos x="944" y="408"/>
                  </a:cxn>
                  <a:cxn ang="0">
                    <a:pos x="869" y="521"/>
                  </a:cxn>
                  <a:cxn ang="0">
                    <a:pos x="810" y="642"/>
                  </a:cxn>
                  <a:cxn ang="0">
                    <a:pos x="767" y="767"/>
                  </a:cxn>
                  <a:cxn ang="0">
                    <a:pos x="740" y="908"/>
                  </a:cxn>
                  <a:cxn ang="0">
                    <a:pos x="731" y="1052"/>
                  </a:cxn>
                  <a:cxn ang="0">
                    <a:pos x="743" y="1195"/>
                  </a:cxn>
                  <a:cxn ang="0">
                    <a:pos x="775" y="1336"/>
                  </a:cxn>
                  <a:cxn ang="0">
                    <a:pos x="822" y="1462"/>
                  </a:cxn>
                  <a:cxn ang="0">
                    <a:pos x="880" y="1573"/>
                  </a:cxn>
                  <a:cxn ang="0">
                    <a:pos x="953" y="1679"/>
                  </a:cxn>
                  <a:cxn ang="0">
                    <a:pos x="1013" y="1752"/>
                  </a:cxn>
                  <a:cxn ang="0">
                    <a:pos x="1057" y="1796"/>
                  </a:cxn>
                  <a:cxn ang="0">
                    <a:pos x="1120" y="1843"/>
                  </a:cxn>
                  <a:cxn ang="0">
                    <a:pos x="1204" y="1887"/>
                  </a:cxn>
                  <a:cxn ang="0">
                    <a:pos x="1293" y="1915"/>
                  </a:cxn>
                  <a:cxn ang="0">
                    <a:pos x="1385" y="1926"/>
                  </a:cxn>
                  <a:cxn ang="0">
                    <a:pos x="1477" y="1921"/>
                  </a:cxn>
                  <a:cxn ang="0">
                    <a:pos x="1568" y="1900"/>
                  </a:cxn>
                  <a:cxn ang="0">
                    <a:pos x="1655" y="1862"/>
                  </a:cxn>
                  <a:cxn ang="0">
                    <a:pos x="1734" y="1808"/>
                  </a:cxn>
                  <a:cxn ang="0">
                    <a:pos x="1724" y="1819"/>
                  </a:cxn>
                  <a:cxn ang="0">
                    <a:pos x="1624" y="1896"/>
                  </a:cxn>
                  <a:cxn ang="0">
                    <a:pos x="1517" y="1961"/>
                  </a:cxn>
                  <a:cxn ang="0">
                    <a:pos x="1404" y="2011"/>
                  </a:cxn>
                  <a:cxn ang="0">
                    <a:pos x="1266" y="2052"/>
                  </a:cxn>
                  <a:cxn ang="0">
                    <a:pos x="1124" y="2074"/>
                  </a:cxn>
                  <a:cxn ang="0">
                    <a:pos x="981" y="2076"/>
                  </a:cxn>
                  <a:cxn ang="0">
                    <a:pos x="838" y="2058"/>
                  </a:cxn>
                  <a:cxn ang="0">
                    <a:pos x="704" y="2023"/>
                  </a:cxn>
                  <a:cxn ang="0">
                    <a:pos x="581" y="1972"/>
                  </a:cxn>
                  <a:cxn ang="0">
                    <a:pos x="464" y="1905"/>
                  </a:cxn>
                  <a:cxn ang="0">
                    <a:pos x="356" y="1821"/>
                  </a:cxn>
                  <a:cxn ang="0">
                    <a:pos x="259" y="1726"/>
                  </a:cxn>
                  <a:cxn ang="0">
                    <a:pos x="181" y="1625"/>
                  </a:cxn>
                  <a:cxn ang="0">
                    <a:pos x="117" y="1517"/>
                  </a:cxn>
                  <a:cxn ang="0">
                    <a:pos x="66" y="1404"/>
                  </a:cxn>
                  <a:cxn ang="0">
                    <a:pos x="27" y="1279"/>
                  </a:cxn>
                  <a:cxn ang="0">
                    <a:pos x="6" y="1151"/>
                  </a:cxn>
                  <a:cxn ang="0">
                    <a:pos x="0" y="1021"/>
                  </a:cxn>
                  <a:cxn ang="0">
                    <a:pos x="10" y="891"/>
                  </a:cxn>
                  <a:cxn ang="0">
                    <a:pos x="37" y="763"/>
                  </a:cxn>
                  <a:cxn ang="0">
                    <a:pos x="79" y="639"/>
                  </a:cxn>
                  <a:cxn ang="0">
                    <a:pos x="138" y="520"/>
                  </a:cxn>
                  <a:cxn ang="0">
                    <a:pos x="213" y="407"/>
                  </a:cxn>
                  <a:cxn ang="0">
                    <a:pos x="304" y="303"/>
                  </a:cxn>
                  <a:cxn ang="0">
                    <a:pos x="408" y="212"/>
                  </a:cxn>
                  <a:cxn ang="0">
                    <a:pos x="521" y="137"/>
                  </a:cxn>
                  <a:cxn ang="0">
                    <a:pos x="639" y="79"/>
                  </a:cxn>
                  <a:cxn ang="0">
                    <a:pos x="764" y="36"/>
                  </a:cxn>
                  <a:cxn ang="0">
                    <a:pos x="891" y="10"/>
                  </a:cxn>
                  <a:cxn ang="0">
                    <a:pos x="1021" y="0"/>
                  </a:cxn>
                </a:cxnLst>
                <a:rect l="0" t="0" r="r" b="b"/>
                <a:pathLst>
                  <a:path w="1771" h="2078">
                    <a:moveTo>
                      <a:pt x="1021" y="0"/>
                    </a:moveTo>
                    <a:lnTo>
                      <a:pt x="1086" y="0"/>
                    </a:lnTo>
                    <a:lnTo>
                      <a:pt x="1151" y="6"/>
                    </a:lnTo>
                    <a:lnTo>
                      <a:pt x="1215" y="14"/>
                    </a:lnTo>
                    <a:lnTo>
                      <a:pt x="1279" y="27"/>
                    </a:lnTo>
                    <a:lnTo>
                      <a:pt x="1342" y="44"/>
                    </a:lnTo>
                    <a:lnTo>
                      <a:pt x="1404" y="66"/>
                    </a:lnTo>
                    <a:lnTo>
                      <a:pt x="1348" y="89"/>
                    </a:lnTo>
                    <a:lnTo>
                      <a:pt x="1292" y="116"/>
                    </a:lnTo>
                    <a:lnTo>
                      <a:pt x="1237" y="147"/>
                    </a:lnTo>
                    <a:lnTo>
                      <a:pt x="1184" y="180"/>
                    </a:lnTo>
                    <a:lnTo>
                      <a:pt x="1133" y="218"/>
                    </a:lnTo>
                    <a:lnTo>
                      <a:pt x="1083" y="258"/>
                    </a:lnTo>
                    <a:lnTo>
                      <a:pt x="1036" y="303"/>
                    </a:lnTo>
                    <a:lnTo>
                      <a:pt x="987" y="355"/>
                    </a:lnTo>
                    <a:lnTo>
                      <a:pt x="944" y="408"/>
                    </a:lnTo>
                    <a:lnTo>
                      <a:pt x="904" y="464"/>
                    </a:lnTo>
                    <a:lnTo>
                      <a:pt x="869" y="521"/>
                    </a:lnTo>
                    <a:lnTo>
                      <a:pt x="837" y="581"/>
                    </a:lnTo>
                    <a:lnTo>
                      <a:pt x="810" y="642"/>
                    </a:lnTo>
                    <a:lnTo>
                      <a:pt x="786" y="704"/>
                    </a:lnTo>
                    <a:lnTo>
                      <a:pt x="767" y="767"/>
                    </a:lnTo>
                    <a:lnTo>
                      <a:pt x="751" y="838"/>
                    </a:lnTo>
                    <a:lnTo>
                      <a:pt x="740" y="908"/>
                    </a:lnTo>
                    <a:lnTo>
                      <a:pt x="733" y="980"/>
                    </a:lnTo>
                    <a:lnTo>
                      <a:pt x="731" y="1052"/>
                    </a:lnTo>
                    <a:lnTo>
                      <a:pt x="735" y="1123"/>
                    </a:lnTo>
                    <a:lnTo>
                      <a:pt x="743" y="1195"/>
                    </a:lnTo>
                    <a:lnTo>
                      <a:pt x="757" y="1266"/>
                    </a:lnTo>
                    <a:lnTo>
                      <a:pt x="775" y="1336"/>
                    </a:lnTo>
                    <a:lnTo>
                      <a:pt x="798" y="1404"/>
                    </a:lnTo>
                    <a:lnTo>
                      <a:pt x="822" y="1462"/>
                    </a:lnTo>
                    <a:lnTo>
                      <a:pt x="849" y="1518"/>
                    </a:lnTo>
                    <a:lnTo>
                      <a:pt x="880" y="1573"/>
                    </a:lnTo>
                    <a:lnTo>
                      <a:pt x="914" y="1627"/>
                    </a:lnTo>
                    <a:lnTo>
                      <a:pt x="953" y="1679"/>
                    </a:lnTo>
                    <a:lnTo>
                      <a:pt x="994" y="1729"/>
                    </a:lnTo>
                    <a:lnTo>
                      <a:pt x="1013" y="1752"/>
                    </a:lnTo>
                    <a:lnTo>
                      <a:pt x="1035" y="1774"/>
                    </a:lnTo>
                    <a:lnTo>
                      <a:pt x="1057" y="1796"/>
                    </a:lnTo>
                    <a:lnTo>
                      <a:pt x="1080" y="1815"/>
                    </a:lnTo>
                    <a:lnTo>
                      <a:pt x="1120" y="1843"/>
                    </a:lnTo>
                    <a:lnTo>
                      <a:pt x="1161" y="1867"/>
                    </a:lnTo>
                    <a:lnTo>
                      <a:pt x="1204" y="1887"/>
                    </a:lnTo>
                    <a:lnTo>
                      <a:pt x="1248" y="1903"/>
                    </a:lnTo>
                    <a:lnTo>
                      <a:pt x="1293" y="1915"/>
                    </a:lnTo>
                    <a:lnTo>
                      <a:pt x="1339" y="1923"/>
                    </a:lnTo>
                    <a:lnTo>
                      <a:pt x="1385" y="1926"/>
                    </a:lnTo>
                    <a:lnTo>
                      <a:pt x="1432" y="1926"/>
                    </a:lnTo>
                    <a:lnTo>
                      <a:pt x="1477" y="1921"/>
                    </a:lnTo>
                    <a:lnTo>
                      <a:pt x="1524" y="1913"/>
                    </a:lnTo>
                    <a:lnTo>
                      <a:pt x="1568" y="1900"/>
                    </a:lnTo>
                    <a:lnTo>
                      <a:pt x="1612" y="1883"/>
                    </a:lnTo>
                    <a:lnTo>
                      <a:pt x="1655" y="1862"/>
                    </a:lnTo>
                    <a:lnTo>
                      <a:pt x="1696" y="1837"/>
                    </a:lnTo>
                    <a:lnTo>
                      <a:pt x="1734" y="1808"/>
                    </a:lnTo>
                    <a:lnTo>
                      <a:pt x="1771" y="1774"/>
                    </a:lnTo>
                    <a:lnTo>
                      <a:pt x="1724" y="1819"/>
                    </a:lnTo>
                    <a:lnTo>
                      <a:pt x="1675" y="1859"/>
                    </a:lnTo>
                    <a:lnTo>
                      <a:pt x="1624" y="1896"/>
                    </a:lnTo>
                    <a:lnTo>
                      <a:pt x="1571" y="1931"/>
                    </a:lnTo>
                    <a:lnTo>
                      <a:pt x="1517" y="1961"/>
                    </a:lnTo>
                    <a:lnTo>
                      <a:pt x="1461" y="1987"/>
                    </a:lnTo>
                    <a:lnTo>
                      <a:pt x="1404" y="2011"/>
                    </a:lnTo>
                    <a:lnTo>
                      <a:pt x="1336" y="2034"/>
                    </a:lnTo>
                    <a:lnTo>
                      <a:pt x="1266" y="2052"/>
                    </a:lnTo>
                    <a:lnTo>
                      <a:pt x="1195" y="2066"/>
                    </a:lnTo>
                    <a:lnTo>
                      <a:pt x="1124" y="2074"/>
                    </a:lnTo>
                    <a:lnTo>
                      <a:pt x="1052" y="2078"/>
                    </a:lnTo>
                    <a:lnTo>
                      <a:pt x="981" y="2076"/>
                    </a:lnTo>
                    <a:lnTo>
                      <a:pt x="909" y="2069"/>
                    </a:lnTo>
                    <a:lnTo>
                      <a:pt x="838" y="2058"/>
                    </a:lnTo>
                    <a:lnTo>
                      <a:pt x="767" y="2041"/>
                    </a:lnTo>
                    <a:lnTo>
                      <a:pt x="704" y="2023"/>
                    </a:lnTo>
                    <a:lnTo>
                      <a:pt x="642" y="1999"/>
                    </a:lnTo>
                    <a:lnTo>
                      <a:pt x="581" y="1972"/>
                    </a:lnTo>
                    <a:lnTo>
                      <a:pt x="522" y="1940"/>
                    </a:lnTo>
                    <a:lnTo>
                      <a:pt x="464" y="1905"/>
                    </a:lnTo>
                    <a:lnTo>
                      <a:pt x="409" y="1865"/>
                    </a:lnTo>
                    <a:lnTo>
                      <a:pt x="356" y="1821"/>
                    </a:lnTo>
                    <a:lnTo>
                      <a:pt x="304" y="1773"/>
                    </a:lnTo>
                    <a:lnTo>
                      <a:pt x="259" y="1726"/>
                    </a:lnTo>
                    <a:lnTo>
                      <a:pt x="218" y="1676"/>
                    </a:lnTo>
                    <a:lnTo>
                      <a:pt x="181" y="1625"/>
                    </a:lnTo>
                    <a:lnTo>
                      <a:pt x="147" y="1572"/>
                    </a:lnTo>
                    <a:lnTo>
                      <a:pt x="117" y="1517"/>
                    </a:lnTo>
                    <a:lnTo>
                      <a:pt x="89" y="1461"/>
                    </a:lnTo>
                    <a:lnTo>
                      <a:pt x="66" y="1404"/>
                    </a:lnTo>
                    <a:lnTo>
                      <a:pt x="45" y="1343"/>
                    </a:lnTo>
                    <a:lnTo>
                      <a:pt x="27" y="1279"/>
                    </a:lnTo>
                    <a:lnTo>
                      <a:pt x="15" y="1215"/>
                    </a:lnTo>
                    <a:lnTo>
                      <a:pt x="6" y="1151"/>
                    </a:lnTo>
                    <a:lnTo>
                      <a:pt x="1" y="1085"/>
                    </a:lnTo>
                    <a:lnTo>
                      <a:pt x="0" y="1021"/>
                    </a:lnTo>
                    <a:lnTo>
                      <a:pt x="3" y="956"/>
                    </a:lnTo>
                    <a:lnTo>
                      <a:pt x="10" y="891"/>
                    </a:lnTo>
                    <a:lnTo>
                      <a:pt x="21" y="827"/>
                    </a:lnTo>
                    <a:lnTo>
                      <a:pt x="37" y="763"/>
                    </a:lnTo>
                    <a:lnTo>
                      <a:pt x="56" y="700"/>
                    </a:lnTo>
                    <a:lnTo>
                      <a:pt x="79" y="639"/>
                    </a:lnTo>
                    <a:lnTo>
                      <a:pt x="106" y="579"/>
                    </a:lnTo>
                    <a:lnTo>
                      <a:pt x="138" y="520"/>
                    </a:lnTo>
                    <a:lnTo>
                      <a:pt x="174" y="463"/>
                    </a:lnTo>
                    <a:lnTo>
                      <a:pt x="213" y="407"/>
                    </a:lnTo>
                    <a:lnTo>
                      <a:pt x="257" y="354"/>
                    </a:lnTo>
                    <a:lnTo>
                      <a:pt x="304" y="303"/>
                    </a:lnTo>
                    <a:lnTo>
                      <a:pt x="355" y="256"/>
                    </a:lnTo>
                    <a:lnTo>
                      <a:pt x="408" y="212"/>
                    </a:lnTo>
                    <a:lnTo>
                      <a:pt x="463" y="172"/>
                    </a:lnTo>
                    <a:lnTo>
                      <a:pt x="521" y="137"/>
                    </a:lnTo>
                    <a:lnTo>
                      <a:pt x="579" y="105"/>
                    </a:lnTo>
                    <a:lnTo>
                      <a:pt x="639" y="79"/>
                    </a:lnTo>
                    <a:lnTo>
                      <a:pt x="701" y="55"/>
                    </a:lnTo>
                    <a:lnTo>
                      <a:pt x="764" y="36"/>
                    </a:lnTo>
                    <a:lnTo>
                      <a:pt x="827" y="20"/>
                    </a:lnTo>
                    <a:lnTo>
                      <a:pt x="891" y="10"/>
                    </a:lnTo>
                    <a:lnTo>
                      <a:pt x="956" y="2"/>
                    </a:lnTo>
                    <a:lnTo>
                      <a:pt x="1021" y="0"/>
                    </a:lnTo>
                    <a:close/>
                  </a:path>
                </a:pathLst>
              </a:custGeom>
              <a:solidFill>
                <a:schemeClr val="accent4"/>
              </a:solidFill>
              <a:ln w="0">
                <a:noFill/>
                <a:prstDash val="solid"/>
                <a:round/>
                <a:headEnd/>
                <a:tailEnd/>
              </a:ln>
              <a:effectLst>
                <a:innerShdw blurRad="431800" dist="317500">
                  <a:prstClr val="black">
                    <a:alpha val="2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90" name="Freeform 477"/>
              <p:cNvSpPr>
                <a:spLocks/>
              </p:cNvSpPr>
              <p:nvPr/>
            </p:nvSpPr>
            <p:spPr bwMode="auto">
              <a:xfrm>
                <a:off x="5508626" y="2693800"/>
                <a:ext cx="2814638" cy="3298826"/>
              </a:xfrm>
              <a:custGeom>
                <a:avLst/>
                <a:gdLst/>
                <a:ahLst/>
                <a:cxnLst>
                  <a:cxn ang="0">
                    <a:pos x="793" y="2"/>
                  </a:cxn>
                  <a:cxn ang="0">
                    <a:pos x="935" y="20"/>
                  </a:cxn>
                  <a:cxn ang="0">
                    <a:pos x="1069" y="55"/>
                  </a:cxn>
                  <a:cxn ang="0">
                    <a:pos x="1192" y="106"/>
                  </a:cxn>
                  <a:cxn ang="0">
                    <a:pos x="1309" y="173"/>
                  </a:cxn>
                  <a:cxn ang="0">
                    <a:pos x="1418" y="256"/>
                  </a:cxn>
                  <a:cxn ang="0">
                    <a:pos x="1514" y="352"/>
                  </a:cxn>
                  <a:cxn ang="0">
                    <a:pos x="1592" y="452"/>
                  </a:cxn>
                  <a:cxn ang="0">
                    <a:pos x="1657" y="560"/>
                  </a:cxn>
                  <a:cxn ang="0">
                    <a:pos x="1706" y="673"/>
                  </a:cxn>
                  <a:cxn ang="0">
                    <a:pos x="1745" y="799"/>
                  </a:cxn>
                  <a:cxn ang="0">
                    <a:pos x="1767" y="927"/>
                  </a:cxn>
                  <a:cxn ang="0">
                    <a:pos x="1773" y="1057"/>
                  </a:cxn>
                  <a:cxn ang="0">
                    <a:pos x="1762" y="1187"/>
                  </a:cxn>
                  <a:cxn ang="0">
                    <a:pos x="1737" y="1314"/>
                  </a:cxn>
                  <a:cxn ang="0">
                    <a:pos x="1694" y="1439"/>
                  </a:cxn>
                  <a:cxn ang="0">
                    <a:pos x="1635" y="1557"/>
                  </a:cxn>
                  <a:cxn ang="0">
                    <a:pos x="1560" y="1670"/>
                  </a:cxn>
                  <a:cxn ang="0">
                    <a:pos x="1469" y="1774"/>
                  </a:cxn>
                  <a:cxn ang="0">
                    <a:pos x="1365" y="1865"/>
                  </a:cxn>
                  <a:cxn ang="0">
                    <a:pos x="1253" y="1940"/>
                  </a:cxn>
                  <a:cxn ang="0">
                    <a:pos x="1133" y="1999"/>
                  </a:cxn>
                  <a:cxn ang="0">
                    <a:pos x="1009" y="2041"/>
                  </a:cxn>
                  <a:cxn ang="0">
                    <a:pos x="881" y="2068"/>
                  </a:cxn>
                  <a:cxn ang="0">
                    <a:pos x="752" y="2078"/>
                  </a:cxn>
                  <a:cxn ang="0">
                    <a:pos x="622" y="2072"/>
                  </a:cxn>
                  <a:cxn ang="0">
                    <a:pos x="494" y="2051"/>
                  </a:cxn>
                  <a:cxn ang="0">
                    <a:pos x="368" y="2012"/>
                  </a:cxn>
                  <a:cxn ang="0">
                    <a:pos x="482" y="1961"/>
                  </a:cxn>
                  <a:cxn ang="0">
                    <a:pos x="589" y="1897"/>
                  </a:cxn>
                  <a:cxn ang="0">
                    <a:pos x="690" y="1819"/>
                  </a:cxn>
                  <a:cxn ang="0">
                    <a:pos x="785" y="1722"/>
                  </a:cxn>
                  <a:cxn ang="0">
                    <a:pos x="868" y="1614"/>
                  </a:cxn>
                  <a:cxn ang="0">
                    <a:pos x="936" y="1497"/>
                  </a:cxn>
                  <a:cxn ang="0">
                    <a:pos x="986" y="1374"/>
                  </a:cxn>
                  <a:cxn ang="0">
                    <a:pos x="1021" y="1240"/>
                  </a:cxn>
                  <a:cxn ang="0">
                    <a:pos x="1040" y="1097"/>
                  </a:cxn>
                  <a:cxn ang="0">
                    <a:pos x="1038" y="954"/>
                  </a:cxn>
                  <a:cxn ang="0">
                    <a:pos x="1016" y="812"/>
                  </a:cxn>
                  <a:cxn ang="0">
                    <a:pos x="975" y="673"/>
                  </a:cxn>
                  <a:cxn ang="0">
                    <a:pos x="924" y="560"/>
                  </a:cxn>
                  <a:cxn ang="0">
                    <a:pos x="860" y="452"/>
                  </a:cxn>
                  <a:cxn ang="0">
                    <a:pos x="782" y="352"/>
                  </a:cxn>
                  <a:cxn ang="0">
                    <a:pos x="700" y="271"/>
                  </a:cxn>
                  <a:cxn ang="0">
                    <a:pos x="618" y="216"/>
                  </a:cxn>
                  <a:cxn ang="0">
                    <a:pos x="531" y="178"/>
                  </a:cxn>
                  <a:cxn ang="0">
                    <a:pos x="439" y="157"/>
                  </a:cxn>
                  <a:cxn ang="0">
                    <a:pos x="345" y="152"/>
                  </a:cxn>
                  <a:cxn ang="0">
                    <a:pos x="251" y="165"/>
                  </a:cxn>
                  <a:cxn ang="0">
                    <a:pos x="161" y="195"/>
                  </a:cxn>
                  <a:cxn ang="0">
                    <a:pos x="76" y="242"/>
                  </a:cxn>
                  <a:cxn ang="0">
                    <a:pos x="0" y="305"/>
                  </a:cxn>
                  <a:cxn ang="0">
                    <a:pos x="47" y="260"/>
                  </a:cxn>
                  <a:cxn ang="0">
                    <a:pos x="148" y="182"/>
                  </a:cxn>
                  <a:cxn ang="0">
                    <a:pos x="256" y="117"/>
                  </a:cxn>
                  <a:cxn ang="0">
                    <a:pos x="368" y="66"/>
                  </a:cxn>
                  <a:cxn ang="0">
                    <a:pos x="507" y="25"/>
                  </a:cxn>
                  <a:cxn ang="0">
                    <a:pos x="649" y="4"/>
                  </a:cxn>
                </a:cxnLst>
                <a:rect l="0" t="0" r="r" b="b"/>
                <a:pathLst>
                  <a:path w="1773" h="2078">
                    <a:moveTo>
                      <a:pt x="721" y="0"/>
                    </a:moveTo>
                    <a:lnTo>
                      <a:pt x="793" y="2"/>
                    </a:lnTo>
                    <a:lnTo>
                      <a:pt x="864" y="9"/>
                    </a:lnTo>
                    <a:lnTo>
                      <a:pt x="935" y="20"/>
                    </a:lnTo>
                    <a:lnTo>
                      <a:pt x="1005" y="36"/>
                    </a:lnTo>
                    <a:lnTo>
                      <a:pt x="1069" y="55"/>
                    </a:lnTo>
                    <a:lnTo>
                      <a:pt x="1131" y="78"/>
                    </a:lnTo>
                    <a:lnTo>
                      <a:pt x="1192" y="106"/>
                    </a:lnTo>
                    <a:lnTo>
                      <a:pt x="1251" y="138"/>
                    </a:lnTo>
                    <a:lnTo>
                      <a:pt x="1309" y="173"/>
                    </a:lnTo>
                    <a:lnTo>
                      <a:pt x="1364" y="213"/>
                    </a:lnTo>
                    <a:lnTo>
                      <a:pt x="1418" y="256"/>
                    </a:lnTo>
                    <a:lnTo>
                      <a:pt x="1469" y="305"/>
                    </a:lnTo>
                    <a:lnTo>
                      <a:pt x="1514" y="352"/>
                    </a:lnTo>
                    <a:lnTo>
                      <a:pt x="1554" y="402"/>
                    </a:lnTo>
                    <a:lnTo>
                      <a:pt x="1592" y="452"/>
                    </a:lnTo>
                    <a:lnTo>
                      <a:pt x="1626" y="506"/>
                    </a:lnTo>
                    <a:lnTo>
                      <a:pt x="1657" y="560"/>
                    </a:lnTo>
                    <a:lnTo>
                      <a:pt x="1683" y="616"/>
                    </a:lnTo>
                    <a:lnTo>
                      <a:pt x="1706" y="673"/>
                    </a:lnTo>
                    <a:lnTo>
                      <a:pt x="1728" y="735"/>
                    </a:lnTo>
                    <a:lnTo>
                      <a:pt x="1745" y="799"/>
                    </a:lnTo>
                    <a:lnTo>
                      <a:pt x="1758" y="863"/>
                    </a:lnTo>
                    <a:lnTo>
                      <a:pt x="1767" y="927"/>
                    </a:lnTo>
                    <a:lnTo>
                      <a:pt x="1772" y="992"/>
                    </a:lnTo>
                    <a:lnTo>
                      <a:pt x="1773" y="1057"/>
                    </a:lnTo>
                    <a:lnTo>
                      <a:pt x="1770" y="1122"/>
                    </a:lnTo>
                    <a:lnTo>
                      <a:pt x="1762" y="1187"/>
                    </a:lnTo>
                    <a:lnTo>
                      <a:pt x="1752" y="1251"/>
                    </a:lnTo>
                    <a:lnTo>
                      <a:pt x="1737" y="1314"/>
                    </a:lnTo>
                    <a:lnTo>
                      <a:pt x="1717" y="1377"/>
                    </a:lnTo>
                    <a:lnTo>
                      <a:pt x="1694" y="1439"/>
                    </a:lnTo>
                    <a:lnTo>
                      <a:pt x="1667" y="1499"/>
                    </a:lnTo>
                    <a:lnTo>
                      <a:pt x="1635" y="1557"/>
                    </a:lnTo>
                    <a:lnTo>
                      <a:pt x="1600" y="1615"/>
                    </a:lnTo>
                    <a:lnTo>
                      <a:pt x="1560" y="1670"/>
                    </a:lnTo>
                    <a:lnTo>
                      <a:pt x="1516" y="1723"/>
                    </a:lnTo>
                    <a:lnTo>
                      <a:pt x="1469" y="1774"/>
                    </a:lnTo>
                    <a:lnTo>
                      <a:pt x="1419" y="1821"/>
                    </a:lnTo>
                    <a:lnTo>
                      <a:pt x="1365" y="1865"/>
                    </a:lnTo>
                    <a:lnTo>
                      <a:pt x="1309" y="1905"/>
                    </a:lnTo>
                    <a:lnTo>
                      <a:pt x="1253" y="1940"/>
                    </a:lnTo>
                    <a:lnTo>
                      <a:pt x="1193" y="1972"/>
                    </a:lnTo>
                    <a:lnTo>
                      <a:pt x="1133" y="1999"/>
                    </a:lnTo>
                    <a:lnTo>
                      <a:pt x="1072" y="2022"/>
                    </a:lnTo>
                    <a:lnTo>
                      <a:pt x="1009" y="2041"/>
                    </a:lnTo>
                    <a:lnTo>
                      <a:pt x="946" y="2057"/>
                    </a:lnTo>
                    <a:lnTo>
                      <a:pt x="881" y="2068"/>
                    </a:lnTo>
                    <a:lnTo>
                      <a:pt x="817" y="2075"/>
                    </a:lnTo>
                    <a:lnTo>
                      <a:pt x="752" y="2078"/>
                    </a:lnTo>
                    <a:lnTo>
                      <a:pt x="687" y="2077"/>
                    </a:lnTo>
                    <a:lnTo>
                      <a:pt x="622" y="2072"/>
                    </a:lnTo>
                    <a:lnTo>
                      <a:pt x="557" y="2064"/>
                    </a:lnTo>
                    <a:lnTo>
                      <a:pt x="494" y="2051"/>
                    </a:lnTo>
                    <a:lnTo>
                      <a:pt x="430" y="2034"/>
                    </a:lnTo>
                    <a:lnTo>
                      <a:pt x="368" y="2012"/>
                    </a:lnTo>
                    <a:lnTo>
                      <a:pt x="426" y="1989"/>
                    </a:lnTo>
                    <a:lnTo>
                      <a:pt x="482" y="1961"/>
                    </a:lnTo>
                    <a:lnTo>
                      <a:pt x="536" y="1931"/>
                    </a:lnTo>
                    <a:lnTo>
                      <a:pt x="589" y="1897"/>
                    </a:lnTo>
                    <a:lnTo>
                      <a:pt x="640" y="1860"/>
                    </a:lnTo>
                    <a:lnTo>
                      <a:pt x="690" y="1819"/>
                    </a:lnTo>
                    <a:lnTo>
                      <a:pt x="737" y="1774"/>
                    </a:lnTo>
                    <a:lnTo>
                      <a:pt x="785" y="1722"/>
                    </a:lnTo>
                    <a:lnTo>
                      <a:pt x="829" y="1669"/>
                    </a:lnTo>
                    <a:lnTo>
                      <a:pt x="868" y="1614"/>
                    </a:lnTo>
                    <a:lnTo>
                      <a:pt x="904" y="1556"/>
                    </a:lnTo>
                    <a:lnTo>
                      <a:pt x="936" y="1497"/>
                    </a:lnTo>
                    <a:lnTo>
                      <a:pt x="963" y="1436"/>
                    </a:lnTo>
                    <a:lnTo>
                      <a:pt x="986" y="1374"/>
                    </a:lnTo>
                    <a:lnTo>
                      <a:pt x="1005" y="1310"/>
                    </a:lnTo>
                    <a:lnTo>
                      <a:pt x="1021" y="1240"/>
                    </a:lnTo>
                    <a:lnTo>
                      <a:pt x="1033" y="1169"/>
                    </a:lnTo>
                    <a:lnTo>
                      <a:pt x="1040" y="1097"/>
                    </a:lnTo>
                    <a:lnTo>
                      <a:pt x="1041" y="1026"/>
                    </a:lnTo>
                    <a:lnTo>
                      <a:pt x="1038" y="954"/>
                    </a:lnTo>
                    <a:lnTo>
                      <a:pt x="1029" y="882"/>
                    </a:lnTo>
                    <a:lnTo>
                      <a:pt x="1016" y="812"/>
                    </a:lnTo>
                    <a:lnTo>
                      <a:pt x="998" y="742"/>
                    </a:lnTo>
                    <a:lnTo>
                      <a:pt x="975" y="673"/>
                    </a:lnTo>
                    <a:lnTo>
                      <a:pt x="952" y="616"/>
                    </a:lnTo>
                    <a:lnTo>
                      <a:pt x="924" y="560"/>
                    </a:lnTo>
                    <a:lnTo>
                      <a:pt x="894" y="506"/>
                    </a:lnTo>
                    <a:lnTo>
                      <a:pt x="860" y="452"/>
                    </a:lnTo>
                    <a:lnTo>
                      <a:pt x="823" y="402"/>
                    </a:lnTo>
                    <a:lnTo>
                      <a:pt x="782" y="352"/>
                    </a:lnTo>
                    <a:lnTo>
                      <a:pt x="737" y="305"/>
                    </a:lnTo>
                    <a:lnTo>
                      <a:pt x="700" y="271"/>
                    </a:lnTo>
                    <a:lnTo>
                      <a:pt x="660" y="241"/>
                    </a:lnTo>
                    <a:lnTo>
                      <a:pt x="618" y="216"/>
                    </a:lnTo>
                    <a:lnTo>
                      <a:pt x="575" y="195"/>
                    </a:lnTo>
                    <a:lnTo>
                      <a:pt x="531" y="178"/>
                    </a:lnTo>
                    <a:lnTo>
                      <a:pt x="485" y="165"/>
                    </a:lnTo>
                    <a:lnTo>
                      <a:pt x="439" y="157"/>
                    </a:lnTo>
                    <a:lnTo>
                      <a:pt x="391" y="152"/>
                    </a:lnTo>
                    <a:lnTo>
                      <a:pt x="345" y="152"/>
                    </a:lnTo>
                    <a:lnTo>
                      <a:pt x="298" y="157"/>
                    </a:lnTo>
                    <a:lnTo>
                      <a:pt x="251" y="165"/>
                    </a:lnTo>
                    <a:lnTo>
                      <a:pt x="206" y="178"/>
                    </a:lnTo>
                    <a:lnTo>
                      <a:pt x="161" y="195"/>
                    </a:lnTo>
                    <a:lnTo>
                      <a:pt x="118" y="217"/>
                    </a:lnTo>
                    <a:lnTo>
                      <a:pt x="76" y="242"/>
                    </a:lnTo>
                    <a:lnTo>
                      <a:pt x="37" y="272"/>
                    </a:lnTo>
                    <a:lnTo>
                      <a:pt x="0" y="305"/>
                    </a:lnTo>
                    <a:lnTo>
                      <a:pt x="0" y="305"/>
                    </a:lnTo>
                    <a:lnTo>
                      <a:pt x="47" y="260"/>
                    </a:lnTo>
                    <a:lnTo>
                      <a:pt x="97" y="219"/>
                    </a:lnTo>
                    <a:lnTo>
                      <a:pt x="148" y="182"/>
                    </a:lnTo>
                    <a:lnTo>
                      <a:pt x="201" y="147"/>
                    </a:lnTo>
                    <a:lnTo>
                      <a:pt x="256" y="117"/>
                    </a:lnTo>
                    <a:lnTo>
                      <a:pt x="312" y="90"/>
                    </a:lnTo>
                    <a:lnTo>
                      <a:pt x="368" y="66"/>
                    </a:lnTo>
                    <a:lnTo>
                      <a:pt x="437" y="43"/>
                    </a:lnTo>
                    <a:lnTo>
                      <a:pt x="507" y="25"/>
                    </a:lnTo>
                    <a:lnTo>
                      <a:pt x="578" y="12"/>
                    </a:lnTo>
                    <a:lnTo>
                      <a:pt x="649" y="4"/>
                    </a:lnTo>
                    <a:lnTo>
                      <a:pt x="721" y="0"/>
                    </a:lnTo>
                    <a:close/>
                  </a:path>
                </a:pathLst>
              </a:custGeom>
              <a:solidFill>
                <a:schemeClr val="accent2"/>
              </a:solidFill>
              <a:ln w="0">
                <a:noFill/>
                <a:prstDash val="solid"/>
                <a:round/>
                <a:headEnd/>
                <a:tailEnd/>
              </a:ln>
              <a:effectLst>
                <a:innerShdw blurRad="431800" dist="317500" dir="10800000">
                  <a:prstClr val="black">
                    <a:alpha val="2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91" name="Freeform 478"/>
              <p:cNvSpPr>
                <a:spLocks/>
              </p:cNvSpPr>
              <p:nvPr/>
            </p:nvSpPr>
            <p:spPr bwMode="auto">
              <a:xfrm>
                <a:off x="5024438" y="1533338"/>
                <a:ext cx="3298825" cy="2744788"/>
              </a:xfrm>
              <a:custGeom>
                <a:avLst/>
                <a:gdLst/>
                <a:ahLst/>
                <a:cxnLst>
                  <a:cxn ang="0">
                    <a:pos x="1122" y="2"/>
                  </a:cxn>
                  <a:cxn ang="0">
                    <a:pos x="1251" y="20"/>
                  </a:cxn>
                  <a:cxn ang="0">
                    <a:pos x="1377" y="55"/>
                  </a:cxn>
                  <a:cxn ang="0">
                    <a:pos x="1498" y="105"/>
                  </a:cxn>
                  <a:cxn ang="0">
                    <a:pos x="1614" y="172"/>
                  </a:cxn>
                  <a:cxn ang="0">
                    <a:pos x="1724" y="256"/>
                  </a:cxn>
                  <a:cxn ang="0">
                    <a:pos x="1821" y="354"/>
                  </a:cxn>
                  <a:cxn ang="0">
                    <a:pos x="1905" y="463"/>
                  </a:cxn>
                  <a:cxn ang="0">
                    <a:pos x="1972" y="579"/>
                  </a:cxn>
                  <a:cxn ang="0">
                    <a:pos x="2022" y="700"/>
                  </a:cxn>
                  <a:cxn ang="0">
                    <a:pos x="2057" y="827"/>
                  </a:cxn>
                  <a:cxn ang="0">
                    <a:pos x="2075" y="956"/>
                  </a:cxn>
                  <a:cxn ang="0">
                    <a:pos x="2077" y="1085"/>
                  </a:cxn>
                  <a:cxn ang="0">
                    <a:pos x="2063" y="1215"/>
                  </a:cxn>
                  <a:cxn ang="0">
                    <a:pos x="2033" y="1343"/>
                  </a:cxn>
                  <a:cxn ang="0">
                    <a:pos x="1988" y="1347"/>
                  </a:cxn>
                  <a:cxn ang="0">
                    <a:pos x="1931" y="1237"/>
                  </a:cxn>
                  <a:cxn ang="0">
                    <a:pos x="1859" y="1133"/>
                  </a:cxn>
                  <a:cxn ang="0">
                    <a:pos x="1774" y="1036"/>
                  </a:cxn>
                  <a:cxn ang="0">
                    <a:pos x="1669" y="944"/>
                  </a:cxn>
                  <a:cxn ang="0">
                    <a:pos x="1556" y="869"/>
                  </a:cxn>
                  <a:cxn ang="0">
                    <a:pos x="1436" y="809"/>
                  </a:cxn>
                  <a:cxn ang="0">
                    <a:pos x="1310" y="767"/>
                  </a:cxn>
                  <a:cxn ang="0">
                    <a:pos x="1169" y="740"/>
                  </a:cxn>
                  <a:cxn ang="0">
                    <a:pos x="1026" y="731"/>
                  </a:cxn>
                  <a:cxn ang="0">
                    <a:pos x="883" y="743"/>
                  </a:cxn>
                  <a:cxn ang="0">
                    <a:pos x="742" y="774"/>
                  </a:cxn>
                  <a:cxn ang="0">
                    <a:pos x="617" y="821"/>
                  </a:cxn>
                  <a:cxn ang="0">
                    <a:pos x="506" y="878"/>
                  </a:cxn>
                  <a:cxn ang="0">
                    <a:pos x="402" y="950"/>
                  </a:cxn>
                  <a:cxn ang="0">
                    <a:pos x="305" y="1036"/>
                  </a:cxn>
                  <a:cxn ang="0">
                    <a:pos x="304" y="1036"/>
                  </a:cxn>
                  <a:cxn ang="0">
                    <a:pos x="270" y="1074"/>
                  </a:cxn>
                  <a:cxn ang="0">
                    <a:pos x="216" y="1153"/>
                  </a:cxn>
                  <a:cxn ang="0">
                    <a:pos x="178" y="1240"/>
                  </a:cxn>
                  <a:cxn ang="0">
                    <a:pos x="157" y="1331"/>
                  </a:cxn>
                  <a:cxn ang="0">
                    <a:pos x="152" y="1423"/>
                  </a:cxn>
                  <a:cxn ang="0">
                    <a:pos x="163" y="1515"/>
                  </a:cxn>
                  <a:cxn ang="0">
                    <a:pos x="191" y="1605"/>
                  </a:cxn>
                  <a:cxn ang="0">
                    <a:pos x="235" y="1689"/>
                  </a:cxn>
                  <a:cxn ang="0">
                    <a:pos x="222" y="1679"/>
                  </a:cxn>
                  <a:cxn ang="0">
                    <a:pos x="149" y="1573"/>
                  </a:cxn>
                  <a:cxn ang="0">
                    <a:pos x="91" y="1462"/>
                  </a:cxn>
                  <a:cxn ang="0">
                    <a:pos x="44" y="1336"/>
                  </a:cxn>
                  <a:cxn ang="0">
                    <a:pos x="12" y="1195"/>
                  </a:cxn>
                  <a:cxn ang="0">
                    <a:pos x="0" y="1052"/>
                  </a:cxn>
                  <a:cxn ang="0">
                    <a:pos x="9" y="908"/>
                  </a:cxn>
                  <a:cxn ang="0">
                    <a:pos x="36" y="767"/>
                  </a:cxn>
                  <a:cxn ang="0">
                    <a:pos x="79" y="642"/>
                  </a:cxn>
                  <a:cxn ang="0">
                    <a:pos x="138" y="521"/>
                  </a:cxn>
                  <a:cxn ang="0">
                    <a:pos x="213" y="408"/>
                  </a:cxn>
                  <a:cxn ang="0">
                    <a:pos x="305" y="303"/>
                  </a:cxn>
                  <a:cxn ang="0">
                    <a:pos x="402" y="218"/>
                  </a:cxn>
                  <a:cxn ang="0">
                    <a:pos x="506" y="147"/>
                  </a:cxn>
                  <a:cxn ang="0">
                    <a:pos x="617" y="89"/>
                  </a:cxn>
                  <a:cxn ang="0">
                    <a:pos x="735" y="44"/>
                  </a:cxn>
                  <a:cxn ang="0">
                    <a:pos x="862" y="14"/>
                  </a:cxn>
                  <a:cxn ang="0">
                    <a:pos x="992" y="0"/>
                  </a:cxn>
                </a:cxnLst>
                <a:rect l="0" t="0" r="r" b="b"/>
                <a:pathLst>
                  <a:path w="2078" h="1729">
                    <a:moveTo>
                      <a:pt x="1057" y="0"/>
                    </a:moveTo>
                    <a:lnTo>
                      <a:pt x="1122" y="2"/>
                    </a:lnTo>
                    <a:lnTo>
                      <a:pt x="1186" y="10"/>
                    </a:lnTo>
                    <a:lnTo>
                      <a:pt x="1251" y="20"/>
                    </a:lnTo>
                    <a:lnTo>
                      <a:pt x="1314" y="36"/>
                    </a:lnTo>
                    <a:lnTo>
                      <a:pt x="1377" y="55"/>
                    </a:lnTo>
                    <a:lnTo>
                      <a:pt x="1438" y="79"/>
                    </a:lnTo>
                    <a:lnTo>
                      <a:pt x="1498" y="105"/>
                    </a:lnTo>
                    <a:lnTo>
                      <a:pt x="1558" y="137"/>
                    </a:lnTo>
                    <a:lnTo>
                      <a:pt x="1614" y="172"/>
                    </a:lnTo>
                    <a:lnTo>
                      <a:pt x="1670" y="212"/>
                    </a:lnTo>
                    <a:lnTo>
                      <a:pt x="1724" y="256"/>
                    </a:lnTo>
                    <a:lnTo>
                      <a:pt x="1774" y="303"/>
                    </a:lnTo>
                    <a:lnTo>
                      <a:pt x="1821" y="354"/>
                    </a:lnTo>
                    <a:lnTo>
                      <a:pt x="1865" y="407"/>
                    </a:lnTo>
                    <a:lnTo>
                      <a:pt x="1905" y="463"/>
                    </a:lnTo>
                    <a:lnTo>
                      <a:pt x="1940" y="520"/>
                    </a:lnTo>
                    <a:lnTo>
                      <a:pt x="1972" y="579"/>
                    </a:lnTo>
                    <a:lnTo>
                      <a:pt x="1999" y="639"/>
                    </a:lnTo>
                    <a:lnTo>
                      <a:pt x="2022" y="700"/>
                    </a:lnTo>
                    <a:lnTo>
                      <a:pt x="2042" y="763"/>
                    </a:lnTo>
                    <a:lnTo>
                      <a:pt x="2057" y="827"/>
                    </a:lnTo>
                    <a:lnTo>
                      <a:pt x="2067" y="891"/>
                    </a:lnTo>
                    <a:lnTo>
                      <a:pt x="2075" y="956"/>
                    </a:lnTo>
                    <a:lnTo>
                      <a:pt x="2078" y="1021"/>
                    </a:lnTo>
                    <a:lnTo>
                      <a:pt x="2077" y="1085"/>
                    </a:lnTo>
                    <a:lnTo>
                      <a:pt x="2072" y="1151"/>
                    </a:lnTo>
                    <a:lnTo>
                      <a:pt x="2063" y="1215"/>
                    </a:lnTo>
                    <a:lnTo>
                      <a:pt x="2050" y="1279"/>
                    </a:lnTo>
                    <a:lnTo>
                      <a:pt x="2033" y="1343"/>
                    </a:lnTo>
                    <a:lnTo>
                      <a:pt x="2011" y="1404"/>
                    </a:lnTo>
                    <a:lnTo>
                      <a:pt x="1988" y="1347"/>
                    </a:lnTo>
                    <a:lnTo>
                      <a:pt x="1962" y="1291"/>
                    </a:lnTo>
                    <a:lnTo>
                      <a:pt x="1931" y="1237"/>
                    </a:lnTo>
                    <a:lnTo>
                      <a:pt x="1897" y="1183"/>
                    </a:lnTo>
                    <a:lnTo>
                      <a:pt x="1859" y="1133"/>
                    </a:lnTo>
                    <a:lnTo>
                      <a:pt x="1819" y="1083"/>
                    </a:lnTo>
                    <a:lnTo>
                      <a:pt x="1774" y="1036"/>
                    </a:lnTo>
                    <a:lnTo>
                      <a:pt x="1723" y="987"/>
                    </a:lnTo>
                    <a:lnTo>
                      <a:pt x="1669" y="944"/>
                    </a:lnTo>
                    <a:lnTo>
                      <a:pt x="1614" y="904"/>
                    </a:lnTo>
                    <a:lnTo>
                      <a:pt x="1556" y="869"/>
                    </a:lnTo>
                    <a:lnTo>
                      <a:pt x="1497" y="837"/>
                    </a:lnTo>
                    <a:lnTo>
                      <a:pt x="1436" y="809"/>
                    </a:lnTo>
                    <a:lnTo>
                      <a:pt x="1374" y="786"/>
                    </a:lnTo>
                    <a:lnTo>
                      <a:pt x="1310" y="767"/>
                    </a:lnTo>
                    <a:lnTo>
                      <a:pt x="1240" y="751"/>
                    </a:lnTo>
                    <a:lnTo>
                      <a:pt x="1169" y="740"/>
                    </a:lnTo>
                    <a:lnTo>
                      <a:pt x="1098" y="733"/>
                    </a:lnTo>
                    <a:lnTo>
                      <a:pt x="1026" y="731"/>
                    </a:lnTo>
                    <a:lnTo>
                      <a:pt x="954" y="735"/>
                    </a:lnTo>
                    <a:lnTo>
                      <a:pt x="883" y="743"/>
                    </a:lnTo>
                    <a:lnTo>
                      <a:pt x="812" y="756"/>
                    </a:lnTo>
                    <a:lnTo>
                      <a:pt x="742" y="774"/>
                    </a:lnTo>
                    <a:lnTo>
                      <a:pt x="673" y="797"/>
                    </a:lnTo>
                    <a:lnTo>
                      <a:pt x="617" y="821"/>
                    </a:lnTo>
                    <a:lnTo>
                      <a:pt x="561" y="848"/>
                    </a:lnTo>
                    <a:lnTo>
                      <a:pt x="506" y="878"/>
                    </a:lnTo>
                    <a:lnTo>
                      <a:pt x="453" y="913"/>
                    </a:lnTo>
                    <a:lnTo>
                      <a:pt x="402" y="950"/>
                    </a:lnTo>
                    <a:lnTo>
                      <a:pt x="352" y="991"/>
                    </a:lnTo>
                    <a:lnTo>
                      <a:pt x="305" y="1036"/>
                    </a:lnTo>
                    <a:lnTo>
                      <a:pt x="305" y="1036"/>
                    </a:lnTo>
                    <a:lnTo>
                      <a:pt x="304" y="1036"/>
                    </a:lnTo>
                    <a:lnTo>
                      <a:pt x="304" y="1037"/>
                    </a:lnTo>
                    <a:lnTo>
                      <a:pt x="270" y="1074"/>
                    </a:lnTo>
                    <a:lnTo>
                      <a:pt x="241" y="1113"/>
                    </a:lnTo>
                    <a:lnTo>
                      <a:pt x="216" y="1153"/>
                    </a:lnTo>
                    <a:lnTo>
                      <a:pt x="195" y="1196"/>
                    </a:lnTo>
                    <a:lnTo>
                      <a:pt x="178" y="1240"/>
                    </a:lnTo>
                    <a:lnTo>
                      <a:pt x="165" y="1285"/>
                    </a:lnTo>
                    <a:lnTo>
                      <a:pt x="157" y="1331"/>
                    </a:lnTo>
                    <a:lnTo>
                      <a:pt x="152" y="1377"/>
                    </a:lnTo>
                    <a:lnTo>
                      <a:pt x="152" y="1423"/>
                    </a:lnTo>
                    <a:lnTo>
                      <a:pt x="155" y="1470"/>
                    </a:lnTo>
                    <a:lnTo>
                      <a:pt x="163" y="1515"/>
                    </a:lnTo>
                    <a:lnTo>
                      <a:pt x="175" y="1561"/>
                    </a:lnTo>
                    <a:lnTo>
                      <a:pt x="191" y="1605"/>
                    </a:lnTo>
                    <a:lnTo>
                      <a:pt x="211" y="1648"/>
                    </a:lnTo>
                    <a:lnTo>
                      <a:pt x="235" y="1689"/>
                    </a:lnTo>
                    <a:lnTo>
                      <a:pt x="263" y="1729"/>
                    </a:lnTo>
                    <a:lnTo>
                      <a:pt x="222" y="1679"/>
                    </a:lnTo>
                    <a:lnTo>
                      <a:pt x="183" y="1627"/>
                    </a:lnTo>
                    <a:lnTo>
                      <a:pt x="149" y="1573"/>
                    </a:lnTo>
                    <a:lnTo>
                      <a:pt x="118" y="1518"/>
                    </a:lnTo>
                    <a:lnTo>
                      <a:pt x="91" y="1462"/>
                    </a:lnTo>
                    <a:lnTo>
                      <a:pt x="67" y="1404"/>
                    </a:lnTo>
                    <a:lnTo>
                      <a:pt x="44" y="1336"/>
                    </a:lnTo>
                    <a:lnTo>
                      <a:pt x="26" y="1266"/>
                    </a:lnTo>
                    <a:lnTo>
                      <a:pt x="12" y="1195"/>
                    </a:lnTo>
                    <a:lnTo>
                      <a:pt x="4" y="1123"/>
                    </a:lnTo>
                    <a:lnTo>
                      <a:pt x="0" y="1052"/>
                    </a:lnTo>
                    <a:lnTo>
                      <a:pt x="2" y="980"/>
                    </a:lnTo>
                    <a:lnTo>
                      <a:pt x="9" y="908"/>
                    </a:lnTo>
                    <a:lnTo>
                      <a:pt x="20" y="838"/>
                    </a:lnTo>
                    <a:lnTo>
                      <a:pt x="36" y="767"/>
                    </a:lnTo>
                    <a:lnTo>
                      <a:pt x="55" y="704"/>
                    </a:lnTo>
                    <a:lnTo>
                      <a:pt x="79" y="642"/>
                    </a:lnTo>
                    <a:lnTo>
                      <a:pt x="106" y="581"/>
                    </a:lnTo>
                    <a:lnTo>
                      <a:pt x="138" y="521"/>
                    </a:lnTo>
                    <a:lnTo>
                      <a:pt x="173" y="464"/>
                    </a:lnTo>
                    <a:lnTo>
                      <a:pt x="213" y="408"/>
                    </a:lnTo>
                    <a:lnTo>
                      <a:pt x="256" y="355"/>
                    </a:lnTo>
                    <a:lnTo>
                      <a:pt x="305" y="303"/>
                    </a:lnTo>
                    <a:lnTo>
                      <a:pt x="352" y="258"/>
                    </a:lnTo>
                    <a:lnTo>
                      <a:pt x="402" y="218"/>
                    </a:lnTo>
                    <a:lnTo>
                      <a:pt x="453" y="180"/>
                    </a:lnTo>
                    <a:lnTo>
                      <a:pt x="506" y="147"/>
                    </a:lnTo>
                    <a:lnTo>
                      <a:pt x="561" y="116"/>
                    </a:lnTo>
                    <a:lnTo>
                      <a:pt x="617" y="89"/>
                    </a:lnTo>
                    <a:lnTo>
                      <a:pt x="673" y="66"/>
                    </a:lnTo>
                    <a:lnTo>
                      <a:pt x="735" y="44"/>
                    </a:lnTo>
                    <a:lnTo>
                      <a:pt x="799" y="27"/>
                    </a:lnTo>
                    <a:lnTo>
                      <a:pt x="862" y="14"/>
                    </a:lnTo>
                    <a:lnTo>
                      <a:pt x="927" y="6"/>
                    </a:lnTo>
                    <a:lnTo>
                      <a:pt x="992" y="0"/>
                    </a:lnTo>
                    <a:lnTo>
                      <a:pt x="1057" y="0"/>
                    </a:lnTo>
                    <a:close/>
                  </a:path>
                </a:pathLst>
              </a:custGeom>
              <a:solidFill>
                <a:schemeClr val="accent1"/>
              </a:solidFill>
              <a:ln w="0">
                <a:noFill/>
                <a:prstDash val="solid"/>
                <a:round/>
                <a:headEnd/>
                <a:tailEnd/>
              </a:ln>
              <a:effectLst>
                <a:innerShdw blurRad="431800" dist="317500" dir="5400000">
                  <a:prstClr val="black">
                    <a:alpha val="2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92" name="Freeform 479"/>
              <p:cNvSpPr>
                <a:spLocks/>
              </p:cNvSpPr>
              <p:nvPr/>
            </p:nvSpPr>
            <p:spPr bwMode="auto">
              <a:xfrm>
                <a:off x="3863976" y="3177989"/>
                <a:ext cx="3297238" cy="2814639"/>
              </a:xfrm>
              <a:custGeom>
                <a:avLst/>
                <a:gdLst/>
                <a:ahLst/>
                <a:cxnLst>
                  <a:cxn ang="0">
                    <a:pos x="1818" y="47"/>
                  </a:cxn>
                  <a:cxn ang="0">
                    <a:pos x="1896" y="147"/>
                  </a:cxn>
                  <a:cxn ang="0">
                    <a:pos x="1960" y="255"/>
                  </a:cxn>
                  <a:cxn ang="0">
                    <a:pos x="2011" y="368"/>
                  </a:cxn>
                  <a:cxn ang="0">
                    <a:pos x="2052" y="507"/>
                  </a:cxn>
                  <a:cxn ang="0">
                    <a:pos x="2074" y="649"/>
                  </a:cxn>
                  <a:cxn ang="0">
                    <a:pos x="2076" y="792"/>
                  </a:cxn>
                  <a:cxn ang="0">
                    <a:pos x="2057" y="935"/>
                  </a:cxn>
                  <a:cxn ang="0">
                    <a:pos x="2022" y="1069"/>
                  </a:cxn>
                  <a:cxn ang="0">
                    <a:pos x="1972" y="1192"/>
                  </a:cxn>
                  <a:cxn ang="0">
                    <a:pos x="1904" y="1309"/>
                  </a:cxn>
                  <a:cxn ang="0">
                    <a:pos x="1821" y="1417"/>
                  </a:cxn>
                  <a:cxn ang="0">
                    <a:pos x="1726" y="1514"/>
                  </a:cxn>
                  <a:cxn ang="0">
                    <a:pos x="1625" y="1592"/>
                  </a:cxn>
                  <a:cxn ang="0">
                    <a:pos x="1518" y="1656"/>
                  </a:cxn>
                  <a:cxn ang="0">
                    <a:pos x="1404" y="1707"/>
                  </a:cxn>
                  <a:cxn ang="0">
                    <a:pos x="1279" y="1746"/>
                  </a:cxn>
                  <a:cxn ang="0">
                    <a:pos x="1151" y="1767"/>
                  </a:cxn>
                  <a:cxn ang="0">
                    <a:pos x="1021" y="1773"/>
                  </a:cxn>
                  <a:cxn ang="0">
                    <a:pos x="891" y="1763"/>
                  </a:cxn>
                  <a:cxn ang="0">
                    <a:pos x="764" y="1736"/>
                  </a:cxn>
                  <a:cxn ang="0">
                    <a:pos x="639" y="1694"/>
                  </a:cxn>
                  <a:cxn ang="0">
                    <a:pos x="521" y="1635"/>
                  </a:cxn>
                  <a:cxn ang="0">
                    <a:pos x="408" y="1560"/>
                  </a:cxn>
                  <a:cxn ang="0">
                    <a:pos x="304" y="1469"/>
                  </a:cxn>
                  <a:cxn ang="0">
                    <a:pos x="213" y="1365"/>
                  </a:cxn>
                  <a:cxn ang="0">
                    <a:pos x="138" y="1252"/>
                  </a:cxn>
                  <a:cxn ang="0">
                    <a:pos x="79" y="1134"/>
                  </a:cxn>
                  <a:cxn ang="0">
                    <a:pos x="37" y="1009"/>
                  </a:cxn>
                  <a:cxn ang="0">
                    <a:pos x="10" y="882"/>
                  </a:cxn>
                  <a:cxn ang="0">
                    <a:pos x="0" y="752"/>
                  </a:cxn>
                  <a:cxn ang="0">
                    <a:pos x="6" y="622"/>
                  </a:cxn>
                  <a:cxn ang="0">
                    <a:pos x="27" y="494"/>
                  </a:cxn>
                  <a:cxn ang="0">
                    <a:pos x="66" y="368"/>
                  </a:cxn>
                  <a:cxn ang="0">
                    <a:pos x="117" y="481"/>
                  </a:cxn>
                  <a:cxn ang="0">
                    <a:pos x="181" y="589"/>
                  </a:cxn>
                  <a:cxn ang="0">
                    <a:pos x="259" y="690"/>
                  </a:cxn>
                  <a:cxn ang="0">
                    <a:pos x="356" y="785"/>
                  </a:cxn>
                  <a:cxn ang="0">
                    <a:pos x="464" y="869"/>
                  </a:cxn>
                  <a:cxn ang="0">
                    <a:pos x="581" y="936"/>
                  </a:cxn>
                  <a:cxn ang="0">
                    <a:pos x="704" y="987"/>
                  </a:cxn>
                  <a:cxn ang="0">
                    <a:pos x="838" y="1022"/>
                  </a:cxn>
                  <a:cxn ang="0">
                    <a:pos x="981" y="1040"/>
                  </a:cxn>
                  <a:cxn ang="0">
                    <a:pos x="1124" y="1038"/>
                  </a:cxn>
                  <a:cxn ang="0">
                    <a:pos x="1266" y="1016"/>
                  </a:cxn>
                  <a:cxn ang="0">
                    <a:pos x="1404" y="975"/>
                  </a:cxn>
                  <a:cxn ang="0">
                    <a:pos x="1517" y="925"/>
                  </a:cxn>
                  <a:cxn ang="0">
                    <a:pos x="1624" y="860"/>
                  </a:cxn>
                  <a:cxn ang="0">
                    <a:pos x="1724" y="783"/>
                  </a:cxn>
                  <a:cxn ang="0">
                    <a:pos x="1772" y="738"/>
                  </a:cxn>
                  <a:cxn ang="0">
                    <a:pos x="1806" y="700"/>
                  </a:cxn>
                  <a:cxn ang="0">
                    <a:pos x="1861" y="619"/>
                  </a:cxn>
                  <a:cxn ang="0">
                    <a:pos x="1899" y="531"/>
                  </a:cxn>
                  <a:cxn ang="0">
                    <a:pos x="1921" y="439"/>
                  </a:cxn>
                  <a:cxn ang="0">
                    <a:pos x="1925" y="345"/>
                  </a:cxn>
                  <a:cxn ang="0">
                    <a:pos x="1912" y="251"/>
                  </a:cxn>
                  <a:cxn ang="0">
                    <a:pos x="1883" y="161"/>
                  </a:cxn>
                  <a:cxn ang="0">
                    <a:pos x="1837" y="76"/>
                  </a:cxn>
                  <a:cxn ang="0">
                    <a:pos x="1773" y="0"/>
                  </a:cxn>
                </a:cxnLst>
                <a:rect l="0" t="0" r="r" b="b"/>
                <a:pathLst>
                  <a:path w="2077" h="1773">
                    <a:moveTo>
                      <a:pt x="1773" y="0"/>
                    </a:moveTo>
                    <a:lnTo>
                      <a:pt x="1818" y="47"/>
                    </a:lnTo>
                    <a:lnTo>
                      <a:pt x="1859" y="97"/>
                    </a:lnTo>
                    <a:lnTo>
                      <a:pt x="1896" y="147"/>
                    </a:lnTo>
                    <a:lnTo>
                      <a:pt x="1930" y="201"/>
                    </a:lnTo>
                    <a:lnTo>
                      <a:pt x="1960" y="255"/>
                    </a:lnTo>
                    <a:lnTo>
                      <a:pt x="1988" y="311"/>
                    </a:lnTo>
                    <a:lnTo>
                      <a:pt x="2011" y="368"/>
                    </a:lnTo>
                    <a:lnTo>
                      <a:pt x="2034" y="437"/>
                    </a:lnTo>
                    <a:lnTo>
                      <a:pt x="2052" y="507"/>
                    </a:lnTo>
                    <a:lnTo>
                      <a:pt x="2065" y="577"/>
                    </a:lnTo>
                    <a:lnTo>
                      <a:pt x="2074" y="649"/>
                    </a:lnTo>
                    <a:lnTo>
                      <a:pt x="2077" y="721"/>
                    </a:lnTo>
                    <a:lnTo>
                      <a:pt x="2076" y="792"/>
                    </a:lnTo>
                    <a:lnTo>
                      <a:pt x="2069" y="864"/>
                    </a:lnTo>
                    <a:lnTo>
                      <a:pt x="2057" y="935"/>
                    </a:lnTo>
                    <a:lnTo>
                      <a:pt x="2041" y="1005"/>
                    </a:lnTo>
                    <a:lnTo>
                      <a:pt x="2022" y="1069"/>
                    </a:lnTo>
                    <a:lnTo>
                      <a:pt x="1999" y="1131"/>
                    </a:lnTo>
                    <a:lnTo>
                      <a:pt x="1972" y="1192"/>
                    </a:lnTo>
                    <a:lnTo>
                      <a:pt x="1940" y="1251"/>
                    </a:lnTo>
                    <a:lnTo>
                      <a:pt x="1904" y="1309"/>
                    </a:lnTo>
                    <a:lnTo>
                      <a:pt x="1865" y="1364"/>
                    </a:lnTo>
                    <a:lnTo>
                      <a:pt x="1821" y="1417"/>
                    </a:lnTo>
                    <a:lnTo>
                      <a:pt x="1773" y="1469"/>
                    </a:lnTo>
                    <a:lnTo>
                      <a:pt x="1726" y="1514"/>
                    </a:lnTo>
                    <a:lnTo>
                      <a:pt x="1676" y="1555"/>
                    </a:lnTo>
                    <a:lnTo>
                      <a:pt x="1625" y="1592"/>
                    </a:lnTo>
                    <a:lnTo>
                      <a:pt x="1572" y="1626"/>
                    </a:lnTo>
                    <a:lnTo>
                      <a:pt x="1518" y="1656"/>
                    </a:lnTo>
                    <a:lnTo>
                      <a:pt x="1462" y="1684"/>
                    </a:lnTo>
                    <a:lnTo>
                      <a:pt x="1404" y="1707"/>
                    </a:lnTo>
                    <a:lnTo>
                      <a:pt x="1342" y="1729"/>
                    </a:lnTo>
                    <a:lnTo>
                      <a:pt x="1279" y="1746"/>
                    </a:lnTo>
                    <a:lnTo>
                      <a:pt x="1215" y="1759"/>
                    </a:lnTo>
                    <a:lnTo>
                      <a:pt x="1151" y="1767"/>
                    </a:lnTo>
                    <a:lnTo>
                      <a:pt x="1086" y="1772"/>
                    </a:lnTo>
                    <a:lnTo>
                      <a:pt x="1021" y="1773"/>
                    </a:lnTo>
                    <a:lnTo>
                      <a:pt x="956" y="1770"/>
                    </a:lnTo>
                    <a:lnTo>
                      <a:pt x="891" y="1763"/>
                    </a:lnTo>
                    <a:lnTo>
                      <a:pt x="827" y="1752"/>
                    </a:lnTo>
                    <a:lnTo>
                      <a:pt x="764" y="1736"/>
                    </a:lnTo>
                    <a:lnTo>
                      <a:pt x="701" y="1717"/>
                    </a:lnTo>
                    <a:lnTo>
                      <a:pt x="639" y="1694"/>
                    </a:lnTo>
                    <a:lnTo>
                      <a:pt x="579" y="1667"/>
                    </a:lnTo>
                    <a:lnTo>
                      <a:pt x="521" y="1635"/>
                    </a:lnTo>
                    <a:lnTo>
                      <a:pt x="463" y="1600"/>
                    </a:lnTo>
                    <a:lnTo>
                      <a:pt x="408" y="1560"/>
                    </a:lnTo>
                    <a:lnTo>
                      <a:pt x="355" y="1516"/>
                    </a:lnTo>
                    <a:lnTo>
                      <a:pt x="304" y="1469"/>
                    </a:lnTo>
                    <a:lnTo>
                      <a:pt x="257" y="1418"/>
                    </a:lnTo>
                    <a:lnTo>
                      <a:pt x="213" y="1365"/>
                    </a:lnTo>
                    <a:lnTo>
                      <a:pt x="174" y="1310"/>
                    </a:lnTo>
                    <a:lnTo>
                      <a:pt x="138" y="1252"/>
                    </a:lnTo>
                    <a:lnTo>
                      <a:pt x="106" y="1194"/>
                    </a:lnTo>
                    <a:lnTo>
                      <a:pt x="79" y="1134"/>
                    </a:lnTo>
                    <a:lnTo>
                      <a:pt x="56" y="1072"/>
                    </a:lnTo>
                    <a:lnTo>
                      <a:pt x="37" y="1009"/>
                    </a:lnTo>
                    <a:lnTo>
                      <a:pt x="21" y="946"/>
                    </a:lnTo>
                    <a:lnTo>
                      <a:pt x="10" y="882"/>
                    </a:lnTo>
                    <a:lnTo>
                      <a:pt x="3" y="817"/>
                    </a:lnTo>
                    <a:lnTo>
                      <a:pt x="0" y="752"/>
                    </a:lnTo>
                    <a:lnTo>
                      <a:pt x="1" y="687"/>
                    </a:lnTo>
                    <a:lnTo>
                      <a:pt x="6" y="622"/>
                    </a:lnTo>
                    <a:lnTo>
                      <a:pt x="15" y="558"/>
                    </a:lnTo>
                    <a:lnTo>
                      <a:pt x="27" y="494"/>
                    </a:lnTo>
                    <a:lnTo>
                      <a:pt x="45" y="430"/>
                    </a:lnTo>
                    <a:lnTo>
                      <a:pt x="66" y="368"/>
                    </a:lnTo>
                    <a:lnTo>
                      <a:pt x="89" y="425"/>
                    </a:lnTo>
                    <a:lnTo>
                      <a:pt x="117" y="481"/>
                    </a:lnTo>
                    <a:lnTo>
                      <a:pt x="147" y="536"/>
                    </a:lnTo>
                    <a:lnTo>
                      <a:pt x="181" y="589"/>
                    </a:lnTo>
                    <a:lnTo>
                      <a:pt x="218" y="640"/>
                    </a:lnTo>
                    <a:lnTo>
                      <a:pt x="259" y="690"/>
                    </a:lnTo>
                    <a:lnTo>
                      <a:pt x="304" y="737"/>
                    </a:lnTo>
                    <a:lnTo>
                      <a:pt x="356" y="785"/>
                    </a:lnTo>
                    <a:lnTo>
                      <a:pt x="409" y="829"/>
                    </a:lnTo>
                    <a:lnTo>
                      <a:pt x="464" y="869"/>
                    </a:lnTo>
                    <a:lnTo>
                      <a:pt x="522" y="904"/>
                    </a:lnTo>
                    <a:lnTo>
                      <a:pt x="581" y="936"/>
                    </a:lnTo>
                    <a:lnTo>
                      <a:pt x="642" y="963"/>
                    </a:lnTo>
                    <a:lnTo>
                      <a:pt x="704" y="987"/>
                    </a:lnTo>
                    <a:lnTo>
                      <a:pt x="767" y="1005"/>
                    </a:lnTo>
                    <a:lnTo>
                      <a:pt x="838" y="1022"/>
                    </a:lnTo>
                    <a:lnTo>
                      <a:pt x="909" y="1033"/>
                    </a:lnTo>
                    <a:lnTo>
                      <a:pt x="981" y="1040"/>
                    </a:lnTo>
                    <a:lnTo>
                      <a:pt x="1052" y="1042"/>
                    </a:lnTo>
                    <a:lnTo>
                      <a:pt x="1124" y="1038"/>
                    </a:lnTo>
                    <a:lnTo>
                      <a:pt x="1195" y="1030"/>
                    </a:lnTo>
                    <a:lnTo>
                      <a:pt x="1266" y="1016"/>
                    </a:lnTo>
                    <a:lnTo>
                      <a:pt x="1336" y="998"/>
                    </a:lnTo>
                    <a:lnTo>
                      <a:pt x="1404" y="975"/>
                    </a:lnTo>
                    <a:lnTo>
                      <a:pt x="1461" y="951"/>
                    </a:lnTo>
                    <a:lnTo>
                      <a:pt x="1517" y="925"/>
                    </a:lnTo>
                    <a:lnTo>
                      <a:pt x="1571" y="895"/>
                    </a:lnTo>
                    <a:lnTo>
                      <a:pt x="1624" y="860"/>
                    </a:lnTo>
                    <a:lnTo>
                      <a:pt x="1675" y="823"/>
                    </a:lnTo>
                    <a:lnTo>
                      <a:pt x="1724" y="783"/>
                    </a:lnTo>
                    <a:lnTo>
                      <a:pt x="1771" y="738"/>
                    </a:lnTo>
                    <a:lnTo>
                      <a:pt x="1772" y="738"/>
                    </a:lnTo>
                    <a:lnTo>
                      <a:pt x="1772" y="737"/>
                    </a:lnTo>
                    <a:lnTo>
                      <a:pt x="1806" y="700"/>
                    </a:lnTo>
                    <a:lnTo>
                      <a:pt x="1836" y="661"/>
                    </a:lnTo>
                    <a:lnTo>
                      <a:pt x="1861" y="619"/>
                    </a:lnTo>
                    <a:lnTo>
                      <a:pt x="1882" y="576"/>
                    </a:lnTo>
                    <a:lnTo>
                      <a:pt x="1899" y="531"/>
                    </a:lnTo>
                    <a:lnTo>
                      <a:pt x="1912" y="485"/>
                    </a:lnTo>
                    <a:lnTo>
                      <a:pt x="1921" y="439"/>
                    </a:lnTo>
                    <a:lnTo>
                      <a:pt x="1925" y="392"/>
                    </a:lnTo>
                    <a:lnTo>
                      <a:pt x="1925" y="345"/>
                    </a:lnTo>
                    <a:lnTo>
                      <a:pt x="1921" y="298"/>
                    </a:lnTo>
                    <a:lnTo>
                      <a:pt x="1912" y="251"/>
                    </a:lnTo>
                    <a:lnTo>
                      <a:pt x="1899" y="206"/>
                    </a:lnTo>
                    <a:lnTo>
                      <a:pt x="1883" y="161"/>
                    </a:lnTo>
                    <a:lnTo>
                      <a:pt x="1861" y="118"/>
                    </a:lnTo>
                    <a:lnTo>
                      <a:pt x="1837" y="76"/>
                    </a:lnTo>
                    <a:lnTo>
                      <a:pt x="1806" y="37"/>
                    </a:lnTo>
                    <a:lnTo>
                      <a:pt x="1773" y="0"/>
                    </a:lnTo>
                    <a:close/>
                  </a:path>
                </a:pathLst>
              </a:custGeom>
              <a:solidFill>
                <a:schemeClr val="accent3"/>
              </a:solidFill>
              <a:ln w="0">
                <a:noFill/>
                <a:prstDash val="solid"/>
                <a:round/>
                <a:headEnd/>
                <a:tailEnd/>
              </a:ln>
              <a:effectLst>
                <a:innerShdw blurRad="431800" dist="317500" dir="16200000">
                  <a:prstClr val="black">
                    <a:alpha val="2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93" name="Freeform 480"/>
              <p:cNvSpPr>
                <a:spLocks/>
              </p:cNvSpPr>
              <p:nvPr/>
            </p:nvSpPr>
            <p:spPr bwMode="auto">
              <a:xfrm>
                <a:off x="5013326" y="1527175"/>
                <a:ext cx="3314700" cy="2765425"/>
              </a:xfrm>
              <a:custGeom>
                <a:avLst/>
                <a:gdLst/>
                <a:ahLst/>
                <a:cxnLst>
                  <a:cxn ang="0">
                    <a:pos x="1193" y="11"/>
                  </a:cxn>
                  <a:cxn ang="0">
                    <a:pos x="1389" y="58"/>
                  </a:cxn>
                  <a:cxn ang="0">
                    <a:pos x="1572" y="142"/>
                  </a:cxn>
                  <a:cxn ang="0">
                    <a:pos x="1733" y="257"/>
                  </a:cxn>
                  <a:cxn ang="0">
                    <a:pos x="1868" y="400"/>
                  </a:cxn>
                  <a:cxn ang="0">
                    <a:pos x="1974" y="564"/>
                  </a:cxn>
                  <a:cxn ang="0">
                    <a:pos x="2045" y="743"/>
                  </a:cxn>
                  <a:cxn ang="0">
                    <a:pos x="2082" y="929"/>
                  </a:cxn>
                  <a:cxn ang="0">
                    <a:pos x="2085" y="1117"/>
                  </a:cxn>
                  <a:cxn ang="0">
                    <a:pos x="2056" y="1300"/>
                  </a:cxn>
                  <a:cxn ang="0">
                    <a:pos x="2037" y="1360"/>
                  </a:cxn>
                  <a:cxn ang="0">
                    <a:pos x="2074" y="1179"/>
                  </a:cxn>
                  <a:cxn ang="0">
                    <a:pos x="2078" y="993"/>
                  </a:cxn>
                  <a:cxn ang="0">
                    <a:pos x="2049" y="808"/>
                  </a:cxn>
                  <a:cxn ang="0">
                    <a:pos x="1987" y="629"/>
                  </a:cxn>
                  <a:cxn ang="0">
                    <a:pos x="1892" y="464"/>
                  </a:cxn>
                  <a:cxn ang="0">
                    <a:pos x="1767" y="316"/>
                  </a:cxn>
                  <a:cxn ang="0">
                    <a:pos x="1615" y="196"/>
                  </a:cxn>
                  <a:cxn ang="0">
                    <a:pos x="1443" y="105"/>
                  </a:cxn>
                  <a:cxn ang="0">
                    <a:pos x="1255" y="47"/>
                  </a:cxn>
                  <a:cxn ang="0">
                    <a:pos x="1058" y="26"/>
                  </a:cxn>
                  <a:cxn ang="0">
                    <a:pos x="859" y="43"/>
                  </a:cxn>
                  <a:cxn ang="0">
                    <a:pos x="655" y="102"/>
                  </a:cxn>
                  <a:cxn ang="0">
                    <a:pos x="471" y="202"/>
                  </a:cxn>
                  <a:cxn ang="0">
                    <a:pos x="310" y="336"/>
                  </a:cxn>
                  <a:cxn ang="0">
                    <a:pos x="180" y="498"/>
                  </a:cxn>
                  <a:cxn ang="0">
                    <a:pos x="86" y="680"/>
                  </a:cxn>
                  <a:cxn ang="0">
                    <a:pos x="31" y="876"/>
                  </a:cxn>
                  <a:cxn ang="0">
                    <a:pos x="15" y="1077"/>
                  </a:cxn>
                  <a:cxn ang="0">
                    <a:pos x="38" y="1276"/>
                  </a:cxn>
                  <a:cxn ang="0">
                    <a:pos x="98" y="1466"/>
                  </a:cxn>
                  <a:cxn ang="0">
                    <a:pos x="191" y="1638"/>
                  </a:cxn>
                  <a:cxn ang="0">
                    <a:pos x="227" y="1693"/>
                  </a:cxn>
                  <a:cxn ang="0">
                    <a:pos x="120" y="1528"/>
                  </a:cxn>
                  <a:cxn ang="0">
                    <a:pos x="45" y="1343"/>
                  </a:cxn>
                  <a:cxn ang="0">
                    <a:pos x="6" y="1146"/>
                  </a:cxn>
                  <a:cxn ang="0">
                    <a:pos x="5" y="942"/>
                  </a:cxn>
                  <a:cxn ang="0">
                    <a:pos x="46" y="739"/>
                  </a:cxn>
                  <a:cxn ang="0">
                    <a:pos x="120" y="557"/>
                  </a:cxn>
                  <a:cxn ang="0">
                    <a:pos x="230" y="391"/>
                  </a:cxn>
                  <a:cxn ang="0">
                    <a:pos x="370" y="247"/>
                  </a:cxn>
                  <a:cxn ang="0">
                    <a:pos x="535" y="132"/>
                  </a:cxn>
                  <a:cxn ang="0">
                    <a:pos x="722" y="50"/>
                  </a:cxn>
                  <a:cxn ang="0">
                    <a:pos x="923" y="7"/>
                  </a:cxn>
                </a:cxnLst>
                <a:rect l="0" t="0" r="r" b="b"/>
                <a:pathLst>
                  <a:path w="2088" h="1742">
                    <a:moveTo>
                      <a:pt x="1058" y="0"/>
                    </a:moveTo>
                    <a:lnTo>
                      <a:pt x="1126" y="3"/>
                    </a:lnTo>
                    <a:lnTo>
                      <a:pt x="1193" y="11"/>
                    </a:lnTo>
                    <a:lnTo>
                      <a:pt x="1260" y="22"/>
                    </a:lnTo>
                    <a:lnTo>
                      <a:pt x="1326" y="38"/>
                    </a:lnTo>
                    <a:lnTo>
                      <a:pt x="1389" y="58"/>
                    </a:lnTo>
                    <a:lnTo>
                      <a:pt x="1452" y="82"/>
                    </a:lnTo>
                    <a:lnTo>
                      <a:pt x="1513" y="111"/>
                    </a:lnTo>
                    <a:lnTo>
                      <a:pt x="1572" y="142"/>
                    </a:lnTo>
                    <a:lnTo>
                      <a:pt x="1628" y="177"/>
                    </a:lnTo>
                    <a:lnTo>
                      <a:pt x="1682" y="216"/>
                    </a:lnTo>
                    <a:lnTo>
                      <a:pt x="1733" y="257"/>
                    </a:lnTo>
                    <a:lnTo>
                      <a:pt x="1782" y="301"/>
                    </a:lnTo>
                    <a:lnTo>
                      <a:pt x="1827" y="350"/>
                    </a:lnTo>
                    <a:lnTo>
                      <a:pt x="1868" y="400"/>
                    </a:lnTo>
                    <a:lnTo>
                      <a:pt x="1908" y="453"/>
                    </a:lnTo>
                    <a:lnTo>
                      <a:pt x="1943" y="508"/>
                    </a:lnTo>
                    <a:lnTo>
                      <a:pt x="1974" y="564"/>
                    </a:lnTo>
                    <a:lnTo>
                      <a:pt x="2001" y="622"/>
                    </a:lnTo>
                    <a:lnTo>
                      <a:pt x="2025" y="681"/>
                    </a:lnTo>
                    <a:lnTo>
                      <a:pt x="2045" y="743"/>
                    </a:lnTo>
                    <a:lnTo>
                      <a:pt x="2061" y="804"/>
                    </a:lnTo>
                    <a:lnTo>
                      <a:pt x="2073" y="866"/>
                    </a:lnTo>
                    <a:lnTo>
                      <a:pt x="2082" y="929"/>
                    </a:lnTo>
                    <a:lnTo>
                      <a:pt x="2087" y="992"/>
                    </a:lnTo>
                    <a:lnTo>
                      <a:pt x="2088" y="1055"/>
                    </a:lnTo>
                    <a:lnTo>
                      <a:pt x="2085" y="1117"/>
                    </a:lnTo>
                    <a:lnTo>
                      <a:pt x="2079" y="1179"/>
                    </a:lnTo>
                    <a:lnTo>
                      <a:pt x="2070" y="1240"/>
                    </a:lnTo>
                    <a:lnTo>
                      <a:pt x="2056" y="1300"/>
                    </a:lnTo>
                    <a:lnTo>
                      <a:pt x="2039" y="1360"/>
                    </a:lnTo>
                    <a:lnTo>
                      <a:pt x="2018" y="1417"/>
                    </a:lnTo>
                    <a:lnTo>
                      <a:pt x="2037" y="1360"/>
                    </a:lnTo>
                    <a:lnTo>
                      <a:pt x="2054" y="1300"/>
                    </a:lnTo>
                    <a:lnTo>
                      <a:pt x="2066" y="1240"/>
                    </a:lnTo>
                    <a:lnTo>
                      <a:pt x="2074" y="1179"/>
                    </a:lnTo>
                    <a:lnTo>
                      <a:pt x="2079" y="1117"/>
                    </a:lnTo>
                    <a:lnTo>
                      <a:pt x="2080" y="1055"/>
                    </a:lnTo>
                    <a:lnTo>
                      <a:pt x="2078" y="993"/>
                    </a:lnTo>
                    <a:lnTo>
                      <a:pt x="2072" y="931"/>
                    </a:lnTo>
                    <a:lnTo>
                      <a:pt x="2062" y="869"/>
                    </a:lnTo>
                    <a:lnTo>
                      <a:pt x="2049" y="808"/>
                    </a:lnTo>
                    <a:lnTo>
                      <a:pt x="2032" y="747"/>
                    </a:lnTo>
                    <a:lnTo>
                      <a:pt x="2012" y="688"/>
                    </a:lnTo>
                    <a:lnTo>
                      <a:pt x="1987" y="629"/>
                    </a:lnTo>
                    <a:lnTo>
                      <a:pt x="1959" y="572"/>
                    </a:lnTo>
                    <a:lnTo>
                      <a:pt x="1927" y="517"/>
                    </a:lnTo>
                    <a:lnTo>
                      <a:pt x="1892" y="464"/>
                    </a:lnTo>
                    <a:lnTo>
                      <a:pt x="1853" y="412"/>
                    </a:lnTo>
                    <a:lnTo>
                      <a:pt x="1811" y="363"/>
                    </a:lnTo>
                    <a:lnTo>
                      <a:pt x="1767" y="316"/>
                    </a:lnTo>
                    <a:lnTo>
                      <a:pt x="1719" y="273"/>
                    </a:lnTo>
                    <a:lnTo>
                      <a:pt x="1669" y="233"/>
                    </a:lnTo>
                    <a:lnTo>
                      <a:pt x="1615" y="196"/>
                    </a:lnTo>
                    <a:lnTo>
                      <a:pt x="1560" y="161"/>
                    </a:lnTo>
                    <a:lnTo>
                      <a:pt x="1503" y="131"/>
                    </a:lnTo>
                    <a:lnTo>
                      <a:pt x="1443" y="105"/>
                    </a:lnTo>
                    <a:lnTo>
                      <a:pt x="1382" y="81"/>
                    </a:lnTo>
                    <a:lnTo>
                      <a:pt x="1319" y="62"/>
                    </a:lnTo>
                    <a:lnTo>
                      <a:pt x="1255" y="47"/>
                    </a:lnTo>
                    <a:lnTo>
                      <a:pt x="1190" y="35"/>
                    </a:lnTo>
                    <a:lnTo>
                      <a:pt x="1125" y="28"/>
                    </a:lnTo>
                    <a:lnTo>
                      <a:pt x="1058" y="26"/>
                    </a:lnTo>
                    <a:lnTo>
                      <a:pt x="992" y="26"/>
                    </a:lnTo>
                    <a:lnTo>
                      <a:pt x="925" y="32"/>
                    </a:lnTo>
                    <a:lnTo>
                      <a:pt x="859" y="43"/>
                    </a:lnTo>
                    <a:lnTo>
                      <a:pt x="789" y="57"/>
                    </a:lnTo>
                    <a:lnTo>
                      <a:pt x="722" y="77"/>
                    </a:lnTo>
                    <a:lnTo>
                      <a:pt x="655" y="102"/>
                    </a:lnTo>
                    <a:lnTo>
                      <a:pt x="591" y="130"/>
                    </a:lnTo>
                    <a:lnTo>
                      <a:pt x="529" y="164"/>
                    </a:lnTo>
                    <a:lnTo>
                      <a:pt x="471" y="202"/>
                    </a:lnTo>
                    <a:lnTo>
                      <a:pt x="414" y="243"/>
                    </a:lnTo>
                    <a:lnTo>
                      <a:pt x="361" y="288"/>
                    </a:lnTo>
                    <a:lnTo>
                      <a:pt x="310" y="336"/>
                    </a:lnTo>
                    <a:lnTo>
                      <a:pt x="263" y="387"/>
                    </a:lnTo>
                    <a:lnTo>
                      <a:pt x="220" y="441"/>
                    </a:lnTo>
                    <a:lnTo>
                      <a:pt x="180" y="498"/>
                    </a:lnTo>
                    <a:lnTo>
                      <a:pt x="145" y="556"/>
                    </a:lnTo>
                    <a:lnTo>
                      <a:pt x="113" y="617"/>
                    </a:lnTo>
                    <a:lnTo>
                      <a:pt x="86" y="680"/>
                    </a:lnTo>
                    <a:lnTo>
                      <a:pt x="64" y="744"/>
                    </a:lnTo>
                    <a:lnTo>
                      <a:pt x="45" y="810"/>
                    </a:lnTo>
                    <a:lnTo>
                      <a:pt x="31" y="876"/>
                    </a:lnTo>
                    <a:lnTo>
                      <a:pt x="21" y="943"/>
                    </a:lnTo>
                    <a:lnTo>
                      <a:pt x="16" y="1010"/>
                    </a:lnTo>
                    <a:lnTo>
                      <a:pt x="15" y="1077"/>
                    </a:lnTo>
                    <a:lnTo>
                      <a:pt x="19" y="1144"/>
                    </a:lnTo>
                    <a:lnTo>
                      <a:pt x="27" y="1210"/>
                    </a:lnTo>
                    <a:lnTo>
                      <a:pt x="38" y="1276"/>
                    </a:lnTo>
                    <a:lnTo>
                      <a:pt x="55" y="1341"/>
                    </a:lnTo>
                    <a:lnTo>
                      <a:pt x="74" y="1404"/>
                    </a:lnTo>
                    <a:lnTo>
                      <a:pt x="98" y="1466"/>
                    </a:lnTo>
                    <a:lnTo>
                      <a:pt x="125" y="1526"/>
                    </a:lnTo>
                    <a:lnTo>
                      <a:pt x="156" y="1583"/>
                    </a:lnTo>
                    <a:lnTo>
                      <a:pt x="191" y="1638"/>
                    </a:lnTo>
                    <a:lnTo>
                      <a:pt x="229" y="1692"/>
                    </a:lnTo>
                    <a:lnTo>
                      <a:pt x="270" y="1742"/>
                    </a:lnTo>
                    <a:lnTo>
                      <a:pt x="227" y="1693"/>
                    </a:lnTo>
                    <a:lnTo>
                      <a:pt x="188" y="1640"/>
                    </a:lnTo>
                    <a:lnTo>
                      <a:pt x="153" y="1586"/>
                    </a:lnTo>
                    <a:lnTo>
                      <a:pt x="120" y="1528"/>
                    </a:lnTo>
                    <a:lnTo>
                      <a:pt x="91" y="1468"/>
                    </a:lnTo>
                    <a:lnTo>
                      <a:pt x="66" y="1407"/>
                    </a:lnTo>
                    <a:lnTo>
                      <a:pt x="45" y="1343"/>
                    </a:lnTo>
                    <a:lnTo>
                      <a:pt x="28" y="1279"/>
                    </a:lnTo>
                    <a:lnTo>
                      <a:pt x="14" y="1213"/>
                    </a:lnTo>
                    <a:lnTo>
                      <a:pt x="6" y="1146"/>
                    </a:lnTo>
                    <a:lnTo>
                      <a:pt x="1" y="1078"/>
                    </a:lnTo>
                    <a:lnTo>
                      <a:pt x="0" y="1010"/>
                    </a:lnTo>
                    <a:lnTo>
                      <a:pt x="5" y="942"/>
                    </a:lnTo>
                    <a:lnTo>
                      <a:pt x="14" y="874"/>
                    </a:lnTo>
                    <a:lnTo>
                      <a:pt x="27" y="806"/>
                    </a:lnTo>
                    <a:lnTo>
                      <a:pt x="46" y="739"/>
                    </a:lnTo>
                    <a:lnTo>
                      <a:pt x="67" y="677"/>
                    </a:lnTo>
                    <a:lnTo>
                      <a:pt x="92" y="616"/>
                    </a:lnTo>
                    <a:lnTo>
                      <a:pt x="120" y="557"/>
                    </a:lnTo>
                    <a:lnTo>
                      <a:pt x="153" y="499"/>
                    </a:lnTo>
                    <a:lnTo>
                      <a:pt x="190" y="444"/>
                    </a:lnTo>
                    <a:lnTo>
                      <a:pt x="230" y="391"/>
                    </a:lnTo>
                    <a:lnTo>
                      <a:pt x="274" y="340"/>
                    </a:lnTo>
                    <a:lnTo>
                      <a:pt x="320" y="293"/>
                    </a:lnTo>
                    <a:lnTo>
                      <a:pt x="370" y="247"/>
                    </a:lnTo>
                    <a:lnTo>
                      <a:pt x="422" y="206"/>
                    </a:lnTo>
                    <a:lnTo>
                      <a:pt x="477" y="167"/>
                    </a:lnTo>
                    <a:lnTo>
                      <a:pt x="535" y="132"/>
                    </a:lnTo>
                    <a:lnTo>
                      <a:pt x="595" y="101"/>
                    </a:lnTo>
                    <a:lnTo>
                      <a:pt x="658" y="74"/>
                    </a:lnTo>
                    <a:lnTo>
                      <a:pt x="722" y="50"/>
                    </a:lnTo>
                    <a:lnTo>
                      <a:pt x="788" y="32"/>
                    </a:lnTo>
                    <a:lnTo>
                      <a:pt x="855" y="18"/>
                    </a:lnTo>
                    <a:lnTo>
                      <a:pt x="923" y="7"/>
                    </a:lnTo>
                    <a:lnTo>
                      <a:pt x="991" y="1"/>
                    </a:lnTo>
                    <a:lnTo>
                      <a:pt x="1058" y="0"/>
                    </a:lnTo>
                    <a:close/>
                  </a:path>
                </a:pathLst>
              </a:custGeom>
              <a:gradFill flip="none" rotWithShape="1">
                <a:gsLst>
                  <a:gs pos="0">
                    <a:schemeClr val="accent1">
                      <a:lumMod val="75000"/>
                    </a:schemeClr>
                  </a:gs>
                  <a:gs pos="36000">
                    <a:schemeClr val="accent1">
                      <a:lumMod val="60000"/>
                      <a:lumOff val="40000"/>
                    </a:schemeClr>
                  </a:gs>
                </a:gsLst>
                <a:path path="circle">
                  <a:fillToRect t="100000" r="100000"/>
                </a:path>
                <a:tileRect l="-100000" b="-100000"/>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481"/>
              <p:cNvSpPr>
                <a:spLocks/>
              </p:cNvSpPr>
              <p:nvPr/>
            </p:nvSpPr>
            <p:spPr bwMode="auto">
              <a:xfrm>
                <a:off x="5576888" y="2697163"/>
                <a:ext cx="2765425" cy="3314700"/>
              </a:xfrm>
              <a:custGeom>
                <a:avLst/>
                <a:gdLst/>
                <a:ahLst/>
                <a:cxnLst>
                  <a:cxn ang="0">
                    <a:pos x="800" y="4"/>
                  </a:cxn>
                  <a:cxn ang="0">
                    <a:pos x="1003" y="44"/>
                  </a:cxn>
                  <a:cxn ang="0">
                    <a:pos x="1185" y="118"/>
                  </a:cxn>
                  <a:cxn ang="0">
                    <a:pos x="1351" y="228"/>
                  </a:cxn>
                  <a:cxn ang="0">
                    <a:pos x="1494" y="368"/>
                  </a:cxn>
                  <a:cxn ang="0">
                    <a:pos x="1609" y="533"/>
                  </a:cxn>
                  <a:cxn ang="0">
                    <a:pos x="1691" y="720"/>
                  </a:cxn>
                  <a:cxn ang="0">
                    <a:pos x="1734" y="921"/>
                  </a:cxn>
                  <a:cxn ang="0">
                    <a:pos x="1738" y="1125"/>
                  </a:cxn>
                  <a:cxn ang="0">
                    <a:pos x="1702" y="1324"/>
                  </a:cxn>
                  <a:cxn ang="0">
                    <a:pos x="1631" y="1512"/>
                  </a:cxn>
                  <a:cxn ang="0">
                    <a:pos x="1526" y="1681"/>
                  </a:cxn>
                  <a:cxn ang="0">
                    <a:pos x="1391" y="1826"/>
                  </a:cxn>
                  <a:cxn ang="0">
                    <a:pos x="1233" y="1942"/>
                  </a:cxn>
                  <a:cxn ang="0">
                    <a:pos x="1059" y="2024"/>
                  </a:cxn>
                  <a:cxn ang="0">
                    <a:pos x="874" y="2073"/>
                  </a:cxn>
                  <a:cxn ang="0">
                    <a:pos x="686" y="2088"/>
                  </a:cxn>
                  <a:cxn ang="0">
                    <a:pos x="501" y="2070"/>
                  </a:cxn>
                  <a:cxn ang="0">
                    <a:pos x="324" y="2018"/>
                  </a:cxn>
                  <a:cxn ang="0">
                    <a:pos x="501" y="2065"/>
                  </a:cxn>
                  <a:cxn ang="0">
                    <a:pos x="686" y="2079"/>
                  </a:cxn>
                  <a:cxn ang="0">
                    <a:pos x="873" y="2061"/>
                  </a:cxn>
                  <a:cxn ang="0">
                    <a:pos x="1054" y="2010"/>
                  </a:cxn>
                  <a:cxn ang="0">
                    <a:pos x="1224" y="1926"/>
                  </a:cxn>
                  <a:cxn ang="0">
                    <a:pos x="1378" y="1810"/>
                  </a:cxn>
                  <a:cxn ang="0">
                    <a:pos x="1509" y="1667"/>
                  </a:cxn>
                  <a:cxn ang="0">
                    <a:pos x="1610" y="1501"/>
                  </a:cxn>
                  <a:cxn ang="0">
                    <a:pos x="1679" y="1317"/>
                  </a:cxn>
                  <a:cxn ang="0">
                    <a:pos x="1713" y="1123"/>
                  </a:cxn>
                  <a:cxn ang="0">
                    <a:pos x="1708" y="924"/>
                  </a:cxn>
                  <a:cxn ang="0">
                    <a:pos x="1663" y="720"/>
                  </a:cxn>
                  <a:cxn ang="0">
                    <a:pos x="1577" y="528"/>
                  </a:cxn>
                  <a:cxn ang="0">
                    <a:pos x="1454" y="359"/>
                  </a:cxn>
                  <a:cxn ang="0">
                    <a:pos x="1301" y="218"/>
                  </a:cxn>
                  <a:cxn ang="0">
                    <a:pos x="1124" y="111"/>
                  </a:cxn>
                  <a:cxn ang="0">
                    <a:pos x="931" y="43"/>
                  </a:cxn>
                  <a:cxn ang="0">
                    <a:pos x="731" y="15"/>
                  </a:cxn>
                  <a:cxn ang="0">
                    <a:pos x="531" y="25"/>
                  </a:cxn>
                  <a:cxn ang="0">
                    <a:pos x="337" y="73"/>
                  </a:cxn>
                  <a:cxn ang="0">
                    <a:pos x="159" y="154"/>
                  </a:cxn>
                  <a:cxn ang="0">
                    <a:pos x="0" y="269"/>
                  </a:cxn>
                  <a:cxn ang="0">
                    <a:pos x="156" y="151"/>
                  </a:cxn>
                  <a:cxn ang="0">
                    <a:pos x="335" y="65"/>
                  </a:cxn>
                  <a:cxn ang="0">
                    <a:pos x="529" y="13"/>
                  </a:cxn>
                </a:cxnLst>
                <a:rect l="0" t="0" r="r" b="b"/>
                <a:pathLst>
                  <a:path w="1742" h="2088">
                    <a:moveTo>
                      <a:pt x="663" y="0"/>
                    </a:moveTo>
                    <a:lnTo>
                      <a:pt x="731" y="0"/>
                    </a:lnTo>
                    <a:lnTo>
                      <a:pt x="800" y="4"/>
                    </a:lnTo>
                    <a:lnTo>
                      <a:pt x="868" y="12"/>
                    </a:lnTo>
                    <a:lnTo>
                      <a:pt x="935" y="26"/>
                    </a:lnTo>
                    <a:lnTo>
                      <a:pt x="1003" y="44"/>
                    </a:lnTo>
                    <a:lnTo>
                      <a:pt x="1064" y="65"/>
                    </a:lnTo>
                    <a:lnTo>
                      <a:pt x="1125" y="90"/>
                    </a:lnTo>
                    <a:lnTo>
                      <a:pt x="1185" y="118"/>
                    </a:lnTo>
                    <a:lnTo>
                      <a:pt x="1242" y="152"/>
                    </a:lnTo>
                    <a:lnTo>
                      <a:pt x="1297" y="188"/>
                    </a:lnTo>
                    <a:lnTo>
                      <a:pt x="1351" y="228"/>
                    </a:lnTo>
                    <a:lnTo>
                      <a:pt x="1401" y="272"/>
                    </a:lnTo>
                    <a:lnTo>
                      <a:pt x="1449" y="318"/>
                    </a:lnTo>
                    <a:lnTo>
                      <a:pt x="1494" y="368"/>
                    </a:lnTo>
                    <a:lnTo>
                      <a:pt x="1535" y="421"/>
                    </a:lnTo>
                    <a:lnTo>
                      <a:pt x="1574" y="476"/>
                    </a:lnTo>
                    <a:lnTo>
                      <a:pt x="1609" y="533"/>
                    </a:lnTo>
                    <a:lnTo>
                      <a:pt x="1640" y="594"/>
                    </a:lnTo>
                    <a:lnTo>
                      <a:pt x="1668" y="656"/>
                    </a:lnTo>
                    <a:lnTo>
                      <a:pt x="1691" y="720"/>
                    </a:lnTo>
                    <a:lnTo>
                      <a:pt x="1710" y="786"/>
                    </a:lnTo>
                    <a:lnTo>
                      <a:pt x="1724" y="853"/>
                    </a:lnTo>
                    <a:lnTo>
                      <a:pt x="1734" y="921"/>
                    </a:lnTo>
                    <a:lnTo>
                      <a:pt x="1740" y="989"/>
                    </a:lnTo>
                    <a:lnTo>
                      <a:pt x="1742" y="1057"/>
                    </a:lnTo>
                    <a:lnTo>
                      <a:pt x="1738" y="1125"/>
                    </a:lnTo>
                    <a:lnTo>
                      <a:pt x="1730" y="1192"/>
                    </a:lnTo>
                    <a:lnTo>
                      <a:pt x="1718" y="1259"/>
                    </a:lnTo>
                    <a:lnTo>
                      <a:pt x="1702" y="1324"/>
                    </a:lnTo>
                    <a:lnTo>
                      <a:pt x="1682" y="1388"/>
                    </a:lnTo>
                    <a:lnTo>
                      <a:pt x="1658" y="1451"/>
                    </a:lnTo>
                    <a:lnTo>
                      <a:pt x="1631" y="1512"/>
                    </a:lnTo>
                    <a:lnTo>
                      <a:pt x="1599" y="1570"/>
                    </a:lnTo>
                    <a:lnTo>
                      <a:pt x="1564" y="1627"/>
                    </a:lnTo>
                    <a:lnTo>
                      <a:pt x="1526" y="1681"/>
                    </a:lnTo>
                    <a:lnTo>
                      <a:pt x="1484" y="1732"/>
                    </a:lnTo>
                    <a:lnTo>
                      <a:pt x="1439" y="1781"/>
                    </a:lnTo>
                    <a:lnTo>
                      <a:pt x="1391" y="1826"/>
                    </a:lnTo>
                    <a:lnTo>
                      <a:pt x="1340" y="1867"/>
                    </a:lnTo>
                    <a:lnTo>
                      <a:pt x="1288" y="1906"/>
                    </a:lnTo>
                    <a:lnTo>
                      <a:pt x="1233" y="1942"/>
                    </a:lnTo>
                    <a:lnTo>
                      <a:pt x="1177" y="1973"/>
                    </a:lnTo>
                    <a:lnTo>
                      <a:pt x="1119" y="2001"/>
                    </a:lnTo>
                    <a:lnTo>
                      <a:pt x="1059" y="2024"/>
                    </a:lnTo>
                    <a:lnTo>
                      <a:pt x="998" y="2045"/>
                    </a:lnTo>
                    <a:lnTo>
                      <a:pt x="937" y="2060"/>
                    </a:lnTo>
                    <a:lnTo>
                      <a:pt x="874" y="2073"/>
                    </a:lnTo>
                    <a:lnTo>
                      <a:pt x="812" y="2082"/>
                    </a:lnTo>
                    <a:lnTo>
                      <a:pt x="749" y="2087"/>
                    </a:lnTo>
                    <a:lnTo>
                      <a:pt x="686" y="2088"/>
                    </a:lnTo>
                    <a:lnTo>
                      <a:pt x="623" y="2085"/>
                    </a:lnTo>
                    <a:lnTo>
                      <a:pt x="562" y="2079"/>
                    </a:lnTo>
                    <a:lnTo>
                      <a:pt x="501" y="2070"/>
                    </a:lnTo>
                    <a:lnTo>
                      <a:pt x="440" y="2056"/>
                    </a:lnTo>
                    <a:lnTo>
                      <a:pt x="382" y="2039"/>
                    </a:lnTo>
                    <a:lnTo>
                      <a:pt x="324" y="2018"/>
                    </a:lnTo>
                    <a:lnTo>
                      <a:pt x="382" y="2037"/>
                    </a:lnTo>
                    <a:lnTo>
                      <a:pt x="441" y="2053"/>
                    </a:lnTo>
                    <a:lnTo>
                      <a:pt x="501" y="2065"/>
                    </a:lnTo>
                    <a:lnTo>
                      <a:pt x="562" y="2073"/>
                    </a:lnTo>
                    <a:lnTo>
                      <a:pt x="624" y="2078"/>
                    </a:lnTo>
                    <a:lnTo>
                      <a:pt x="686" y="2079"/>
                    </a:lnTo>
                    <a:lnTo>
                      <a:pt x="749" y="2077"/>
                    </a:lnTo>
                    <a:lnTo>
                      <a:pt x="811" y="2071"/>
                    </a:lnTo>
                    <a:lnTo>
                      <a:pt x="873" y="2061"/>
                    </a:lnTo>
                    <a:lnTo>
                      <a:pt x="934" y="2048"/>
                    </a:lnTo>
                    <a:lnTo>
                      <a:pt x="995" y="2031"/>
                    </a:lnTo>
                    <a:lnTo>
                      <a:pt x="1054" y="2010"/>
                    </a:lnTo>
                    <a:lnTo>
                      <a:pt x="1113" y="1986"/>
                    </a:lnTo>
                    <a:lnTo>
                      <a:pt x="1169" y="1958"/>
                    </a:lnTo>
                    <a:lnTo>
                      <a:pt x="1224" y="1926"/>
                    </a:lnTo>
                    <a:lnTo>
                      <a:pt x="1278" y="1891"/>
                    </a:lnTo>
                    <a:lnTo>
                      <a:pt x="1328" y="1851"/>
                    </a:lnTo>
                    <a:lnTo>
                      <a:pt x="1378" y="1810"/>
                    </a:lnTo>
                    <a:lnTo>
                      <a:pt x="1425" y="1765"/>
                    </a:lnTo>
                    <a:lnTo>
                      <a:pt x="1468" y="1718"/>
                    </a:lnTo>
                    <a:lnTo>
                      <a:pt x="1509" y="1667"/>
                    </a:lnTo>
                    <a:lnTo>
                      <a:pt x="1546" y="1614"/>
                    </a:lnTo>
                    <a:lnTo>
                      <a:pt x="1579" y="1559"/>
                    </a:lnTo>
                    <a:lnTo>
                      <a:pt x="1610" y="1501"/>
                    </a:lnTo>
                    <a:lnTo>
                      <a:pt x="1637" y="1441"/>
                    </a:lnTo>
                    <a:lnTo>
                      <a:pt x="1660" y="1380"/>
                    </a:lnTo>
                    <a:lnTo>
                      <a:pt x="1679" y="1317"/>
                    </a:lnTo>
                    <a:lnTo>
                      <a:pt x="1694" y="1254"/>
                    </a:lnTo>
                    <a:lnTo>
                      <a:pt x="1706" y="1189"/>
                    </a:lnTo>
                    <a:lnTo>
                      <a:pt x="1713" y="1123"/>
                    </a:lnTo>
                    <a:lnTo>
                      <a:pt x="1716" y="1057"/>
                    </a:lnTo>
                    <a:lnTo>
                      <a:pt x="1714" y="991"/>
                    </a:lnTo>
                    <a:lnTo>
                      <a:pt x="1708" y="924"/>
                    </a:lnTo>
                    <a:lnTo>
                      <a:pt x="1698" y="858"/>
                    </a:lnTo>
                    <a:lnTo>
                      <a:pt x="1683" y="788"/>
                    </a:lnTo>
                    <a:lnTo>
                      <a:pt x="1663" y="720"/>
                    </a:lnTo>
                    <a:lnTo>
                      <a:pt x="1639" y="654"/>
                    </a:lnTo>
                    <a:lnTo>
                      <a:pt x="1610" y="590"/>
                    </a:lnTo>
                    <a:lnTo>
                      <a:pt x="1577" y="528"/>
                    </a:lnTo>
                    <a:lnTo>
                      <a:pt x="1540" y="469"/>
                    </a:lnTo>
                    <a:lnTo>
                      <a:pt x="1498" y="412"/>
                    </a:lnTo>
                    <a:lnTo>
                      <a:pt x="1454" y="359"/>
                    </a:lnTo>
                    <a:lnTo>
                      <a:pt x="1406" y="309"/>
                    </a:lnTo>
                    <a:lnTo>
                      <a:pt x="1354" y="262"/>
                    </a:lnTo>
                    <a:lnTo>
                      <a:pt x="1301" y="218"/>
                    </a:lnTo>
                    <a:lnTo>
                      <a:pt x="1244" y="178"/>
                    </a:lnTo>
                    <a:lnTo>
                      <a:pt x="1185" y="143"/>
                    </a:lnTo>
                    <a:lnTo>
                      <a:pt x="1124" y="111"/>
                    </a:lnTo>
                    <a:lnTo>
                      <a:pt x="1061" y="85"/>
                    </a:lnTo>
                    <a:lnTo>
                      <a:pt x="997" y="62"/>
                    </a:lnTo>
                    <a:lnTo>
                      <a:pt x="931" y="43"/>
                    </a:lnTo>
                    <a:lnTo>
                      <a:pt x="865" y="30"/>
                    </a:lnTo>
                    <a:lnTo>
                      <a:pt x="798" y="20"/>
                    </a:lnTo>
                    <a:lnTo>
                      <a:pt x="731" y="15"/>
                    </a:lnTo>
                    <a:lnTo>
                      <a:pt x="664" y="14"/>
                    </a:lnTo>
                    <a:lnTo>
                      <a:pt x="597" y="18"/>
                    </a:lnTo>
                    <a:lnTo>
                      <a:pt x="531" y="25"/>
                    </a:lnTo>
                    <a:lnTo>
                      <a:pt x="465" y="37"/>
                    </a:lnTo>
                    <a:lnTo>
                      <a:pt x="401" y="53"/>
                    </a:lnTo>
                    <a:lnTo>
                      <a:pt x="337" y="73"/>
                    </a:lnTo>
                    <a:lnTo>
                      <a:pt x="275" y="97"/>
                    </a:lnTo>
                    <a:lnTo>
                      <a:pt x="216" y="123"/>
                    </a:lnTo>
                    <a:lnTo>
                      <a:pt x="159" y="154"/>
                    </a:lnTo>
                    <a:lnTo>
                      <a:pt x="103" y="190"/>
                    </a:lnTo>
                    <a:lnTo>
                      <a:pt x="49" y="227"/>
                    </a:lnTo>
                    <a:lnTo>
                      <a:pt x="0" y="269"/>
                    </a:lnTo>
                    <a:lnTo>
                      <a:pt x="49" y="226"/>
                    </a:lnTo>
                    <a:lnTo>
                      <a:pt x="101" y="187"/>
                    </a:lnTo>
                    <a:lnTo>
                      <a:pt x="156" y="151"/>
                    </a:lnTo>
                    <a:lnTo>
                      <a:pt x="214" y="118"/>
                    </a:lnTo>
                    <a:lnTo>
                      <a:pt x="273" y="90"/>
                    </a:lnTo>
                    <a:lnTo>
                      <a:pt x="335" y="65"/>
                    </a:lnTo>
                    <a:lnTo>
                      <a:pt x="397" y="43"/>
                    </a:lnTo>
                    <a:lnTo>
                      <a:pt x="463" y="26"/>
                    </a:lnTo>
                    <a:lnTo>
                      <a:pt x="529" y="13"/>
                    </a:lnTo>
                    <a:lnTo>
                      <a:pt x="596" y="5"/>
                    </a:lnTo>
                    <a:lnTo>
                      <a:pt x="663" y="0"/>
                    </a:lnTo>
                    <a:close/>
                  </a:path>
                </a:pathLst>
              </a:custGeom>
              <a:gradFill flip="none" rotWithShape="1">
                <a:gsLst>
                  <a:gs pos="0">
                    <a:schemeClr val="accent2">
                      <a:lumMod val="60000"/>
                      <a:lumOff val="40000"/>
                    </a:schemeClr>
                  </a:gs>
                  <a:gs pos="86000">
                    <a:schemeClr val="accent2"/>
                  </a:gs>
                </a:gsLst>
                <a:lin ang="108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Freeform 482"/>
              <p:cNvSpPr>
                <a:spLocks/>
              </p:cNvSpPr>
              <p:nvPr/>
            </p:nvSpPr>
            <p:spPr bwMode="auto">
              <a:xfrm>
                <a:off x="3857626" y="3262313"/>
                <a:ext cx="3314700" cy="2765425"/>
              </a:xfrm>
              <a:custGeom>
                <a:avLst/>
                <a:gdLst/>
                <a:ahLst/>
                <a:cxnLst>
                  <a:cxn ang="0">
                    <a:pos x="1901" y="102"/>
                  </a:cxn>
                  <a:cxn ang="0">
                    <a:pos x="1998" y="274"/>
                  </a:cxn>
                  <a:cxn ang="0">
                    <a:pos x="2061" y="463"/>
                  </a:cxn>
                  <a:cxn ang="0">
                    <a:pos x="2087" y="664"/>
                  </a:cxn>
                  <a:cxn ang="0">
                    <a:pos x="2074" y="868"/>
                  </a:cxn>
                  <a:cxn ang="0">
                    <a:pos x="2022" y="1065"/>
                  </a:cxn>
                  <a:cxn ang="0">
                    <a:pos x="1935" y="1243"/>
                  </a:cxn>
                  <a:cxn ang="0">
                    <a:pos x="1816" y="1402"/>
                  </a:cxn>
                  <a:cxn ang="0">
                    <a:pos x="1666" y="1536"/>
                  </a:cxn>
                  <a:cxn ang="0">
                    <a:pos x="1493" y="1641"/>
                  </a:cxn>
                  <a:cxn ang="0">
                    <a:pos x="1302" y="1710"/>
                  </a:cxn>
                  <a:cxn ang="0">
                    <a:pos x="1098" y="1740"/>
                  </a:cxn>
                  <a:cxn ang="0">
                    <a:pos x="895" y="1731"/>
                  </a:cxn>
                  <a:cxn ang="0">
                    <a:pos x="699" y="1683"/>
                  </a:cxn>
                  <a:cxn ang="0">
                    <a:pos x="517" y="1599"/>
                  </a:cxn>
                  <a:cxn ang="0">
                    <a:pos x="355" y="1484"/>
                  </a:cxn>
                  <a:cxn ang="0">
                    <a:pos x="221" y="1341"/>
                  </a:cxn>
                  <a:cxn ang="0">
                    <a:pos x="115" y="1177"/>
                  </a:cxn>
                  <a:cxn ang="0">
                    <a:pos x="43" y="998"/>
                  </a:cxn>
                  <a:cxn ang="0">
                    <a:pos x="6" y="812"/>
                  </a:cxn>
                  <a:cxn ang="0">
                    <a:pos x="3" y="624"/>
                  </a:cxn>
                  <a:cxn ang="0">
                    <a:pos x="32" y="440"/>
                  </a:cxn>
                  <a:cxn ang="0">
                    <a:pos x="49" y="386"/>
                  </a:cxn>
                  <a:cxn ang="0">
                    <a:pos x="13" y="578"/>
                  </a:cxn>
                  <a:cxn ang="0">
                    <a:pos x="13" y="776"/>
                  </a:cxn>
                  <a:cxn ang="0">
                    <a:pos x="50" y="972"/>
                  </a:cxn>
                  <a:cxn ang="0">
                    <a:pos x="124" y="1158"/>
                  </a:cxn>
                  <a:cxn ang="0">
                    <a:pos x="236" y="1329"/>
                  </a:cxn>
                  <a:cxn ang="0">
                    <a:pos x="369" y="1469"/>
                  </a:cxn>
                  <a:cxn ang="0">
                    <a:pos x="528" y="1580"/>
                  </a:cxn>
                  <a:cxn ang="0">
                    <a:pos x="707" y="1660"/>
                  </a:cxn>
                  <a:cxn ang="0">
                    <a:pos x="899" y="1707"/>
                  </a:cxn>
                  <a:cxn ang="0">
                    <a:pos x="1097" y="1715"/>
                  </a:cxn>
                  <a:cxn ang="0">
                    <a:pos x="1299" y="1685"/>
                  </a:cxn>
                  <a:cxn ang="0">
                    <a:pos x="1498" y="1611"/>
                  </a:cxn>
                  <a:cxn ang="0">
                    <a:pos x="1675" y="1499"/>
                  </a:cxn>
                  <a:cxn ang="0">
                    <a:pos x="1825" y="1355"/>
                  </a:cxn>
                  <a:cxn ang="0">
                    <a:pos x="1944" y="1186"/>
                  </a:cxn>
                  <a:cxn ang="0">
                    <a:pos x="2024" y="998"/>
                  </a:cxn>
                  <a:cxn ang="0">
                    <a:pos x="2067" y="798"/>
                  </a:cxn>
                  <a:cxn ang="0">
                    <a:pos x="2070" y="597"/>
                  </a:cxn>
                  <a:cxn ang="0">
                    <a:pos x="2035" y="401"/>
                  </a:cxn>
                  <a:cxn ang="0">
                    <a:pos x="1963" y="216"/>
                  </a:cxn>
                  <a:cxn ang="0">
                    <a:pos x="1859" y="50"/>
                  </a:cxn>
                </a:cxnLst>
                <a:rect l="0" t="0" r="r" b="b"/>
                <a:pathLst>
                  <a:path w="2088" h="1742">
                    <a:moveTo>
                      <a:pt x="1818" y="0"/>
                    </a:moveTo>
                    <a:lnTo>
                      <a:pt x="1861" y="49"/>
                    </a:lnTo>
                    <a:lnTo>
                      <a:pt x="1901" y="102"/>
                    </a:lnTo>
                    <a:lnTo>
                      <a:pt x="1936" y="156"/>
                    </a:lnTo>
                    <a:lnTo>
                      <a:pt x="1969" y="214"/>
                    </a:lnTo>
                    <a:lnTo>
                      <a:pt x="1998" y="274"/>
                    </a:lnTo>
                    <a:lnTo>
                      <a:pt x="2023" y="335"/>
                    </a:lnTo>
                    <a:lnTo>
                      <a:pt x="2043" y="398"/>
                    </a:lnTo>
                    <a:lnTo>
                      <a:pt x="2061" y="463"/>
                    </a:lnTo>
                    <a:lnTo>
                      <a:pt x="2074" y="529"/>
                    </a:lnTo>
                    <a:lnTo>
                      <a:pt x="2083" y="596"/>
                    </a:lnTo>
                    <a:lnTo>
                      <a:pt x="2087" y="664"/>
                    </a:lnTo>
                    <a:lnTo>
                      <a:pt x="2088" y="732"/>
                    </a:lnTo>
                    <a:lnTo>
                      <a:pt x="2084" y="800"/>
                    </a:lnTo>
                    <a:lnTo>
                      <a:pt x="2074" y="868"/>
                    </a:lnTo>
                    <a:lnTo>
                      <a:pt x="2061" y="936"/>
                    </a:lnTo>
                    <a:lnTo>
                      <a:pt x="2043" y="1003"/>
                    </a:lnTo>
                    <a:lnTo>
                      <a:pt x="2022" y="1065"/>
                    </a:lnTo>
                    <a:lnTo>
                      <a:pt x="1997" y="1126"/>
                    </a:lnTo>
                    <a:lnTo>
                      <a:pt x="1969" y="1185"/>
                    </a:lnTo>
                    <a:lnTo>
                      <a:pt x="1935" y="1243"/>
                    </a:lnTo>
                    <a:lnTo>
                      <a:pt x="1899" y="1298"/>
                    </a:lnTo>
                    <a:lnTo>
                      <a:pt x="1859" y="1351"/>
                    </a:lnTo>
                    <a:lnTo>
                      <a:pt x="1816" y="1402"/>
                    </a:lnTo>
                    <a:lnTo>
                      <a:pt x="1768" y="1449"/>
                    </a:lnTo>
                    <a:lnTo>
                      <a:pt x="1719" y="1495"/>
                    </a:lnTo>
                    <a:lnTo>
                      <a:pt x="1666" y="1536"/>
                    </a:lnTo>
                    <a:lnTo>
                      <a:pt x="1611" y="1574"/>
                    </a:lnTo>
                    <a:lnTo>
                      <a:pt x="1554" y="1610"/>
                    </a:lnTo>
                    <a:lnTo>
                      <a:pt x="1493" y="1641"/>
                    </a:lnTo>
                    <a:lnTo>
                      <a:pt x="1431" y="1668"/>
                    </a:lnTo>
                    <a:lnTo>
                      <a:pt x="1367" y="1691"/>
                    </a:lnTo>
                    <a:lnTo>
                      <a:pt x="1302" y="1710"/>
                    </a:lnTo>
                    <a:lnTo>
                      <a:pt x="1234" y="1724"/>
                    </a:lnTo>
                    <a:lnTo>
                      <a:pt x="1166" y="1735"/>
                    </a:lnTo>
                    <a:lnTo>
                      <a:pt x="1098" y="1740"/>
                    </a:lnTo>
                    <a:lnTo>
                      <a:pt x="1030" y="1742"/>
                    </a:lnTo>
                    <a:lnTo>
                      <a:pt x="962" y="1739"/>
                    </a:lnTo>
                    <a:lnTo>
                      <a:pt x="895" y="1731"/>
                    </a:lnTo>
                    <a:lnTo>
                      <a:pt x="829" y="1720"/>
                    </a:lnTo>
                    <a:lnTo>
                      <a:pt x="763" y="1703"/>
                    </a:lnTo>
                    <a:lnTo>
                      <a:pt x="699" y="1683"/>
                    </a:lnTo>
                    <a:lnTo>
                      <a:pt x="636" y="1659"/>
                    </a:lnTo>
                    <a:lnTo>
                      <a:pt x="575" y="1631"/>
                    </a:lnTo>
                    <a:lnTo>
                      <a:pt x="517" y="1599"/>
                    </a:lnTo>
                    <a:lnTo>
                      <a:pt x="460" y="1565"/>
                    </a:lnTo>
                    <a:lnTo>
                      <a:pt x="407" y="1526"/>
                    </a:lnTo>
                    <a:lnTo>
                      <a:pt x="355" y="1484"/>
                    </a:lnTo>
                    <a:lnTo>
                      <a:pt x="307" y="1439"/>
                    </a:lnTo>
                    <a:lnTo>
                      <a:pt x="263" y="1391"/>
                    </a:lnTo>
                    <a:lnTo>
                      <a:pt x="221" y="1341"/>
                    </a:lnTo>
                    <a:lnTo>
                      <a:pt x="182" y="1288"/>
                    </a:lnTo>
                    <a:lnTo>
                      <a:pt x="147" y="1233"/>
                    </a:lnTo>
                    <a:lnTo>
                      <a:pt x="115" y="1177"/>
                    </a:lnTo>
                    <a:lnTo>
                      <a:pt x="87" y="1119"/>
                    </a:lnTo>
                    <a:lnTo>
                      <a:pt x="64" y="1059"/>
                    </a:lnTo>
                    <a:lnTo>
                      <a:pt x="43" y="998"/>
                    </a:lnTo>
                    <a:lnTo>
                      <a:pt x="28" y="937"/>
                    </a:lnTo>
                    <a:lnTo>
                      <a:pt x="15" y="875"/>
                    </a:lnTo>
                    <a:lnTo>
                      <a:pt x="6" y="812"/>
                    </a:lnTo>
                    <a:lnTo>
                      <a:pt x="1" y="749"/>
                    </a:lnTo>
                    <a:lnTo>
                      <a:pt x="0" y="686"/>
                    </a:lnTo>
                    <a:lnTo>
                      <a:pt x="3" y="624"/>
                    </a:lnTo>
                    <a:lnTo>
                      <a:pt x="9" y="562"/>
                    </a:lnTo>
                    <a:lnTo>
                      <a:pt x="19" y="501"/>
                    </a:lnTo>
                    <a:lnTo>
                      <a:pt x="32" y="440"/>
                    </a:lnTo>
                    <a:lnTo>
                      <a:pt x="49" y="382"/>
                    </a:lnTo>
                    <a:lnTo>
                      <a:pt x="70" y="324"/>
                    </a:lnTo>
                    <a:lnTo>
                      <a:pt x="49" y="386"/>
                    </a:lnTo>
                    <a:lnTo>
                      <a:pt x="33" y="449"/>
                    </a:lnTo>
                    <a:lnTo>
                      <a:pt x="21" y="514"/>
                    </a:lnTo>
                    <a:lnTo>
                      <a:pt x="13" y="578"/>
                    </a:lnTo>
                    <a:lnTo>
                      <a:pt x="9" y="644"/>
                    </a:lnTo>
                    <a:lnTo>
                      <a:pt x="9" y="710"/>
                    </a:lnTo>
                    <a:lnTo>
                      <a:pt x="13" y="776"/>
                    </a:lnTo>
                    <a:lnTo>
                      <a:pt x="21" y="842"/>
                    </a:lnTo>
                    <a:lnTo>
                      <a:pt x="33" y="907"/>
                    </a:lnTo>
                    <a:lnTo>
                      <a:pt x="50" y="972"/>
                    </a:lnTo>
                    <a:lnTo>
                      <a:pt x="71" y="1035"/>
                    </a:lnTo>
                    <a:lnTo>
                      <a:pt x="95" y="1098"/>
                    </a:lnTo>
                    <a:lnTo>
                      <a:pt x="124" y="1158"/>
                    </a:lnTo>
                    <a:lnTo>
                      <a:pt x="157" y="1218"/>
                    </a:lnTo>
                    <a:lnTo>
                      <a:pt x="195" y="1274"/>
                    </a:lnTo>
                    <a:lnTo>
                      <a:pt x="236" y="1329"/>
                    </a:lnTo>
                    <a:lnTo>
                      <a:pt x="277" y="1378"/>
                    </a:lnTo>
                    <a:lnTo>
                      <a:pt x="322" y="1425"/>
                    </a:lnTo>
                    <a:lnTo>
                      <a:pt x="369" y="1469"/>
                    </a:lnTo>
                    <a:lnTo>
                      <a:pt x="420" y="1509"/>
                    </a:lnTo>
                    <a:lnTo>
                      <a:pt x="473" y="1546"/>
                    </a:lnTo>
                    <a:lnTo>
                      <a:pt x="528" y="1580"/>
                    </a:lnTo>
                    <a:lnTo>
                      <a:pt x="587" y="1611"/>
                    </a:lnTo>
                    <a:lnTo>
                      <a:pt x="646" y="1637"/>
                    </a:lnTo>
                    <a:lnTo>
                      <a:pt x="707" y="1660"/>
                    </a:lnTo>
                    <a:lnTo>
                      <a:pt x="770" y="1679"/>
                    </a:lnTo>
                    <a:lnTo>
                      <a:pt x="834" y="1695"/>
                    </a:lnTo>
                    <a:lnTo>
                      <a:pt x="899" y="1707"/>
                    </a:lnTo>
                    <a:lnTo>
                      <a:pt x="965" y="1714"/>
                    </a:lnTo>
                    <a:lnTo>
                      <a:pt x="1031" y="1716"/>
                    </a:lnTo>
                    <a:lnTo>
                      <a:pt x="1097" y="1715"/>
                    </a:lnTo>
                    <a:lnTo>
                      <a:pt x="1163" y="1709"/>
                    </a:lnTo>
                    <a:lnTo>
                      <a:pt x="1229" y="1699"/>
                    </a:lnTo>
                    <a:lnTo>
                      <a:pt x="1299" y="1685"/>
                    </a:lnTo>
                    <a:lnTo>
                      <a:pt x="1367" y="1665"/>
                    </a:lnTo>
                    <a:lnTo>
                      <a:pt x="1433" y="1640"/>
                    </a:lnTo>
                    <a:lnTo>
                      <a:pt x="1498" y="1611"/>
                    </a:lnTo>
                    <a:lnTo>
                      <a:pt x="1560" y="1577"/>
                    </a:lnTo>
                    <a:lnTo>
                      <a:pt x="1618" y="1540"/>
                    </a:lnTo>
                    <a:lnTo>
                      <a:pt x="1675" y="1499"/>
                    </a:lnTo>
                    <a:lnTo>
                      <a:pt x="1728" y="1454"/>
                    </a:lnTo>
                    <a:lnTo>
                      <a:pt x="1779" y="1406"/>
                    </a:lnTo>
                    <a:lnTo>
                      <a:pt x="1825" y="1355"/>
                    </a:lnTo>
                    <a:lnTo>
                      <a:pt x="1869" y="1301"/>
                    </a:lnTo>
                    <a:lnTo>
                      <a:pt x="1908" y="1244"/>
                    </a:lnTo>
                    <a:lnTo>
                      <a:pt x="1944" y="1186"/>
                    </a:lnTo>
                    <a:lnTo>
                      <a:pt x="1976" y="1125"/>
                    </a:lnTo>
                    <a:lnTo>
                      <a:pt x="2002" y="1062"/>
                    </a:lnTo>
                    <a:lnTo>
                      <a:pt x="2024" y="998"/>
                    </a:lnTo>
                    <a:lnTo>
                      <a:pt x="2043" y="932"/>
                    </a:lnTo>
                    <a:lnTo>
                      <a:pt x="2058" y="865"/>
                    </a:lnTo>
                    <a:lnTo>
                      <a:pt x="2067" y="798"/>
                    </a:lnTo>
                    <a:lnTo>
                      <a:pt x="2073" y="731"/>
                    </a:lnTo>
                    <a:lnTo>
                      <a:pt x="2073" y="664"/>
                    </a:lnTo>
                    <a:lnTo>
                      <a:pt x="2070" y="597"/>
                    </a:lnTo>
                    <a:lnTo>
                      <a:pt x="2062" y="531"/>
                    </a:lnTo>
                    <a:lnTo>
                      <a:pt x="2050" y="465"/>
                    </a:lnTo>
                    <a:lnTo>
                      <a:pt x="2035" y="401"/>
                    </a:lnTo>
                    <a:lnTo>
                      <a:pt x="2015" y="338"/>
                    </a:lnTo>
                    <a:lnTo>
                      <a:pt x="1991" y="276"/>
                    </a:lnTo>
                    <a:lnTo>
                      <a:pt x="1963" y="216"/>
                    </a:lnTo>
                    <a:lnTo>
                      <a:pt x="1933" y="158"/>
                    </a:lnTo>
                    <a:lnTo>
                      <a:pt x="1898" y="103"/>
                    </a:lnTo>
                    <a:lnTo>
                      <a:pt x="1859" y="50"/>
                    </a:lnTo>
                    <a:lnTo>
                      <a:pt x="1818" y="0"/>
                    </a:lnTo>
                    <a:close/>
                  </a:path>
                </a:pathLst>
              </a:custGeom>
              <a:gradFill flip="none" rotWithShape="1">
                <a:gsLst>
                  <a:gs pos="0">
                    <a:schemeClr val="accent3">
                      <a:lumMod val="60000"/>
                      <a:lumOff val="40000"/>
                    </a:schemeClr>
                  </a:gs>
                  <a:gs pos="54000">
                    <a:schemeClr val="accent3"/>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6" name="Freeform 483"/>
              <p:cNvSpPr>
                <a:spLocks/>
              </p:cNvSpPr>
              <p:nvPr/>
            </p:nvSpPr>
            <p:spPr bwMode="auto">
              <a:xfrm>
                <a:off x="3843338" y="1541463"/>
                <a:ext cx="2763838" cy="3314700"/>
              </a:xfrm>
              <a:custGeom>
                <a:avLst/>
                <a:gdLst/>
                <a:ahLst/>
                <a:cxnLst>
                  <a:cxn ang="0">
                    <a:pos x="1180" y="9"/>
                  </a:cxn>
                  <a:cxn ang="0">
                    <a:pos x="1360" y="49"/>
                  </a:cxn>
                  <a:cxn ang="0">
                    <a:pos x="1300" y="35"/>
                  </a:cxn>
                  <a:cxn ang="0">
                    <a:pos x="1117" y="10"/>
                  </a:cxn>
                  <a:cxn ang="0">
                    <a:pos x="931" y="17"/>
                  </a:cxn>
                  <a:cxn ang="0">
                    <a:pos x="747" y="56"/>
                  </a:cxn>
                  <a:cxn ang="0">
                    <a:pos x="572" y="129"/>
                  </a:cxn>
                  <a:cxn ang="0">
                    <a:pos x="413" y="236"/>
                  </a:cxn>
                  <a:cxn ang="0">
                    <a:pos x="273" y="369"/>
                  </a:cxn>
                  <a:cxn ang="0">
                    <a:pos x="162" y="528"/>
                  </a:cxn>
                  <a:cxn ang="0">
                    <a:pos x="82" y="707"/>
                  </a:cxn>
                  <a:cxn ang="0">
                    <a:pos x="35" y="899"/>
                  </a:cxn>
                  <a:cxn ang="0">
                    <a:pos x="27" y="1096"/>
                  </a:cxn>
                  <a:cxn ang="0">
                    <a:pos x="58" y="1299"/>
                  </a:cxn>
                  <a:cxn ang="0">
                    <a:pos x="132" y="1498"/>
                  </a:cxn>
                  <a:cxn ang="0">
                    <a:pos x="243" y="1675"/>
                  </a:cxn>
                  <a:cxn ang="0">
                    <a:pos x="387" y="1825"/>
                  </a:cxn>
                  <a:cxn ang="0">
                    <a:pos x="556" y="1944"/>
                  </a:cxn>
                  <a:cxn ang="0">
                    <a:pos x="744" y="2025"/>
                  </a:cxn>
                  <a:cxn ang="0">
                    <a:pos x="944" y="2068"/>
                  </a:cxn>
                  <a:cxn ang="0">
                    <a:pos x="1145" y="2070"/>
                  </a:cxn>
                  <a:cxn ang="0">
                    <a:pos x="1341" y="2034"/>
                  </a:cxn>
                  <a:cxn ang="0">
                    <a:pos x="1526" y="1964"/>
                  </a:cxn>
                  <a:cxn ang="0">
                    <a:pos x="1691" y="1860"/>
                  </a:cxn>
                  <a:cxn ang="0">
                    <a:pos x="1640" y="1901"/>
                  </a:cxn>
                  <a:cxn ang="0">
                    <a:pos x="1469" y="1998"/>
                  </a:cxn>
                  <a:cxn ang="0">
                    <a:pos x="1279" y="2061"/>
                  </a:cxn>
                  <a:cxn ang="0">
                    <a:pos x="1079" y="2088"/>
                  </a:cxn>
                  <a:cxn ang="0">
                    <a:pos x="874" y="2075"/>
                  </a:cxn>
                  <a:cxn ang="0">
                    <a:pos x="677" y="2022"/>
                  </a:cxn>
                  <a:cxn ang="0">
                    <a:pos x="499" y="1935"/>
                  </a:cxn>
                  <a:cxn ang="0">
                    <a:pos x="340" y="1815"/>
                  </a:cxn>
                  <a:cxn ang="0">
                    <a:pos x="206" y="1666"/>
                  </a:cxn>
                  <a:cxn ang="0">
                    <a:pos x="101" y="1494"/>
                  </a:cxn>
                  <a:cxn ang="0">
                    <a:pos x="32" y="1301"/>
                  </a:cxn>
                  <a:cxn ang="0">
                    <a:pos x="2" y="1098"/>
                  </a:cxn>
                  <a:cxn ang="0">
                    <a:pos x="11" y="895"/>
                  </a:cxn>
                  <a:cxn ang="0">
                    <a:pos x="59" y="699"/>
                  </a:cxn>
                  <a:cxn ang="0">
                    <a:pos x="143" y="517"/>
                  </a:cxn>
                  <a:cxn ang="0">
                    <a:pos x="258" y="355"/>
                  </a:cxn>
                  <a:cxn ang="0">
                    <a:pos x="401" y="220"/>
                  </a:cxn>
                  <a:cxn ang="0">
                    <a:pos x="565" y="115"/>
                  </a:cxn>
                  <a:cxn ang="0">
                    <a:pos x="743" y="43"/>
                  </a:cxn>
                  <a:cxn ang="0">
                    <a:pos x="930" y="6"/>
                  </a:cxn>
                </a:cxnLst>
                <a:rect l="0" t="0" r="r" b="b"/>
                <a:pathLst>
                  <a:path w="1741" h="2088">
                    <a:moveTo>
                      <a:pt x="1055" y="0"/>
                    </a:moveTo>
                    <a:lnTo>
                      <a:pt x="1118" y="3"/>
                    </a:lnTo>
                    <a:lnTo>
                      <a:pt x="1180" y="9"/>
                    </a:lnTo>
                    <a:lnTo>
                      <a:pt x="1241" y="18"/>
                    </a:lnTo>
                    <a:lnTo>
                      <a:pt x="1301" y="32"/>
                    </a:lnTo>
                    <a:lnTo>
                      <a:pt x="1360" y="49"/>
                    </a:lnTo>
                    <a:lnTo>
                      <a:pt x="1417" y="70"/>
                    </a:lnTo>
                    <a:lnTo>
                      <a:pt x="1360" y="51"/>
                    </a:lnTo>
                    <a:lnTo>
                      <a:pt x="1300" y="35"/>
                    </a:lnTo>
                    <a:lnTo>
                      <a:pt x="1240" y="23"/>
                    </a:lnTo>
                    <a:lnTo>
                      <a:pt x="1179" y="14"/>
                    </a:lnTo>
                    <a:lnTo>
                      <a:pt x="1117" y="10"/>
                    </a:lnTo>
                    <a:lnTo>
                      <a:pt x="1055" y="8"/>
                    </a:lnTo>
                    <a:lnTo>
                      <a:pt x="993" y="10"/>
                    </a:lnTo>
                    <a:lnTo>
                      <a:pt x="931" y="17"/>
                    </a:lnTo>
                    <a:lnTo>
                      <a:pt x="869" y="26"/>
                    </a:lnTo>
                    <a:lnTo>
                      <a:pt x="808" y="39"/>
                    </a:lnTo>
                    <a:lnTo>
                      <a:pt x="747" y="56"/>
                    </a:lnTo>
                    <a:lnTo>
                      <a:pt x="688" y="77"/>
                    </a:lnTo>
                    <a:lnTo>
                      <a:pt x="629" y="101"/>
                    </a:lnTo>
                    <a:lnTo>
                      <a:pt x="572" y="129"/>
                    </a:lnTo>
                    <a:lnTo>
                      <a:pt x="517" y="161"/>
                    </a:lnTo>
                    <a:lnTo>
                      <a:pt x="464" y="196"/>
                    </a:lnTo>
                    <a:lnTo>
                      <a:pt x="413" y="236"/>
                    </a:lnTo>
                    <a:lnTo>
                      <a:pt x="364" y="277"/>
                    </a:lnTo>
                    <a:lnTo>
                      <a:pt x="317" y="322"/>
                    </a:lnTo>
                    <a:lnTo>
                      <a:pt x="273" y="369"/>
                    </a:lnTo>
                    <a:lnTo>
                      <a:pt x="233" y="420"/>
                    </a:lnTo>
                    <a:lnTo>
                      <a:pt x="196" y="473"/>
                    </a:lnTo>
                    <a:lnTo>
                      <a:pt x="162" y="528"/>
                    </a:lnTo>
                    <a:lnTo>
                      <a:pt x="132" y="586"/>
                    </a:lnTo>
                    <a:lnTo>
                      <a:pt x="105" y="646"/>
                    </a:lnTo>
                    <a:lnTo>
                      <a:pt x="82" y="707"/>
                    </a:lnTo>
                    <a:lnTo>
                      <a:pt x="63" y="770"/>
                    </a:lnTo>
                    <a:lnTo>
                      <a:pt x="47" y="833"/>
                    </a:lnTo>
                    <a:lnTo>
                      <a:pt x="35" y="899"/>
                    </a:lnTo>
                    <a:lnTo>
                      <a:pt x="28" y="964"/>
                    </a:lnTo>
                    <a:lnTo>
                      <a:pt x="26" y="1030"/>
                    </a:lnTo>
                    <a:lnTo>
                      <a:pt x="27" y="1096"/>
                    </a:lnTo>
                    <a:lnTo>
                      <a:pt x="33" y="1163"/>
                    </a:lnTo>
                    <a:lnTo>
                      <a:pt x="43" y="1230"/>
                    </a:lnTo>
                    <a:lnTo>
                      <a:pt x="58" y="1299"/>
                    </a:lnTo>
                    <a:lnTo>
                      <a:pt x="77" y="1367"/>
                    </a:lnTo>
                    <a:lnTo>
                      <a:pt x="102" y="1433"/>
                    </a:lnTo>
                    <a:lnTo>
                      <a:pt x="132" y="1498"/>
                    </a:lnTo>
                    <a:lnTo>
                      <a:pt x="165" y="1560"/>
                    </a:lnTo>
                    <a:lnTo>
                      <a:pt x="202" y="1618"/>
                    </a:lnTo>
                    <a:lnTo>
                      <a:pt x="243" y="1675"/>
                    </a:lnTo>
                    <a:lnTo>
                      <a:pt x="288" y="1728"/>
                    </a:lnTo>
                    <a:lnTo>
                      <a:pt x="336" y="1779"/>
                    </a:lnTo>
                    <a:lnTo>
                      <a:pt x="387" y="1825"/>
                    </a:lnTo>
                    <a:lnTo>
                      <a:pt x="441" y="1869"/>
                    </a:lnTo>
                    <a:lnTo>
                      <a:pt x="498" y="1909"/>
                    </a:lnTo>
                    <a:lnTo>
                      <a:pt x="556" y="1944"/>
                    </a:lnTo>
                    <a:lnTo>
                      <a:pt x="617" y="1976"/>
                    </a:lnTo>
                    <a:lnTo>
                      <a:pt x="680" y="2002"/>
                    </a:lnTo>
                    <a:lnTo>
                      <a:pt x="744" y="2025"/>
                    </a:lnTo>
                    <a:lnTo>
                      <a:pt x="810" y="2044"/>
                    </a:lnTo>
                    <a:lnTo>
                      <a:pt x="877" y="2058"/>
                    </a:lnTo>
                    <a:lnTo>
                      <a:pt x="944" y="2068"/>
                    </a:lnTo>
                    <a:lnTo>
                      <a:pt x="1011" y="2073"/>
                    </a:lnTo>
                    <a:lnTo>
                      <a:pt x="1078" y="2074"/>
                    </a:lnTo>
                    <a:lnTo>
                      <a:pt x="1145" y="2070"/>
                    </a:lnTo>
                    <a:lnTo>
                      <a:pt x="1211" y="2062"/>
                    </a:lnTo>
                    <a:lnTo>
                      <a:pt x="1276" y="2051"/>
                    </a:lnTo>
                    <a:lnTo>
                      <a:pt x="1341" y="2034"/>
                    </a:lnTo>
                    <a:lnTo>
                      <a:pt x="1404" y="2015"/>
                    </a:lnTo>
                    <a:lnTo>
                      <a:pt x="1465" y="1991"/>
                    </a:lnTo>
                    <a:lnTo>
                      <a:pt x="1526" y="1964"/>
                    </a:lnTo>
                    <a:lnTo>
                      <a:pt x="1583" y="1933"/>
                    </a:lnTo>
                    <a:lnTo>
                      <a:pt x="1638" y="1898"/>
                    </a:lnTo>
                    <a:lnTo>
                      <a:pt x="1691" y="1860"/>
                    </a:lnTo>
                    <a:lnTo>
                      <a:pt x="1741" y="1819"/>
                    </a:lnTo>
                    <a:lnTo>
                      <a:pt x="1692" y="1862"/>
                    </a:lnTo>
                    <a:lnTo>
                      <a:pt x="1640" y="1901"/>
                    </a:lnTo>
                    <a:lnTo>
                      <a:pt x="1586" y="1936"/>
                    </a:lnTo>
                    <a:lnTo>
                      <a:pt x="1528" y="1969"/>
                    </a:lnTo>
                    <a:lnTo>
                      <a:pt x="1469" y="1998"/>
                    </a:lnTo>
                    <a:lnTo>
                      <a:pt x="1407" y="2023"/>
                    </a:lnTo>
                    <a:lnTo>
                      <a:pt x="1343" y="2044"/>
                    </a:lnTo>
                    <a:lnTo>
                      <a:pt x="1279" y="2061"/>
                    </a:lnTo>
                    <a:lnTo>
                      <a:pt x="1213" y="2075"/>
                    </a:lnTo>
                    <a:lnTo>
                      <a:pt x="1146" y="2083"/>
                    </a:lnTo>
                    <a:lnTo>
                      <a:pt x="1079" y="2088"/>
                    </a:lnTo>
                    <a:lnTo>
                      <a:pt x="1010" y="2088"/>
                    </a:lnTo>
                    <a:lnTo>
                      <a:pt x="942" y="2084"/>
                    </a:lnTo>
                    <a:lnTo>
                      <a:pt x="874" y="2075"/>
                    </a:lnTo>
                    <a:lnTo>
                      <a:pt x="806" y="2062"/>
                    </a:lnTo>
                    <a:lnTo>
                      <a:pt x="739" y="2043"/>
                    </a:lnTo>
                    <a:lnTo>
                      <a:pt x="677" y="2022"/>
                    </a:lnTo>
                    <a:lnTo>
                      <a:pt x="616" y="1997"/>
                    </a:lnTo>
                    <a:lnTo>
                      <a:pt x="557" y="1969"/>
                    </a:lnTo>
                    <a:lnTo>
                      <a:pt x="499" y="1935"/>
                    </a:lnTo>
                    <a:lnTo>
                      <a:pt x="444" y="1899"/>
                    </a:lnTo>
                    <a:lnTo>
                      <a:pt x="391" y="1859"/>
                    </a:lnTo>
                    <a:lnTo>
                      <a:pt x="340" y="1815"/>
                    </a:lnTo>
                    <a:lnTo>
                      <a:pt x="293" y="1769"/>
                    </a:lnTo>
                    <a:lnTo>
                      <a:pt x="248" y="1719"/>
                    </a:lnTo>
                    <a:lnTo>
                      <a:pt x="206" y="1666"/>
                    </a:lnTo>
                    <a:lnTo>
                      <a:pt x="168" y="1611"/>
                    </a:lnTo>
                    <a:lnTo>
                      <a:pt x="132" y="1554"/>
                    </a:lnTo>
                    <a:lnTo>
                      <a:pt x="101" y="1494"/>
                    </a:lnTo>
                    <a:lnTo>
                      <a:pt x="74" y="1431"/>
                    </a:lnTo>
                    <a:lnTo>
                      <a:pt x="51" y="1367"/>
                    </a:lnTo>
                    <a:lnTo>
                      <a:pt x="32" y="1301"/>
                    </a:lnTo>
                    <a:lnTo>
                      <a:pt x="18" y="1234"/>
                    </a:lnTo>
                    <a:lnTo>
                      <a:pt x="7" y="1166"/>
                    </a:lnTo>
                    <a:lnTo>
                      <a:pt x="2" y="1098"/>
                    </a:lnTo>
                    <a:lnTo>
                      <a:pt x="0" y="1030"/>
                    </a:lnTo>
                    <a:lnTo>
                      <a:pt x="3" y="962"/>
                    </a:lnTo>
                    <a:lnTo>
                      <a:pt x="11" y="895"/>
                    </a:lnTo>
                    <a:lnTo>
                      <a:pt x="22" y="828"/>
                    </a:lnTo>
                    <a:lnTo>
                      <a:pt x="39" y="763"/>
                    </a:lnTo>
                    <a:lnTo>
                      <a:pt x="59" y="699"/>
                    </a:lnTo>
                    <a:lnTo>
                      <a:pt x="83" y="636"/>
                    </a:lnTo>
                    <a:lnTo>
                      <a:pt x="111" y="575"/>
                    </a:lnTo>
                    <a:lnTo>
                      <a:pt x="143" y="517"/>
                    </a:lnTo>
                    <a:lnTo>
                      <a:pt x="177" y="460"/>
                    </a:lnTo>
                    <a:lnTo>
                      <a:pt x="216" y="406"/>
                    </a:lnTo>
                    <a:lnTo>
                      <a:pt x="258" y="355"/>
                    </a:lnTo>
                    <a:lnTo>
                      <a:pt x="303" y="306"/>
                    </a:lnTo>
                    <a:lnTo>
                      <a:pt x="351" y="262"/>
                    </a:lnTo>
                    <a:lnTo>
                      <a:pt x="401" y="220"/>
                    </a:lnTo>
                    <a:lnTo>
                      <a:pt x="454" y="181"/>
                    </a:lnTo>
                    <a:lnTo>
                      <a:pt x="509" y="145"/>
                    </a:lnTo>
                    <a:lnTo>
                      <a:pt x="565" y="115"/>
                    </a:lnTo>
                    <a:lnTo>
                      <a:pt x="623" y="87"/>
                    </a:lnTo>
                    <a:lnTo>
                      <a:pt x="682" y="63"/>
                    </a:lnTo>
                    <a:lnTo>
                      <a:pt x="743" y="43"/>
                    </a:lnTo>
                    <a:lnTo>
                      <a:pt x="804" y="27"/>
                    </a:lnTo>
                    <a:lnTo>
                      <a:pt x="867" y="15"/>
                    </a:lnTo>
                    <a:lnTo>
                      <a:pt x="930" y="6"/>
                    </a:lnTo>
                    <a:lnTo>
                      <a:pt x="993" y="1"/>
                    </a:lnTo>
                    <a:lnTo>
                      <a:pt x="1055" y="0"/>
                    </a:lnTo>
                    <a:close/>
                  </a:path>
                </a:pathLst>
              </a:custGeom>
              <a:gradFill flip="none" rotWithShape="1">
                <a:gsLst>
                  <a:gs pos="56000">
                    <a:schemeClr val="accent4">
                      <a:lumMod val="60000"/>
                      <a:lumOff val="40000"/>
                    </a:schemeClr>
                  </a:gs>
                  <a:gs pos="0">
                    <a:schemeClr val="accent4">
                      <a:lumMod val="75000"/>
                    </a:schemeClr>
                  </a:gs>
                </a:gsLst>
                <a:lin ang="27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03" name="TextBox 502"/>
            <p:cNvSpPr txBox="1"/>
            <p:nvPr/>
          </p:nvSpPr>
          <p:spPr>
            <a:xfrm>
              <a:off x="5484812" y="3510133"/>
              <a:ext cx="1219200" cy="646331"/>
            </a:xfrm>
            <a:prstGeom prst="rect">
              <a:avLst/>
            </a:prstGeom>
            <a:noFill/>
          </p:spPr>
          <p:txBody>
            <a:bodyPr wrap="square" rtlCol="0">
              <a:spAutoFit/>
            </a:bodyPr>
            <a:lstStyle/>
            <a:p>
              <a:pPr algn="ctr"/>
              <a:r>
                <a:rPr lang="en-US" sz="1800" dirty="0">
                  <a:solidFill>
                    <a:schemeClr val="tx1">
                      <a:lumMod val="85000"/>
                      <a:lumOff val="15000"/>
                    </a:schemeClr>
                  </a:solidFill>
                  <a:latin typeface="Arial" pitchFamily="34" charset="0"/>
                  <a:cs typeface="Arial" pitchFamily="34" charset="0"/>
                </a:rPr>
                <a:t>SCORE?</a:t>
              </a:r>
            </a:p>
          </p:txBody>
        </p:sp>
        <p:sp>
          <p:nvSpPr>
            <p:cNvPr id="504" name="TextBox 503"/>
            <p:cNvSpPr txBox="1"/>
            <p:nvPr/>
          </p:nvSpPr>
          <p:spPr>
            <a:xfrm>
              <a:off x="3964110" y="2653245"/>
              <a:ext cx="1218954" cy="400048"/>
            </a:xfrm>
            <a:prstGeom prst="rect">
              <a:avLst/>
            </a:prstGeom>
            <a:noFill/>
          </p:spPr>
          <p:txBody>
            <a:bodyPr wrap="none" rtlCol="0">
              <a:spAutoFit/>
            </a:bodyPr>
            <a:lstStyle/>
            <a:p>
              <a:r>
                <a:rPr lang="en-US" sz="1800" b="1" dirty="0">
                  <a:solidFill>
                    <a:schemeClr val="bg1"/>
                  </a:solidFill>
                  <a:latin typeface="Arial" pitchFamily="34" charset="0"/>
                  <a:cs typeface="Arial" pitchFamily="34" charset="0"/>
                </a:rPr>
                <a:t>Dynamic</a:t>
              </a:r>
            </a:p>
          </p:txBody>
        </p:sp>
        <p:sp>
          <p:nvSpPr>
            <p:cNvPr id="505" name="TextBox 504"/>
            <p:cNvSpPr txBox="1"/>
            <p:nvPr/>
          </p:nvSpPr>
          <p:spPr>
            <a:xfrm>
              <a:off x="5983578" y="1906769"/>
              <a:ext cx="946063" cy="400048"/>
            </a:xfrm>
            <a:prstGeom prst="rect">
              <a:avLst/>
            </a:prstGeom>
            <a:noFill/>
          </p:spPr>
          <p:txBody>
            <a:bodyPr wrap="none" rtlCol="0">
              <a:spAutoFit/>
            </a:bodyPr>
            <a:lstStyle/>
            <a:p>
              <a:r>
                <a:rPr lang="en-US" sz="1800" b="1" dirty="0">
                  <a:solidFill>
                    <a:schemeClr val="bg1"/>
                  </a:solidFill>
                  <a:latin typeface="Arial" pitchFamily="34" charset="0"/>
                  <a:cs typeface="Arial" pitchFamily="34" charset="0"/>
                </a:rPr>
                <a:t>Health</a:t>
              </a:r>
            </a:p>
          </p:txBody>
        </p:sp>
        <p:sp>
          <p:nvSpPr>
            <p:cNvPr id="506" name="TextBox 505"/>
            <p:cNvSpPr txBox="1"/>
            <p:nvPr/>
          </p:nvSpPr>
          <p:spPr>
            <a:xfrm>
              <a:off x="7150359" y="3853335"/>
              <a:ext cx="1109476" cy="400048"/>
            </a:xfrm>
            <a:prstGeom prst="rect">
              <a:avLst/>
            </a:prstGeom>
            <a:noFill/>
          </p:spPr>
          <p:txBody>
            <a:bodyPr wrap="none" rtlCol="0">
              <a:spAutoFit/>
            </a:bodyPr>
            <a:lstStyle/>
            <a:p>
              <a:r>
                <a:rPr lang="en-US" sz="1800" b="1" dirty="0">
                  <a:solidFill>
                    <a:schemeClr val="bg1"/>
                  </a:solidFill>
                  <a:latin typeface="Arial" pitchFamily="34" charset="0"/>
                  <a:cs typeface="Arial" pitchFamily="34" charset="0"/>
                </a:rPr>
                <a:t>Context</a:t>
              </a:r>
            </a:p>
          </p:txBody>
        </p:sp>
        <p:sp>
          <p:nvSpPr>
            <p:cNvPr id="507" name="TextBox 506"/>
            <p:cNvSpPr txBox="1"/>
            <p:nvPr/>
          </p:nvSpPr>
          <p:spPr>
            <a:xfrm>
              <a:off x="4799018" y="4856119"/>
              <a:ext cx="1232612" cy="400048"/>
            </a:xfrm>
            <a:prstGeom prst="rect">
              <a:avLst/>
            </a:prstGeom>
            <a:noFill/>
          </p:spPr>
          <p:txBody>
            <a:bodyPr wrap="none" rtlCol="0">
              <a:spAutoFit/>
            </a:bodyPr>
            <a:lstStyle/>
            <a:p>
              <a:r>
                <a:rPr lang="en-US" sz="1800" b="1" dirty="0">
                  <a:solidFill>
                    <a:schemeClr val="bg1"/>
                  </a:solidFill>
                  <a:latin typeface="Arial" pitchFamily="34" charset="0"/>
                  <a:cs typeface="Arial" pitchFamily="34" charset="0"/>
                </a:rPr>
                <a:t>Personal</a:t>
              </a:r>
            </a:p>
          </p:txBody>
        </p:sp>
        <p:sp>
          <p:nvSpPr>
            <p:cNvPr id="508" name="TextBox 507"/>
            <p:cNvSpPr txBox="1"/>
            <p:nvPr/>
          </p:nvSpPr>
          <p:spPr>
            <a:xfrm>
              <a:off x="4128654" y="3006439"/>
              <a:ext cx="1066800" cy="271869"/>
            </a:xfrm>
            <a:prstGeom prst="rect">
              <a:avLst/>
            </a:prstGeom>
            <a:noFill/>
          </p:spPr>
          <p:txBody>
            <a:bodyPr wrap="square" rtlCol="0">
              <a:spAutoFit/>
            </a:bodyPr>
            <a:lstStyle/>
            <a:p>
              <a:pPr>
                <a:lnSpc>
                  <a:spcPct val="80000"/>
                </a:lnSpc>
              </a:pPr>
              <a:endParaRPr lang="en-US" sz="1400" dirty="0">
                <a:solidFill>
                  <a:schemeClr val="bg1"/>
                </a:solidFill>
              </a:endParaRPr>
            </a:p>
          </p:txBody>
        </p:sp>
      </p:grpSp>
      <p:sp>
        <p:nvSpPr>
          <p:cNvPr id="24" name="TextBox 23"/>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375922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stretch>
            <a:fillRect/>
          </a:stretch>
        </p:blipFill>
        <p:spPr>
          <a:xfrm>
            <a:off x="177306" y="88840"/>
            <a:ext cx="8890000" cy="736600"/>
          </a:xfrm>
          <a:prstGeom prst="rect">
            <a:avLst/>
          </a:prstGeom>
        </p:spPr>
      </p:pic>
      <p:grpSp>
        <p:nvGrpSpPr>
          <p:cNvPr id="2" name="Group 79"/>
          <p:cNvGrpSpPr/>
          <p:nvPr/>
        </p:nvGrpSpPr>
        <p:grpSpPr>
          <a:xfrm>
            <a:off x="6053668" y="1715076"/>
            <a:ext cx="2708612" cy="4324224"/>
            <a:chOff x="4430751" y="609600"/>
            <a:chExt cx="3951250" cy="5871073"/>
          </a:xfrm>
          <a:effectLst>
            <a:reflection blurRad="6350" stA="52000" endA="300" endPos="10000" dir="5400000" sy="-100000" algn="bl" rotWithShape="0"/>
          </a:effectLst>
        </p:grpSpPr>
        <p:sp>
          <p:nvSpPr>
            <p:cNvPr id="73" name="Rounded Rectangle 72"/>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0"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3" name="Group 55"/>
            <p:cNvGrpSpPr/>
            <p:nvPr/>
          </p:nvGrpSpPr>
          <p:grpSpPr>
            <a:xfrm flipH="1">
              <a:off x="7232010" y="2518401"/>
              <a:ext cx="1149991" cy="1415374"/>
              <a:chOff x="4401624" y="1028887"/>
              <a:chExt cx="1270935" cy="1463040"/>
            </a:xfrm>
          </p:grpSpPr>
          <p:sp>
            <p:nvSpPr>
              <p:cNvPr id="5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4" name="Group 58"/>
            <p:cNvGrpSpPr/>
            <p:nvPr/>
          </p:nvGrpSpPr>
          <p:grpSpPr>
            <a:xfrm flipH="1">
              <a:off x="7232010" y="4033443"/>
              <a:ext cx="1149991" cy="1415374"/>
              <a:chOff x="4401624" y="1028887"/>
              <a:chExt cx="1270935" cy="1463040"/>
            </a:xfrm>
          </p:grpSpPr>
          <p:sp>
            <p:nvSpPr>
              <p:cNvPr id="60"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1"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6" name="Group 61"/>
            <p:cNvGrpSpPr/>
            <p:nvPr/>
          </p:nvGrpSpPr>
          <p:grpSpPr>
            <a:xfrm flipH="1">
              <a:off x="7232010" y="1015226"/>
              <a:ext cx="1149991" cy="1415374"/>
              <a:chOff x="4401624" y="1028887"/>
              <a:chExt cx="1270935" cy="1463040"/>
            </a:xfrm>
          </p:grpSpPr>
          <p:sp>
            <p:nvSpPr>
              <p:cNvPr id="6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7" name="Group 40"/>
            <p:cNvGrpSpPr/>
            <p:nvPr/>
          </p:nvGrpSpPr>
          <p:grpSpPr>
            <a:xfrm>
              <a:off x="4430751" y="2518401"/>
              <a:ext cx="1149991" cy="1415374"/>
              <a:chOff x="4401624" y="1028887"/>
              <a:chExt cx="1270935" cy="1463040"/>
            </a:xfrm>
          </p:grpSpPr>
          <p:sp>
            <p:nvSpPr>
              <p:cNvPr id="42"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3"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8" name="Group 43"/>
            <p:cNvGrpSpPr/>
            <p:nvPr/>
          </p:nvGrpSpPr>
          <p:grpSpPr>
            <a:xfrm>
              <a:off x="4430751" y="4033443"/>
              <a:ext cx="1149991" cy="1415374"/>
              <a:chOff x="4401624" y="1028887"/>
              <a:chExt cx="1270935" cy="1463040"/>
            </a:xfrm>
          </p:grpSpPr>
          <p:sp>
            <p:nvSpPr>
              <p:cNvPr id="4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nvGrpSpPr>
            <p:cNvPr id="9" name="Group 35"/>
            <p:cNvGrpSpPr/>
            <p:nvPr/>
          </p:nvGrpSpPr>
          <p:grpSpPr>
            <a:xfrm>
              <a:off x="4430751" y="1015226"/>
              <a:ext cx="1149991" cy="1415374"/>
              <a:chOff x="4401624" y="1028887"/>
              <a:chExt cx="1270935" cy="1463040"/>
            </a:xfrm>
          </p:grpSpPr>
          <p:sp>
            <p:nvSpPr>
              <p:cNvPr id="2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9"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
          <p:nvSpPr>
            <p:cNvPr id="5" name="Rounded Rectangle 4"/>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8" name="Oval 67"/>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11" name="Group 71"/>
            <p:cNvGrpSpPr/>
            <p:nvPr/>
          </p:nvGrpSpPr>
          <p:grpSpPr>
            <a:xfrm>
              <a:off x="5734819" y="1057870"/>
              <a:ext cx="1326912" cy="1326912"/>
              <a:chOff x="5734819" y="1057870"/>
              <a:chExt cx="1326912" cy="1326912"/>
            </a:xfrm>
          </p:grpSpPr>
          <p:sp>
            <p:nvSpPr>
              <p:cNvPr id="10" name="Oval 9"/>
              <p:cNvSpPr/>
              <p:nvPr/>
            </p:nvSpPr>
            <p:spPr>
              <a:xfrm>
                <a:off x="5734819" y="1057870"/>
                <a:ext cx="1326912" cy="1326912"/>
              </a:xfrm>
              <a:prstGeom prst="ellipse">
                <a:avLst/>
              </a:prstGeom>
              <a:gradFill>
                <a:gsLst>
                  <a:gs pos="0">
                    <a:srgbClr val="960000"/>
                  </a:gs>
                  <a:gs pos="60000">
                    <a:srgbClr val="FF0101"/>
                  </a:gs>
                  <a:gs pos="100000">
                    <a:srgbClr val="FF1D1D"/>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9" name="Oval 6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a:solidFill>
                    <a:sysClr val="window" lastClr="FFFFFF"/>
                  </a:solidFill>
                </a:endParaRPr>
              </a:p>
            </p:txBody>
          </p:sp>
        </p:grpSp>
        <p:grpSp>
          <p:nvGrpSpPr>
            <p:cNvPr id="12" name="Group 73"/>
            <p:cNvGrpSpPr/>
            <p:nvPr/>
          </p:nvGrpSpPr>
          <p:grpSpPr>
            <a:xfrm>
              <a:off x="5734819" y="2562632"/>
              <a:ext cx="1326912" cy="1326912"/>
              <a:chOff x="5734819" y="1057870"/>
              <a:chExt cx="1326912" cy="1326912"/>
            </a:xfrm>
          </p:grpSpPr>
          <p:sp>
            <p:nvSpPr>
              <p:cNvPr id="75" name="Oval 74"/>
              <p:cNvSpPr/>
              <p:nvPr/>
            </p:nvSpPr>
            <p:spPr>
              <a:xfrm>
                <a:off x="5734819" y="1057870"/>
                <a:ext cx="1326912" cy="1326912"/>
              </a:xfrm>
              <a:prstGeom prst="ellipse">
                <a:avLst/>
              </a:prstGeom>
              <a:gradFill>
                <a:gsLst>
                  <a:gs pos="0">
                    <a:srgbClr val="BC5908"/>
                  </a:gs>
                  <a:gs pos="58000">
                    <a:srgbClr val="FFC000"/>
                  </a:gs>
                  <a:gs pos="100000">
                    <a:srgbClr val="FFD54F"/>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6" name="Oval 75"/>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a:solidFill>
                    <a:sysClr val="window" lastClr="FFFFFF"/>
                  </a:solidFill>
                </a:endParaRPr>
              </a:p>
            </p:txBody>
          </p:sp>
        </p:grpSp>
        <p:grpSp>
          <p:nvGrpSpPr>
            <p:cNvPr id="13" name="Group 76"/>
            <p:cNvGrpSpPr/>
            <p:nvPr/>
          </p:nvGrpSpPr>
          <p:grpSpPr>
            <a:xfrm>
              <a:off x="5734819" y="4077673"/>
              <a:ext cx="1326912" cy="1326912"/>
              <a:chOff x="5734819" y="1057870"/>
              <a:chExt cx="1326912" cy="1326912"/>
            </a:xfrm>
          </p:grpSpPr>
          <p:sp>
            <p:nvSpPr>
              <p:cNvPr id="78" name="Oval 77"/>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9" name="Oval 78"/>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a:solidFill>
                    <a:sysClr val="window" lastClr="FFFFFF"/>
                  </a:solidFill>
                </a:endParaRPr>
              </a:p>
            </p:txBody>
          </p:sp>
        </p:grpSp>
      </p:grpSp>
      <p:sp>
        <p:nvSpPr>
          <p:cNvPr id="81" name="Title 80"/>
          <p:cNvSpPr>
            <a:spLocks noGrp="1"/>
          </p:cNvSpPr>
          <p:nvPr>
            <p:ph type="title"/>
          </p:nvPr>
        </p:nvSpPr>
        <p:spPr>
          <a:xfrm>
            <a:off x="330200" y="888940"/>
            <a:ext cx="8229600" cy="711081"/>
          </a:xfrm>
        </p:spPr>
        <p:txBody>
          <a:bodyPr>
            <a:normAutofit fontScale="90000"/>
          </a:bodyPr>
          <a:lstStyle/>
          <a:p>
            <a:r>
              <a:rPr lang="en-US" dirty="0"/>
              <a:t>American Psychiatric Association</a:t>
            </a:r>
            <a:br>
              <a:rPr lang="en-US" dirty="0"/>
            </a:br>
            <a:r>
              <a:rPr lang="en-US" dirty="0"/>
              <a:t>Jan 2017: App Evaluation Model – </a:t>
            </a:r>
            <a:br>
              <a:rPr lang="en-US" dirty="0"/>
            </a:br>
            <a:r>
              <a:rPr lang="en-US" dirty="0"/>
              <a:t>A Customized Framework </a:t>
            </a:r>
          </a:p>
        </p:txBody>
      </p:sp>
      <p:grpSp>
        <p:nvGrpSpPr>
          <p:cNvPr id="14" name="Group 82"/>
          <p:cNvGrpSpPr/>
          <p:nvPr/>
        </p:nvGrpSpPr>
        <p:grpSpPr>
          <a:xfrm>
            <a:off x="304800" y="2567216"/>
            <a:ext cx="5242226" cy="3200399"/>
            <a:chOff x="54591" y="1410352"/>
            <a:chExt cx="5945913" cy="1690047"/>
          </a:xfrm>
        </p:grpSpPr>
        <p:sp>
          <p:nvSpPr>
            <p:cNvPr id="84" name="Rectangle 83"/>
            <p:cNvSpPr/>
            <p:nvPr/>
          </p:nvSpPr>
          <p:spPr>
            <a:xfrm>
              <a:off x="54591" y="1410352"/>
              <a:ext cx="4109438" cy="304800"/>
            </a:xfrm>
            <a:prstGeom prst="rect">
              <a:avLst/>
            </a:prstGeom>
            <a:no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lang="en-US" sz="3600" b="1" kern="0" dirty="0">
                  <a:solidFill>
                    <a:schemeClr val="tx1">
                      <a:lumMod val="85000"/>
                    </a:schemeClr>
                  </a:solidFill>
                  <a:latin typeface="Arial" pitchFamily="34" charset="0"/>
                  <a:cs typeface="Arial" pitchFamily="34" charset="0"/>
                </a:rPr>
                <a:t>No Static Score</a:t>
              </a:r>
            </a:p>
          </p:txBody>
        </p:sp>
        <p:sp>
          <p:nvSpPr>
            <p:cNvPr id="85" name="Rectangle 84"/>
            <p:cNvSpPr/>
            <p:nvPr/>
          </p:nvSpPr>
          <p:spPr>
            <a:xfrm>
              <a:off x="54591" y="1742962"/>
              <a:ext cx="5945913" cy="1357437"/>
            </a:xfrm>
            <a:prstGeom prst="rect">
              <a:avLst/>
            </a:prstGeom>
            <a:noFill/>
            <a:ln w="12700" cap="flat" cmpd="sng" algn="ctr">
              <a:noFill/>
              <a:prstDash val="solid"/>
            </a:ln>
            <a:effectLst/>
          </p:spPr>
          <p:txBody>
            <a:bodyPr lIns="91440" tIns="0" rIns="91440" bIns="0" rtlCol="0" anchor="t"/>
            <a:lstStyle/>
            <a:p>
              <a:pPr defTabSz="457200"/>
              <a:r>
                <a:rPr lang="en-US" sz="3200" dirty="0"/>
                <a:t>Instead a hierarchy and questions to guide informed decision making, ensuring relevant information is considered.</a:t>
              </a:r>
            </a:p>
          </p:txBody>
        </p:sp>
      </p:grpSp>
      <p:sp>
        <p:nvSpPr>
          <p:cNvPr id="38" name="TextBox 37"/>
          <p:cNvSpPr txBox="1"/>
          <p:nvPr/>
        </p:nvSpPr>
        <p:spPr>
          <a:xfrm>
            <a:off x="7263734" y="6488668"/>
            <a:ext cx="1816272" cy="369332"/>
          </a:xfrm>
          <a:prstGeom prst="rect">
            <a:avLst/>
          </a:prstGeom>
          <a:noFill/>
        </p:spPr>
        <p:txBody>
          <a:bodyPr wrap="none" rtlCol="0">
            <a:spAutoFit/>
          </a:bodyPr>
          <a:lstStyle/>
          <a:p>
            <a:pPr defTabSz="457200"/>
            <a:r>
              <a:rPr lang="en-US" dirty="0">
                <a:solidFill>
                  <a:prstClr val="black"/>
                </a:solidFill>
              </a:rPr>
              <a:t>@</a:t>
            </a:r>
            <a:r>
              <a:rPr lang="en-US" dirty="0" err="1">
                <a:solidFill>
                  <a:prstClr val="black"/>
                </a:solidFill>
              </a:rPr>
              <a:t>JohnTorousMD</a:t>
            </a:r>
            <a:endParaRPr lang="en-US" dirty="0">
              <a:solidFill>
                <a:prstClr val="black"/>
              </a:solidFill>
            </a:endParaRPr>
          </a:p>
        </p:txBody>
      </p:sp>
    </p:spTree>
    <p:extLst>
      <p:ext uri="{BB962C8B-B14F-4D97-AF65-F5344CB8AC3E}">
        <p14:creationId xmlns:p14="http://schemas.microsoft.com/office/powerpoint/2010/main" val="206132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98"/>
          <p:cNvPicPr>
            <a:picLocks noChangeAspect="1"/>
          </p:cNvPicPr>
          <p:nvPr/>
        </p:nvPicPr>
        <p:blipFill>
          <a:blip r:embed="rId2"/>
          <a:stretch>
            <a:fillRect/>
          </a:stretch>
        </p:blipFill>
        <p:spPr>
          <a:xfrm>
            <a:off x="126935" y="0"/>
            <a:ext cx="8890000" cy="736600"/>
          </a:xfrm>
          <a:prstGeom prst="rect">
            <a:avLst/>
          </a:prstGeom>
        </p:spPr>
      </p:pic>
      <p:sp>
        <p:nvSpPr>
          <p:cNvPr id="91" name="Rectangle 6"/>
          <p:cNvSpPr/>
          <p:nvPr/>
        </p:nvSpPr>
        <p:spPr>
          <a:xfrm flipH="1" flipV="1">
            <a:off x="1331174" y="1817425"/>
            <a:ext cx="6215652"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
          <p:cNvSpPr/>
          <p:nvPr/>
        </p:nvSpPr>
        <p:spPr>
          <a:xfrm flipH="1">
            <a:off x="1331174" y="3909242"/>
            <a:ext cx="6215652" cy="1675219"/>
          </a:xfrm>
          <a:custGeom>
            <a:avLst/>
            <a:gdLst>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3505200 h 3505200"/>
              <a:gd name="connsiteX4" fmla="*/ 0 w 6324600"/>
              <a:gd name="connsiteY4" fmla="*/ 0 h 3505200"/>
              <a:gd name="connsiteX0" fmla="*/ 0 w 6324600"/>
              <a:gd name="connsiteY0" fmla="*/ 0 h 3505200"/>
              <a:gd name="connsiteX1" fmla="*/ 6324600 w 6324600"/>
              <a:gd name="connsiteY1" fmla="*/ 0 h 3505200"/>
              <a:gd name="connsiteX2" fmla="*/ 6324600 w 6324600"/>
              <a:gd name="connsiteY2" fmla="*/ 3505200 h 3505200"/>
              <a:gd name="connsiteX3" fmla="*/ 0 w 6324600"/>
              <a:gd name="connsiteY3" fmla="*/ 0 h 3505200"/>
              <a:gd name="connsiteX0" fmla="*/ 6324600 w 6416040"/>
              <a:gd name="connsiteY0" fmla="*/ 3505200 h 3596640"/>
              <a:gd name="connsiteX1" fmla="*/ 0 w 6416040"/>
              <a:gd name="connsiteY1" fmla="*/ 0 h 3596640"/>
              <a:gd name="connsiteX2" fmla="*/ 6324600 w 6416040"/>
              <a:gd name="connsiteY2" fmla="*/ 0 h 3596640"/>
              <a:gd name="connsiteX3" fmla="*/ 6416040 w 6416040"/>
              <a:gd name="connsiteY3" fmla="*/ 3596640 h 3596640"/>
              <a:gd name="connsiteX0" fmla="*/ 2327787 w 6416040"/>
              <a:gd name="connsiteY0" fmla="*/ 1941871 h 3596640"/>
              <a:gd name="connsiteX1" fmla="*/ 0 w 6416040"/>
              <a:gd name="connsiteY1" fmla="*/ 0 h 3596640"/>
              <a:gd name="connsiteX2" fmla="*/ 6324600 w 6416040"/>
              <a:gd name="connsiteY2" fmla="*/ 0 h 3596640"/>
              <a:gd name="connsiteX3" fmla="*/ 6416040 w 6416040"/>
              <a:gd name="connsiteY3" fmla="*/ 3596640 h 3596640"/>
              <a:gd name="connsiteX0" fmla="*/ 0 w 6416040"/>
              <a:gd name="connsiteY0" fmla="*/ 0 h 3596640"/>
              <a:gd name="connsiteX1" fmla="*/ 6324600 w 6416040"/>
              <a:gd name="connsiteY1" fmla="*/ 0 h 3596640"/>
              <a:gd name="connsiteX2" fmla="*/ 6416040 w 6416040"/>
              <a:gd name="connsiteY2" fmla="*/ 3596640 h 3596640"/>
              <a:gd name="connsiteX0" fmla="*/ 0 w 6416040"/>
              <a:gd name="connsiteY0" fmla="*/ 0 h 3596640"/>
              <a:gd name="connsiteX1" fmla="*/ 6324600 w 6416040"/>
              <a:gd name="connsiteY1" fmla="*/ 0 h 3596640"/>
              <a:gd name="connsiteX2" fmla="*/ 6416040 w 6416040"/>
              <a:gd name="connsiteY2" fmla="*/ 3596640 h 3596640"/>
              <a:gd name="connsiteX3" fmla="*/ 0 w 6416040"/>
              <a:gd name="connsiteY3" fmla="*/ 0 h 3596640"/>
              <a:gd name="connsiteX0" fmla="*/ 6416040 w 6507480"/>
              <a:gd name="connsiteY0" fmla="*/ 3596640 h 3688080"/>
              <a:gd name="connsiteX1" fmla="*/ 0 w 6507480"/>
              <a:gd name="connsiteY1" fmla="*/ 0 h 3688080"/>
              <a:gd name="connsiteX2" fmla="*/ 6324600 w 6507480"/>
              <a:gd name="connsiteY2" fmla="*/ 0 h 3688080"/>
              <a:gd name="connsiteX3" fmla="*/ 6507480 w 6507480"/>
              <a:gd name="connsiteY3" fmla="*/ 3688080 h 3688080"/>
              <a:gd name="connsiteX0" fmla="*/ 1563821 w 6507480"/>
              <a:gd name="connsiteY0" fmla="*/ 3050950 h 3688080"/>
              <a:gd name="connsiteX1" fmla="*/ 0 w 6507480"/>
              <a:gd name="connsiteY1" fmla="*/ 0 h 3688080"/>
              <a:gd name="connsiteX2" fmla="*/ 6324600 w 6507480"/>
              <a:gd name="connsiteY2" fmla="*/ 0 h 3688080"/>
              <a:gd name="connsiteX3" fmla="*/ 6507480 w 6507480"/>
              <a:gd name="connsiteY3" fmla="*/ 3688080 h 3688080"/>
              <a:gd name="connsiteX0" fmla="*/ 0 w 6507480"/>
              <a:gd name="connsiteY0" fmla="*/ 0 h 3688080"/>
              <a:gd name="connsiteX1" fmla="*/ 6324600 w 6507480"/>
              <a:gd name="connsiteY1" fmla="*/ 0 h 3688080"/>
              <a:gd name="connsiteX2" fmla="*/ 6507480 w 6507480"/>
              <a:gd name="connsiteY2" fmla="*/ 3688080 h 3688080"/>
              <a:gd name="connsiteX0" fmla="*/ 0 w 6324600"/>
              <a:gd name="connsiteY0" fmla="*/ 0 h 2168996"/>
              <a:gd name="connsiteX1" fmla="*/ 6324600 w 6324600"/>
              <a:gd name="connsiteY1" fmla="*/ 0 h 2168996"/>
              <a:gd name="connsiteX2" fmla="*/ 6242009 w 6324600"/>
              <a:gd name="connsiteY2" fmla="*/ 2168996 h 2168996"/>
              <a:gd name="connsiteX0" fmla="*/ 0 w 6522228"/>
              <a:gd name="connsiteY0" fmla="*/ 0 h 2404970"/>
              <a:gd name="connsiteX1" fmla="*/ 6324600 w 6522228"/>
              <a:gd name="connsiteY1" fmla="*/ 0 h 2404970"/>
              <a:gd name="connsiteX2" fmla="*/ 6522228 w 6522228"/>
              <a:gd name="connsiteY2" fmla="*/ 2404970 h 2404970"/>
              <a:gd name="connsiteX0" fmla="*/ 0 w 7057136"/>
              <a:gd name="connsiteY0" fmla="*/ 0 h 2589105"/>
              <a:gd name="connsiteX1" fmla="*/ 6324600 w 7057136"/>
              <a:gd name="connsiteY1" fmla="*/ 0 h 2589105"/>
              <a:gd name="connsiteX2" fmla="*/ 6522228 w 7057136"/>
              <a:gd name="connsiteY2" fmla="*/ 2404970 h 2589105"/>
              <a:gd name="connsiteX0" fmla="*/ 0 w 6522228"/>
              <a:gd name="connsiteY0" fmla="*/ 0 h 2884378"/>
              <a:gd name="connsiteX1" fmla="*/ 6324600 w 6522228"/>
              <a:gd name="connsiteY1" fmla="*/ 0 h 2884378"/>
              <a:gd name="connsiteX2" fmla="*/ 6522228 w 6522228"/>
              <a:gd name="connsiteY2" fmla="*/ 2404970 h 2884378"/>
              <a:gd name="connsiteX0" fmla="*/ 0 w 6959565"/>
              <a:gd name="connsiteY0" fmla="*/ 0 h 2629590"/>
              <a:gd name="connsiteX1" fmla="*/ 6324600 w 6959565"/>
              <a:gd name="connsiteY1" fmla="*/ 0 h 2629590"/>
              <a:gd name="connsiteX2" fmla="*/ 6522228 w 6959565"/>
              <a:gd name="connsiteY2" fmla="*/ 2404970 h 2629590"/>
              <a:gd name="connsiteX0" fmla="*/ 0 w 6959565"/>
              <a:gd name="connsiteY0" fmla="*/ 0 h 2629590"/>
              <a:gd name="connsiteX1" fmla="*/ 6324600 w 6959565"/>
              <a:gd name="connsiteY1" fmla="*/ 0 h 2629590"/>
              <a:gd name="connsiteX2" fmla="*/ 6522228 w 6959565"/>
              <a:gd name="connsiteY2" fmla="*/ 2404970 h 2629590"/>
              <a:gd name="connsiteX0" fmla="*/ 0 w 6522228"/>
              <a:gd name="connsiteY0" fmla="*/ 0 h 2404970"/>
              <a:gd name="connsiteX1" fmla="*/ 6324600 w 6522228"/>
              <a:gd name="connsiteY1" fmla="*/ 0 h 2404970"/>
              <a:gd name="connsiteX2" fmla="*/ 6522228 w 6522228"/>
              <a:gd name="connsiteY2" fmla="*/ 2404970 h 2404970"/>
              <a:gd name="connsiteX0" fmla="*/ 0 w 6839285"/>
              <a:gd name="connsiteY0" fmla="*/ 178145 h 2583115"/>
              <a:gd name="connsiteX1" fmla="*/ 6324600 w 6839285"/>
              <a:gd name="connsiteY1" fmla="*/ 178145 h 2583115"/>
              <a:gd name="connsiteX2" fmla="*/ 6522228 w 6839285"/>
              <a:gd name="connsiteY2" fmla="*/ 2583115 h 2583115"/>
              <a:gd name="connsiteX0" fmla="*/ 0 w 6522228"/>
              <a:gd name="connsiteY0" fmla="*/ 0 h 2404970"/>
              <a:gd name="connsiteX1" fmla="*/ 3699387 w 6522228"/>
              <a:gd name="connsiteY1" fmla="*/ 575187 h 2404970"/>
              <a:gd name="connsiteX2" fmla="*/ 6522228 w 6522228"/>
              <a:gd name="connsiteY2" fmla="*/ 2404970 h 2404970"/>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5635 h 2410605"/>
              <a:gd name="connsiteX1" fmla="*/ 3699387 w 6522228"/>
              <a:gd name="connsiteY1" fmla="*/ 580822 h 2410605"/>
              <a:gd name="connsiteX2" fmla="*/ 6522228 w 6522228"/>
              <a:gd name="connsiteY2" fmla="*/ 2410605 h 2410605"/>
              <a:gd name="connsiteX0" fmla="*/ 0 w 6522228"/>
              <a:gd name="connsiteY0" fmla="*/ 6310 h 2411280"/>
              <a:gd name="connsiteX1" fmla="*/ 4628535 w 6522228"/>
              <a:gd name="connsiteY1" fmla="*/ 552000 h 2411280"/>
              <a:gd name="connsiteX2" fmla="*/ 6522228 w 6522228"/>
              <a:gd name="connsiteY2" fmla="*/ 2411280 h 2411280"/>
              <a:gd name="connsiteX0" fmla="*/ 0 w 6522228"/>
              <a:gd name="connsiteY0" fmla="*/ 5347 h 2410317"/>
              <a:gd name="connsiteX1" fmla="*/ 4023851 w 6522228"/>
              <a:gd name="connsiteY1" fmla="*/ 595282 h 2410317"/>
              <a:gd name="connsiteX2" fmla="*/ 6522228 w 6522228"/>
              <a:gd name="connsiteY2" fmla="*/ 2410317 h 2410317"/>
              <a:gd name="connsiteX0" fmla="*/ 0 w 6509203"/>
              <a:gd name="connsiteY0" fmla="*/ 163951 h 1949489"/>
              <a:gd name="connsiteX1" fmla="*/ 4010826 w 6509203"/>
              <a:gd name="connsiteY1" fmla="*/ 134454 h 1949489"/>
              <a:gd name="connsiteX2" fmla="*/ 6509203 w 6509203"/>
              <a:gd name="connsiteY2" fmla="*/ 1949489 h 1949489"/>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55212 h 1822763"/>
              <a:gd name="connsiteX1" fmla="*/ 4010826 w 6535251"/>
              <a:gd name="connsiteY1" fmla="*/ 125715 h 1822763"/>
              <a:gd name="connsiteX2" fmla="*/ 6535251 w 6535251"/>
              <a:gd name="connsiteY2" fmla="*/ 1822763 h 1822763"/>
              <a:gd name="connsiteX0" fmla="*/ 0 w 6535251"/>
              <a:gd name="connsiteY0" fmla="*/ 10655 h 1678206"/>
              <a:gd name="connsiteX1" fmla="*/ 4062921 w 6535251"/>
              <a:gd name="connsiteY1" fmla="*/ 335120 h 1678206"/>
              <a:gd name="connsiteX2" fmla="*/ 6535251 w 6535251"/>
              <a:gd name="connsiteY2" fmla="*/ 1678206 h 1678206"/>
              <a:gd name="connsiteX0" fmla="*/ 0 w 6535251"/>
              <a:gd name="connsiteY0" fmla="*/ 3375 h 1670926"/>
              <a:gd name="connsiteX1" fmla="*/ 4128041 w 6535251"/>
              <a:gd name="connsiteY1" fmla="*/ 637556 h 1670926"/>
              <a:gd name="connsiteX2" fmla="*/ 6535251 w 6535251"/>
              <a:gd name="connsiteY2" fmla="*/ 1670926 h 1670926"/>
              <a:gd name="connsiteX0" fmla="*/ 0 w 6535251"/>
              <a:gd name="connsiteY0" fmla="*/ 7668 h 1675219"/>
              <a:gd name="connsiteX1" fmla="*/ 4023848 w 6535251"/>
              <a:gd name="connsiteY1" fmla="*/ 391126 h 1675219"/>
              <a:gd name="connsiteX2" fmla="*/ 6535251 w 6535251"/>
              <a:gd name="connsiteY2" fmla="*/ 1675219 h 1675219"/>
              <a:gd name="connsiteX0" fmla="*/ 0 w 6535251"/>
              <a:gd name="connsiteY0" fmla="*/ 7668 h 1675219"/>
              <a:gd name="connsiteX1" fmla="*/ 4023848 w 6535251"/>
              <a:gd name="connsiteY1" fmla="*/ 391126 h 1675219"/>
              <a:gd name="connsiteX2" fmla="*/ 6535251 w 6535251"/>
              <a:gd name="connsiteY2" fmla="*/ 1675219 h 1675219"/>
            </a:gdLst>
            <a:ahLst/>
            <a:cxnLst>
              <a:cxn ang="0">
                <a:pos x="connsiteX0" y="connsiteY0"/>
              </a:cxn>
              <a:cxn ang="0">
                <a:pos x="connsiteX1" y="connsiteY1"/>
              </a:cxn>
              <a:cxn ang="0">
                <a:pos x="connsiteX2" y="connsiteY2"/>
              </a:cxn>
            </a:cxnLst>
            <a:rect l="l" t="t" r="r" b="b"/>
            <a:pathLst>
              <a:path w="6535251" h="1675219">
                <a:moveTo>
                  <a:pt x="0" y="7668"/>
                </a:moveTo>
                <a:cubicBezTo>
                  <a:pt x="618613" y="-36578"/>
                  <a:pt x="2934640" y="113201"/>
                  <a:pt x="4023848" y="391126"/>
                </a:cubicBezTo>
                <a:cubicBezTo>
                  <a:pt x="5113057" y="669051"/>
                  <a:pt x="6017867" y="1075450"/>
                  <a:pt x="6535251" y="1675219"/>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1296612"/>
            <a:ext cx="9144000" cy="675016"/>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6433245" y="1296612"/>
            <a:ext cx="0" cy="5120640"/>
          </a:xfrm>
          <a:prstGeom prst="line">
            <a:avLst/>
          </a:prstGeom>
          <a:ln w="12700" cap="rnd"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060370" y="1296612"/>
            <a:ext cx="0" cy="5120640"/>
          </a:xfrm>
          <a:prstGeom prst="line">
            <a:avLst/>
          </a:prstGeom>
          <a:ln w="12700" cap="rnd"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55227" y="1296612"/>
            <a:ext cx="0" cy="5120640"/>
          </a:xfrm>
          <a:prstGeom prst="line">
            <a:avLst/>
          </a:prstGeom>
          <a:ln w="12700" cap="rnd"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50085" y="1296612"/>
            <a:ext cx="0" cy="5120640"/>
          </a:xfrm>
          <a:prstGeom prst="line">
            <a:avLst/>
          </a:prstGeom>
          <a:ln w="12700" cap="rnd" cmpd="sng">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9592"/>
            <a:ext cx="7886700" cy="1325563"/>
          </a:xfrm>
        </p:spPr>
        <p:txBody>
          <a:bodyPr>
            <a:normAutofit/>
          </a:bodyPr>
          <a:lstStyle/>
          <a:p>
            <a:r>
              <a:rPr lang="en-US" dirty="0"/>
              <a:t>APA  App Evaluation Model</a:t>
            </a:r>
          </a:p>
        </p:txBody>
      </p:sp>
      <p:sp>
        <p:nvSpPr>
          <p:cNvPr id="3" name="Oval 2"/>
          <p:cNvSpPr>
            <a:spLocks noChangeAspect="1"/>
          </p:cNvSpPr>
          <p:nvPr/>
        </p:nvSpPr>
        <p:spPr>
          <a:xfrm>
            <a:off x="1370766" y="2147236"/>
            <a:ext cx="302531" cy="403269"/>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030898" y="2651044"/>
            <a:ext cx="302531" cy="403269"/>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1781152" y="3352800"/>
            <a:ext cx="275028" cy="366608"/>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2182035" y="3989792"/>
            <a:ext cx="302531" cy="403269"/>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205528" y="3741416"/>
            <a:ext cx="140650" cy="18748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2309619" y="3122892"/>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2343258" y="4455609"/>
            <a:ext cx="140650" cy="18748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5964" y="3994093"/>
            <a:ext cx="302531" cy="403269"/>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3112058" y="3305321"/>
            <a:ext cx="275028" cy="366608"/>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224047" y="3900857"/>
            <a:ext cx="250025" cy="333280"/>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2611316" y="3001177"/>
            <a:ext cx="275028" cy="366608"/>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689292" y="3442988"/>
            <a:ext cx="170078"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3577231" y="3276601"/>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2645933" y="4455609"/>
            <a:ext cx="102897"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832" y="3650087"/>
            <a:ext cx="102897" cy="13716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2986332" y="3801397"/>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609383" y="4058566"/>
            <a:ext cx="102897" cy="13716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2962416" y="2982343"/>
            <a:ext cx="102897" cy="13716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2619986" y="3856932"/>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94278" y="3678879"/>
            <a:ext cx="102897" cy="13716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2934883" y="3398128"/>
            <a:ext cx="102897" cy="13716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099309" y="4236461"/>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400727" y="3103958"/>
            <a:ext cx="170078"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3194060" y="3054312"/>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471999" y="3657601"/>
            <a:ext cx="302531" cy="403269"/>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2369044" y="3459480"/>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2069409" y="3175541"/>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785962" y="2348869"/>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824158" y="3909619"/>
            <a:ext cx="205794" cy="274321"/>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1672892" y="2808100"/>
            <a:ext cx="302531" cy="403269"/>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441113" y="2628446"/>
            <a:ext cx="140650" cy="18748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317211" y="2942994"/>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366666" y="2722188"/>
            <a:ext cx="102897"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831694" y="2606040"/>
            <a:ext cx="102897"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1372708" y="3322847"/>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559621" y="4288819"/>
            <a:ext cx="275028" cy="366608"/>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829906" y="4800600"/>
            <a:ext cx="140650" cy="18748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1334227" y="4334964"/>
            <a:ext cx="102897" cy="137160"/>
          </a:xfrm>
          <a:prstGeom prst="ellipse">
            <a:avLst/>
          </a:prstGeom>
          <a:solidFill>
            <a:schemeClr val="accent2"/>
          </a:solidFill>
          <a:ln w="3175">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1957938" y="4249402"/>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2087380" y="4574240"/>
            <a:ext cx="205794" cy="274321"/>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1347922" y="4081648"/>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1505721" y="4800601"/>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1385675" y="5156731"/>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265186" y="4684291"/>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4571935" y="3376577"/>
            <a:ext cx="250025" cy="333280"/>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06608" y="3398553"/>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4912222" y="3779873"/>
            <a:ext cx="170078" cy="226712"/>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4642420" y="3794760"/>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4286578" y="3706838"/>
            <a:ext cx="302531" cy="403269"/>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4145928" y="3606112"/>
            <a:ext cx="140650" cy="18748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304436" y="3359782"/>
            <a:ext cx="170078"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873904" y="3581141"/>
            <a:ext cx="102897"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4014101" y="3893229"/>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3898703" y="3613909"/>
            <a:ext cx="170078" cy="226712"/>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4070843" y="3363437"/>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3901123" y="3215962"/>
            <a:ext cx="102897" cy="13716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3932294" y="3391426"/>
            <a:ext cx="102897" cy="13716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640376" y="3492380"/>
            <a:ext cx="250025" cy="33328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133072" y="3487399"/>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313421" y="3658745"/>
            <a:ext cx="205794" cy="274321"/>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5970432" y="3688080"/>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5417801" y="3721801"/>
            <a:ext cx="170078" cy="226712"/>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6306294" y="3494065"/>
            <a:ext cx="102897" cy="137160"/>
          </a:xfrm>
          <a:prstGeom prst="ellipse">
            <a:avLst/>
          </a:prstGeom>
          <a:solidFill>
            <a:schemeClr val="accent1"/>
          </a:solidFill>
          <a:ln w="3175">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5948421" y="3482341"/>
            <a:ext cx="102897" cy="137160"/>
          </a:xfrm>
          <a:prstGeom prst="ellipse">
            <a:avLst/>
          </a:prstGeom>
          <a:solidFill>
            <a:schemeClr val="accent3"/>
          </a:solidFill>
          <a:ln w="3175">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469186" y="3437814"/>
            <a:ext cx="140650" cy="187484"/>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5194149" y="3400563"/>
            <a:ext cx="205794" cy="274321"/>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5147257" y="3784532"/>
            <a:ext cx="140650" cy="187484"/>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29006" y="3575049"/>
            <a:ext cx="204847" cy="273058"/>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558366" y="3546378"/>
            <a:ext cx="247865" cy="330400"/>
          </a:xfrm>
          <a:prstGeom prst="ellipse">
            <a:avLst/>
          </a:prstGeom>
          <a:solidFill>
            <a:schemeClr val="accent3"/>
          </a:solidFill>
          <a:ln w="12700">
            <a:no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6912622" y="3561396"/>
            <a:ext cx="225332" cy="300364"/>
          </a:xfrm>
          <a:prstGeom prst="ellipse">
            <a:avLst/>
          </a:prstGeom>
          <a:solidFill>
            <a:schemeClr val="accent1"/>
          </a:solidFill>
          <a:ln w="12700">
            <a:solidFill>
              <a:schemeClr val="accent5">
                <a:lumMod val="75000"/>
              </a:schemeClr>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3782493" y="3893890"/>
            <a:ext cx="170078" cy="226712"/>
          </a:xfrm>
          <a:prstGeom prst="ellipse">
            <a:avLst/>
          </a:prstGeom>
          <a:solidFill>
            <a:schemeClr val="accent2"/>
          </a:solidFill>
          <a:ln w="12700">
            <a:solidFill>
              <a:schemeClr val="accent2"/>
            </a:solidFill>
          </a:ln>
          <a:effectLst>
            <a:outerShdw blurRad="381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1089447" y="1315614"/>
            <a:ext cx="1362362" cy="665738"/>
          </a:xfrm>
          <a:prstGeom prst="rect">
            <a:avLst/>
          </a:prstGeom>
          <a:noFill/>
        </p:spPr>
        <p:txBody>
          <a:bodyPr wrap="square" rtlCol="0" anchor="ctr">
            <a:noAutofit/>
          </a:bodyPr>
          <a:lstStyle/>
          <a:p>
            <a:pPr algn="ctr"/>
            <a:r>
              <a:rPr lang="en-US" sz="1600" dirty="0">
                <a:latin typeface="Arial" panose="020B0604020202020204" pitchFamily="34" charset="0"/>
                <a:cs typeface="Arial" panose="020B0604020202020204" pitchFamily="34" charset="0"/>
              </a:rPr>
              <a:t>Safety</a:t>
            </a:r>
          </a:p>
        </p:txBody>
      </p:sp>
      <p:sp>
        <p:nvSpPr>
          <p:cNvPr id="81" name="TextBox 80"/>
          <p:cNvSpPr txBox="1"/>
          <p:nvPr/>
        </p:nvSpPr>
        <p:spPr>
          <a:xfrm>
            <a:off x="3747801" y="1315614"/>
            <a:ext cx="1312570" cy="665738"/>
          </a:xfrm>
          <a:prstGeom prst="rect">
            <a:avLst/>
          </a:prstGeom>
          <a:noFill/>
        </p:spPr>
        <p:txBody>
          <a:bodyPr wrap="square" rtlCol="0" anchor="ctr">
            <a:noAutofit/>
          </a:bodyPr>
          <a:lstStyle/>
          <a:p>
            <a:pPr algn="ctr"/>
            <a:r>
              <a:rPr lang="en-US" sz="1600" dirty="0">
                <a:latin typeface="Arial" panose="020B0604020202020204" pitchFamily="34" charset="0"/>
                <a:cs typeface="Arial" panose="020B0604020202020204" pitchFamily="34" charset="0"/>
              </a:rPr>
              <a:t>Usability</a:t>
            </a:r>
          </a:p>
        </p:txBody>
      </p:sp>
      <p:sp>
        <p:nvSpPr>
          <p:cNvPr id="82" name="TextBox 81"/>
          <p:cNvSpPr txBox="1"/>
          <p:nvPr/>
        </p:nvSpPr>
        <p:spPr>
          <a:xfrm>
            <a:off x="4912223" y="1315614"/>
            <a:ext cx="1646144" cy="665738"/>
          </a:xfrm>
          <a:prstGeom prst="rect">
            <a:avLst/>
          </a:prstGeom>
          <a:noFill/>
        </p:spPr>
        <p:txBody>
          <a:bodyPr wrap="square" rtlCol="0" anchor="ctr">
            <a:noAutofit/>
          </a:bodyPr>
          <a:lstStyle/>
          <a:p>
            <a:pPr algn="ctr"/>
            <a:r>
              <a:rPr lang="en-US" sz="1600" dirty="0">
                <a:latin typeface="Arial" panose="020B0604020202020204" pitchFamily="34" charset="0"/>
                <a:cs typeface="Arial" panose="020B0604020202020204" pitchFamily="34" charset="0"/>
              </a:rPr>
              <a:t>Interoperability </a:t>
            </a:r>
          </a:p>
        </p:txBody>
      </p:sp>
      <p:sp>
        <p:nvSpPr>
          <p:cNvPr id="83" name="TextBox 82"/>
          <p:cNvSpPr txBox="1"/>
          <p:nvPr/>
        </p:nvSpPr>
        <p:spPr>
          <a:xfrm>
            <a:off x="6365210" y="1315614"/>
            <a:ext cx="1236529" cy="665738"/>
          </a:xfrm>
          <a:prstGeom prst="rect">
            <a:avLst/>
          </a:prstGeom>
          <a:noFill/>
        </p:spPr>
        <p:txBody>
          <a:bodyPr wrap="square" rtlCol="0" anchor="ctr">
            <a:noAutofit/>
          </a:bodyPr>
          <a:lstStyle/>
          <a:p>
            <a:pPr algn="ctr"/>
            <a:endParaRPr lang="en-US" sz="1800" dirty="0">
              <a:latin typeface="Arial" panose="020B0604020202020204" pitchFamily="34" charset="0"/>
              <a:cs typeface="Arial" panose="020B0604020202020204" pitchFamily="34" charset="0"/>
            </a:endParaRPr>
          </a:p>
        </p:txBody>
      </p:sp>
      <p:sp>
        <p:nvSpPr>
          <p:cNvPr id="85" name="TextBox 84"/>
          <p:cNvSpPr txBox="1"/>
          <p:nvPr/>
        </p:nvSpPr>
        <p:spPr>
          <a:xfrm>
            <a:off x="1094537" y="5549013"/>
            <a:ext cx="1362362" cy="1121128"/>
          </a:xfrm>
          <a:prstGeom prst="rect">
            <a:avLst/>
          </a:prstGeom>
          <a:noFill/>
        </p:spPr>
        <p:txBody>
          <a:bodyPr wrap="square" rtlCol="0" anchor="t">
            <a:noAutofit/>
          </a:bodyPr>
          <a:lstStyle/>
          <a:p>
            <a:pPr marL="168275" indent="-168275">
              <a:buFont typeface="Arial" panose="020B0604020202020204" pitchFamily="34" charset="0"/>
              <a:buChar char="•"/>
            </a:pPr>
            <a:r>
              <a:rPr lang="en-US" sz="1600" dirty="0">
                <a:latin typeface="Arial" panose="020B0604020202020204" pitchFamily="34" charset="0"/>
                <a:cs typeface="Arial" panose="020B0604020202020204" pitchFamily="34" charset="0"/>
              </a:rPr>
              <a:t>Apps that respect privacy and secure data</a:t>
            </a:r>
          </a:p>
          <a:p>
            <a:endParaRPr lang="en-US" sz="1600" dirty="0">
              <a:latin typeface="Arial" panose="020B0604020202020204" pitchFamily="34" charset="0"/>
              <a:cs typeface="Arial" panose="020B0604020202020204" pitchFamily="34" charset="0"/>
            </a:endParaRPr>
          </a:p>
        </p:txBody>
      </p:sp>
      <p:sp>
        <p:nvSpPr>
          <p:cNvPr id="86" name="TextBox 85"/>
          <p:cNvSpPr txBox="1"/>
          <p:nvPr/>
        </p:nvSpPr>
        <p:spPr>
          <a:xfrm>
            <a:off x="2474820" y="5095578"/>
            <a:ext cx="1362362" cy="1121128"/>
          </a:xfrm>
          <a:prstGeom prst="rect">
            <a:avLst/>
          </a:prstGeom>
          <a:noFill/>
        </p:spPr>
        <p:txBody>
          <a:bodyPr wrap="square" rtlCol="0" anchor="t">
            <a:noAutofit/>
          </a:bodyPr>
          <a:lstStyle/>
          <a:p>
            <a:pPr marL="168275" indent="-168275">
              <a:buFont typeface="Arial" panose="020B0604020202020204" pitchFamily="34" charset="0"/>
              <a:buChar char="•"/>
            </a:pPr>
            <a:r>
              <a:rPr lang="en-US" sz="1600" dirty="0">
                <a:latin typeface="Arial" panose="020B0604020202020204" pitchFamily="34" charset="0"/>
                <a:cs typeface="Arial" panose="020B0604020202020204" pitchFamily="34" charset="0"/>
              </a:rPr>
              <a:t>Apps that have evidence to support use</a:t>
            </a:r>
          </a:p>
          <a:p>
            <a:endParaRPr lang="en-US" sz="1600" dirty="0">
              <a:latin typeface="Arial" panose="020B0604020202020204" pitchFamily="34" charset="0"/>
              <a:cs typeface="Arial" panose="020B0604020202020204" pitchFamily="34" charset="0"/>
            </a:endParaRPr>
          </a:p>
        </p:txBody>
      </p:sp>
      <p:sp>
        <p:nvSpPr>
          <p:cNvPr id="87" name="TextBox 86"/>
          <p:cNvSpPr txBox="1"/>
          <p:nvPr/>
        </p:nvSpPr>
        <p:spPr>
          <a:xfrm>
            <a:off x="3793333" y="4652483"/>
            <a:ext cx="1362362" cy="1121128"/>
          </a:xfrm>
          <a:prstGeom prst="rect">
            <a:avLst/>
          </a:prstGeom>
          <a:noFill/>
        </p:spPr>
        <p:txBody>
          <a:bodyPr wrap="square" rtlCol="0" anchor="t">
            <a:noAutofit/>
          </a:bodyPr>
          <a:lstStyle/>
          <a:p>
            <a:pPr marL="168275" indent="-168275">
              <a:buFont typeface="Arial" panose="020B0604020202020204" pitchFamily="34" charset="0"/>
              <a:buChar char="•"/>
            </a:pPr>
            <a:r>
              <a:rPr lang="en-US" sz="1600" dirty="0">
                <a:latin typeface="Arial" panose="020B0604020202020204" pitchFamily="34" charset="0"/>
                <a:cs typeface="Arial" panose="020B0604020202020204" pitchFamily="34" charset="0"/>
              </a:rPr>
              <a:t>Apps that easy to use and stick with</a:t>
            </a:r>
          </a:p>
          <a:p>
            <a:endParaRPr lang="en-US" sz="1600" dirty="0">
              <a:latin typeface="Arial" panose="020B0604020202020204" pitchFamily="34" charset="0"/>
              <a:cs typeface="Arial" panose="020B0604020202020204" pitchFamily="34" charset="0"/>
            </a:endParaRPr>
          </a:p>
        </p:txBody>
      </p:sp>
      <p:sp>
        <p:nvSpPr>
          <p:cNvPr id="88" name="TextBox 87"/>
          <p:cNvSpPr txBox="1"/>
          <p:nvPr/>
        </p:nvSpPr>
        <p:spPr>
          <a:xfrm>
            <a:off x="5064301" y="4356315"/>
            <a:ext cx="1362362" cy="1121128"/>
          </a:xfrm>
          <a:prstGeom prst="rect">
            <a:avLst/>
          </a:prstGeom>
          <a:noFill/>
        </p:spPr>
        <p:txBody>
          <a:bodyPr wrap="square" rtlCol="0" anchor="t">
            <a:noAutofit/>
          </a:bodyPr>
          <a:lstStyle/>
          <a:p>
            <a:pPr marL="168275" indent="-168275">
              <a:buFont typeface="Arial" panose="020B0604020202020204" pitchFamily="34" charset="0"/>
              <a:buChar char="•"/>
            </a:pPr>
            <a:r>
              <a:rPr lang="en-US" sz="1600" dirty="0">
                <a:latin typeface="Arial" panose="020B0604020202020204" pitchFamily="34" charset="0"/>
                <a:cs typeface="Arial" panose="020B0604020202020204" pitchFamily="34" charset="0"/>
              </a:rPr>
              <a:t>Apps that share data in useful ways </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89" name="TextBox 88"/>
          <p:cNvSpPr txBox="1"/>
          <p:nvPr/>
        </p:nvSpPr>
        <p:spPr>
          <a:xfrm>
            <a:off x="6418849" y="4172763"/>
            <a:ext cx="1362362" cy="1121128"/>
          </a:xfrm>
          <a:prstGeom prst="rect">
            <a:avLst/>
          </a:prstGeom>
          <a:noFill/>
        </p:spPr>
        <p:txBody>
          <a:bodyPr wrap="square" rtlCol="0" anchor="t">
            <a:noAutofit/>
          </a:bodyPr>
          <a:lstStyle/>
          <a:p>
            <a:pPr marL="168275" indent="-168275">
              <a:buFont typeface="Arial" panose="020B0604020202020204" pitchFamily="34" charset="0"/>
              <a:buChar char="•"/>
            </a:pPr>
            <a:r>
              <a:rPr lang="en-US" sz="1600" dirty="0">
                <a:latin typeface="Arial" panose="020B0604020202020204" pitchFamily="34" charset="0"/>
                <a:cs typeface="Arial" panose="020B0604020202020204" pitchFamily="34" charset="0"/>
              </a:rPr>
              <a:t>Remaining Apps</a:t>
            </a:r>
          </a:p>
          <a:p>
            <a:endParaRPr lang="en-US" sz="1600" dirty="0">
              <a:latin typeface="Arial" panose="020B0604020202020204" pitchFamily="34" charset="0"/>
              <a:cs typeface="Arial" panose="020B0604020202020204" pitchFamily="34" charset="0"/>
            </a:endParaRPr>
          </a:p>
        </p:txBody>
      </p:sp>
      <p:sp>
        <p:nvSpPr>
          <p:cNvPr id="93" name="Pentagon 92"/>
          <p:cNvSpPr/>
          <p:nvPr/>
        </p:nvSpPr>
        <p:spPr>
          <a:xfrm>
            <a:off x="183283" y="2117801"/>
            <a:ext cx="716585" cy="279995"/>
          </a:xfrm>
          <a:prstGeom prst="homePlate">
            <a:avLst>
              <a:gd name="adj" fmla="val 775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latin typeface="Arial" panose="020B0604020202020204" pitchFamily="34" charset="0"/>
                <a:cs typeface="Arial" panose="020B0604020202020204" pitchFamily="34" charset="0"/>
              </a:rPr>
              <a:t>App</a:t>
            </a:r>
            <a:endParaRPr lang="en-US" sz="1400" dirty="0">
              <a:latin typeface="Arial" panose="020B0604020202020204" pitchFamily="34" charset="0"/>
              <a:cs typeface="Arial" panose="020B0604020202020204" pitchFamily="34" charset="0"/>
            </a:endParaRPr>
          </a:p>
        </p:txBody>
      </p:sp>
      <p:sp>
        <p:nvSpPr>
          <p:cNvPr id="94" name="Pentagon 93"/>
          <p:cNvSpPr/>
          <p:nvPr/>
        </p:nvSpPr>
        <p:spPr>
          <a:xfrm>
            <a:off x="320311" y="2859349"/>
            <a:ext cx="716585" cy="279995"/>
          </a:xfrm>
          <a:prstGeom prst="homePlate">
            <a:avLst>
              <a:gd name="adj" fmla="val 7754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latin typeface="Arial" panose="020B0604020202020204" pitchFamily="34" charset="0"/>
                <a:cs typeface="Arial" panose="020B0604020202020204" pitchFamily="34" charset="0"/>
              </a:rPr>
              <a:t>App</a:t>
            </a:r>
            <a:endParaRPr lang="en-US" sz="1400" dirty="0">
              <a:latin typeface="Arial" panose="020B0604020202020204" pitchFamily="34" charset="0"/>
              <a:cs typeface="Arial" panose="020B0604020202020204" pitchFamily="34" charset="0"/>
            </a:endParaRPr>
          </a:p>
        </p:txBody>
      </p:sp>
      <p:sp>
        <p:nvSpPr>
          <p:cNvPr id="95" name="Pentagon 94"/>
          <p:cNvSpPr/>
          <p:nvPr/>
        </p:nvSpPr>
        <p:spPr>
          <a:xfrm>
            <a:off x="183283" y="3657955"/>
            <a:ext cx="716585" cy="279995"/>
          </a:xfrm>
          <a:prstGeom prst="homePlate">
            <a:avLst>
              <a:gd name="adj" fmla="val 77541"/>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latin typeface="Arial" panose="020B0604020202020204" pitchFamily="34" charset="0"/>
                <a:cs typeface="Arial" panose="020B0604020202020204" pitchFamily="34" charset="0"/>
              </a:rPr>
              <a:t>App</a:t>
            </a:r>
            <a:endParaRPr lang="en-US" sz="1400" dirty="0">
              <a:latin typeface="Arial" panose="020B0604020202020204" pitchFamily="34" charset="0"/>
              <a:cs typeface="Arial" panose="020B0604020202020204" pitchFamily="34" charset="0"/>
            </a:endParaRPr>
          </a:p>
        </p:txBody>
      </p:sp>
      <p:sp>
        <p:nvSpPr>
          <p:cNvPr id="96" name="Pentagon 95"/>
          <p:cNvSpPr/>
          <p:nvPr/>
        </p:nvSpPr>
        <p:spPr>
          <a:xfrm>
            <a:off x="320311" y="4434242"/>
            <a:ext cx="716585" cy="279995"/>
          </a:xfrm>
          <a:prstGeom prst="homePlate">
            <a:avLst>
              <a:gd name="adj" fmla="val 775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latin typeface="Arial" panose="020B0604020202020204" pitchFamily="34" charset="0"/>
                <a:cs typeface="Arial" panose="020B0604020202020204" pitchFamily="34" charset="0"/>
              </a:rPr>
              <a:t>App</a:t>
            </a:r>
            <a:endParaRPr lang="en-US" sz="1400" dirty="0">
              <a:latin typeface="Arial" panose="020B0604020202020204" pitchFamily="34" charset="0"/>
              <a:cs typeface="Arial" panose="020B0604020202020204" pitchFamily="34" charset="0"/>
            </a:endParaRPr>
          </a:p>
        </p:txBody>
      </p:sp>
      <p:sp>
        <p:nvSpPr>
          <p:cNvPr id="97" name="Pentagon 96"/>
          <p:cNvSpPr/>
          <p:nvPr/>
        </p:nvSpPr>
        <p:spPr>
          <a:xfrm>
            <a:off x="183283" y="5145776"/>
            <a:ext cx="716585" cy="279995"/>
          </a:xfrm>
          <a:prstGeom prst="homePlate">
            <a:avLst>
              <a:gd name="adj" fmla="val 7754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Y" sz="1400" dirty="0">
                <a:latin typeface="Arial" panose="020B0604020202020204" pitchFamily="34" charset="0"/>
                <a:cs typeface="Arial" panose="020B0604020202020204" pitchFamily="34" charset="0"/>
              </a:rPr>
              <a:t>App</a:t>
            </a:r>
            <a:endParaRPr lang="en-US" sz="1400" dirty="0">
              <a:latin typeface="Arial" panose="020B0604020202020204" pitchFamily="34" charset="0"/>
              <a:cs typeface="Arial" panose="020B0604020202020204" pitchFamily="34" charset="0"/>
            </a:endParaRPr>
          </a:p>
        </p:txBody>
      </p:sp>
      <p:sp>
        <p:nvSpPr>
          <p:cNvPr id="100" name="TextBox 99"/>
          <p:cNvSpPr txBox="1"/>
          <p:nvPr/>
        </p:nvSpPr>
        <p:spPr>
          <a:xfrm>
            <a:off x="2448360" y="1315614"/>
            <a:ext cx="1304661" cy="665738"/>
          </a:xfrm>
          <a:prstGeom prst="rect">
            <a:avLst/>
          </a:prstGeom>
          <a:noFill/>
        </p:spPr>
        <p:txBody>
          <a:bodyPr wrap="square" rtlCol="0" anchor="ctr">
            <a:noAutofit/>
          </a:bodyPr>
          <a:lstStyle/>
          <a:p>
            <a:pPr algn="ctr"/>
            <a:r>
              <a:rPr lang="en-US" sz="1600" dirty="0">
                <a:latin typeface="Arial" panose="020B0604020202020204" pitchFamily="34" charset="0"/>
                <a:cs typeface="Arial" panose="020B0604020202020204" pitchFamily="34" charset="0"/>
              </a:rPr>
              <a:t>Efficacy</a:t>
            </a:r>
          </a:p>
        </p:txBody>
      </p:sp>
      <p:sp>
        <p:nvSpPr>
          <p:cNvPr id="98" name="TextBox 97"/>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232350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4169" y="0"/>
            <a:ext cx="8890000" cy="736600"/>
          </a:xfrm>
          <a:prstGeom prst="rect">
            <a:avLst/>
          </a:prstGeom>
        </p:spPr>
      </p:pic>
      <p:sp>
        <p:nvSpPr>
          <p:cNvPr id="2" name="Title 1"/>
          <p:cNvSpPr>
            <a:spLocks noGrp="1"/>
          </p:cNvSpPr>
          <p:nvPr>
            <p:ph type="title"/>
          </p:nvPr>
        </p:nvSpPr>
        <p:spPr>
          <a:xfrm>
            <a:off x="628650" y="3392"/>
            <a:ext cx="7886700" cy="1325563"/>
          </a:xfrm>
        </p:spPr>
        <p:txBody>
          <a:bodyPr/>
          <a:lstStyle/>
          <a:p>
            <a:r>
              <a:rPr lang="en-US" dirty="0"/>
              <a:t>APA App Evaluation Model</a:t>
            </a:r>
          </a:p>
        </p:txBody>
      </p:sp>
      <p:grpSp>
        <p:nvGrpSpPr>
          <p:cNvPr id="3" name="Group 34"/>
          <p:cNvGrpSpPr/>
          <p:nvPr/>
        </p:nvGrpSpPr>
        <p:grpSpPr>
          <a:xfrm>
            <a:off x="2711923" y="1828801"/>
            <a:ext cx="3920173" cy="4707345"/>
            <a:chOff x="3481646" y="1905000"/>
            <a:chExt cx="5225536" cy="4707345"/>
          </a:xfrm>
        </p:grpSpPr>
        <p:sp>
          <p:nvSpPr>
            <p:cNvPr id="4" name="Oval 3"/>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24"/>
            <p:cNvGrpSpPr/>
            <p:nvPr/>
          </p:nvGrpSpPr>
          <p:grpSpPr>
            <a:xfrm>
              <a:off x="3481646" y="1905000"/>
              <a:ext cx="5225536" cy="4475872"/>
              <a:chOff x="3481646" y="1905000"/>
              <a:chExt cx="5225536" cy="4475872"/>
            </a:xfrm>
          </p:grpSpPr>
          <p:grpSp>
            <p:nvGrpSpPr>
              <p:cNvPr id="6" name="Group 27"/>
              <p:cNvGrpSpPr/>
              <p:nvPr/>
            </p:nvGrpSpPr>
            <p:grpSpPr>
              <a:xfrm>
                <a:off x="3481646" y="4266416"/>
                <a:ext cx="5225536" cy="2114456"/>
                <a:chOff x="3842484" y="4051112"/>
                <a:chExt cx="4295676" cy="1738197"/>
              </a:xfrm>
            </p:grpSpPr>
            <p:sp>
              <p:nvSpPr>
                <p:cNvPr id="22" name="Freeform 21"/>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7"/>
              <p:cNvGrpSpPr/>
              <p:nvPr/>
            </p:nvGrpSpPr>
            <p:grpSpPr>
              <a:xfrm>
                <a:off x="4184309" y="3599998"/>
                <a:ext cx="3820210" cy="1545806"/>
                <a:chOff x="3842484" y="4051112"/>
                <a:chExt cx="4295676" cy="1738197"/>
              </a:xfrm>
            </p:grpSpPr>
            <p:sp>
              <p:nvSpPr>
                <p:cNvPr id="18" name="Freeform 1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8"/>
              <p:cNvGrpSpPr/>
              <p:nvPr/>
            </p:nvGrpSpPr>
            <p:grpSpPr>
              <a:xfrm>
                <a:off x="4747096" y="3091902"/>
                <a:ext cx="2694633" cy="1090352"/>
                <a:chOff x="3842484" y="4051112"/>
                <a:chExt cx="4295676" cy="1738197"/>
              </a:xfrm>
            </p:grpSpPr>
            <p:sp>
              <p:nvSpPr>
                <p:cNvPr id="15" name="Freeform 1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2" y="2645891"/>
                <a:ext cx="1809938" cy="791180"/>
                <a:chOff x="4396387" y="3258519"/>
                <a:chExt cx="3258582" cy="1424429"/>
              </a:xfrm>
            </p:grpSpPr>
            <p:sp>
              <p:nvSpPr>
                <p:cNvPr id="12" name="Freeform 1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7"/>
              <p:cNvGrpSpPr/>
              <p:nvPr/>
            </p:nvGrpSpPr>
            <p:grpSpPr>
              <a:xfrm>
                <a:off x="5579427" y="1905000"/>
                <a:ext cx="1081593" cy="904117"/>
                <a:chOff x="4903562" y="1682821"/>
                <a:chExt cx="2255812" cy="1885665"/>
              </a:xfrm>
            </p:grpSpPr>
            <p:sp>
              <p:nvSpPr>
                <p:cNvPr id="1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5"/>
          <p:cNvGrpSpPr/>
          <p:nvPr/>
        </p:nvGrpSpPr>
        <p:grpSpPr>
          <a:xfrm>
            <a:off x="6632096" y="4135937"/>
            <a:ext cx="2229431" cy="1600201"/>
            <a:chOff x="7161212" y="1600200"/>
            <a:chExt cx="3276600" cy="1600201"/>
          </a:xfrm>
        </p:grpSpPr>
        <p:sp>
          <p:nvSpPr>
            <p:cNvPr id="27" name="Round Same Side Corner Rectangle 26"/>
            <p:cNvSpPr/>
            <p:nvPr/>
          </p:nvSpPr>
          <p:spPr>
            <a:xfrm>
              <a:off x="7161212" y="1600200"/>
              <a:ext cx="3276600" cy="5334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Interoperability </a:t>
              </a:r>
            </a:p>
          </p:txBody>
        </p:sp>
        <p:sp>
          <p:nvSpPr>
            <p:cNvPr id="28" name="Rectangle 27"/>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Making sure data is used meaningfully </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26" name="Group 28"/>
          <p:cNvGrpSpPr/>
          <p:nvPr/>
        </p:nvGrpSpPr>
        <p:grpSpPr>
          <a:xfrm>
            <a:off x="6632096" y="2295654"/>
            <a:ext cx="2229431" cy="1600201"/>
            <a:chOff x="7161212" y="1600200"/>
            <a:chExt cx="3276600" cy="1600201"/>
          </a:xfrm>
        </p:grpSpPr>
        <p:sp>
          <p:nvSpPr>
            <p:cNvPr id="30" name="Round Same Side Corner Rectangle 29"/>
            <p:cNvSpPr/>
            <p:nvPr/>
          </p:nvSpPr>
          <p:spPr>
            <a:xfrm>
              <a:off x="7161212" y="1600200"/>
              <a:ext cx="3276600" cy="533400"/>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Ease of Use</a:t>
              </a:r>
            </a:p>
          </p:txBody>
        </p:sp>
        <p:sp>
          <p:nvSpPr>
            <p:cNvPr id="31" name="Rectangle 30"/>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Understanding  usability and adherence</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29" name="Group 31"/>
          <p:cNvGrpSpPr/>
          <p:nvPr/>
        </p:nvGrpSpPr>
        <p:grpSpPr>
          <a:xfrm>
            <a:off x="310092" y="4927023"/>
            <a:ext cx="2229431" cy="1600201"/>
            <a:chOff x="7161212" y="1600200"/>
            <a:chExt cx="3276600" cy="1600201"/>
          </a:xfrm>
        </p:grpSpPr>
        <p:sp>
          <p:nvSpPr>
            <p:cNvPr id="33" name="Round Same Side Corner Rectangle 32"/>
            <p:cNvSpPr/>
            <p:nvPr/>
          </p:nvSpPr>
          <p:spPr>
            <a:xfrm>
              <a:off x="7161212" y="1600200"/>
              <a:ext cx="3276600" cy="533400"/>
            </a:xfrm>
            <a:prstGeom prst="round2Same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Evidence</a:t>
              </a:r>
            </a:p>
          </p:txBody>
        </p:sp>
        <p:sp>
          <p:nvSpPr>
            <p:cNvPr id="34" name="Rectangle 33"/>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Ensuring the app may offer benefits</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32" name="Group 36"/>
          <p:cNvGrpSpPr/>
          <p:nvPr/>
        </p:nvGrpSpPr>
        <p:grpSpPr>
          <a:xfrm>
            <a:off x="310092" y="3153970"/>
            <a:ext cx="2229431" cy="1600201"/>
            <a:chOff x="7161212" y="1600200"/>
            <a:chExt cx="3276600" cy="1600201"/>
          </a:xfrm>
        </p:grpSpPr>
        <p:sp>
          <p:nvSpPr>
            <p:cNvPr id="38" name="Round Same Side Corner Rectangle 37"/>
            <p:cNvSpPr/>
            <p:nvPr/>
          </p:nvSpPr>
          <p:spPr>
            <a:xfrm>
              <a:off x="7161212" y="1600200"/>
              <a:ext cx="3276600" cy="533400"/>
            </a:xfrm>
            <a:prstGeom prst="round2Same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Risk / Privacy / Security</a:t>
              </a:r>
            </a:p>
          </p:txBody>
        </p:sp>
        <p:sp>
          <p:nvSpPr>
            <p:cNvPr id="39" name="Rectangle 38"/>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Assessing for potential risk and harm</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35" name="Group 39"/>
          <p:cNvGrpSpPr/>
          <p:nvPr/>
        </p:nvGrpSpPr>
        <p:grpSpPr>
          <a:xfrm>
            <a:off x="310092" y="1396805"/>
            <a:ext cx="2229431" cy="1600201"/>
            <a:chOff x="7161212" y="1600200"/>
            <a:chExt cx="3276600" cy="1600201"/>
          </a:xfrm>
        </p:grpSpPr>
        <p:sp>
          <p:nvSpPr>
            <p:cNvPr id="41" name="Round Same Side Corner Rectangle 40"/>
            <p:cNvSpPr/>
            <p:nvPr/>
          </p:nvSpPr>
          <p:spPr>
            <a:xfrm>
              <a:off x="7161212" y="1600200"/>
              <a:ext cx="3276600" cy="533400"/>
            </a:xfrm>
            <a:prstGeom prst="round2Same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Ground</a:t>
              </a:r>
            </a:p>
          </p:txBody>
        </p:sp>
        <p:sp>
          <p:nvSpPr>
            <p:cNvPr id="42" name="Rectangle 41"/>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Understanding the context of the app</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sp>
        <p:nvSpPr>
          <p:cNvPr id="43" name="TextBox 42"/>
          <p:cNvSpPr txBox="1"/>
          <p:nvPr/>
        </p:nvSpPr>
        <p:spPr>
          <a:xfrm>
            <a:off x="7263734" y="6508206"/>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407573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Level</a:t>
            </a:r>
          </a:p>
        </p:txBody>
      </p:sp>
      <p:sp>
        <p:nvSpPr>
          <p:cNvPr id="3" name="Content Placeholder 2"/>
          <p:cNvSpPr>
            <a:spLocks noGrp="1"/>
          </p:cNvSpPr>
          <p:nvPr>
            <p:ph idx="1"/>
          </p:nvPr>
        </p:nvSpPr>
        <p:spPr>
          <a:xfrm>
            <a:off x="298450" y="2002055"/>
            <a:ext cx="8781556" cy="4174908"/>
          </a:xfrm>
        </p:spPr>
        <p:txBody>
          <a:bodyPr>
            <a:normAutofit/>
          </a:bodyPr>
          <a:lstStyle/>
          <a:p>
            <a:r>
              <a:rPr lang="en-US" dirty="0"/>
              <a:t>☐ Business model / If free then how does it support?</a:t>
            </a:r>
          </a:p>
          <a:p>
            <a:r>
              <a:rPr lang="en-US" dirty="0"/>
              <a:t>☐ Developer ?</a:t>
            </a:r>
          </a:p>
          <a:p>
            <a:r>
              <a:rPr lang="en-US" dirty="0"/>
              <a:t>☐ Does it claim to be medical?</a:t>
            </a:r>
          </a:p>
          <a:p>
            <a:r>
              <a:rPr lang="en-US" dirty="0"/>
              <a:t>☐ Cost / In-App Purchases / Free?</a:t>
            </a:r>
          </a:p>
          <a:p>
            <a:r>
              <a:rPr lang="en-US" dirty="0"/>
              <a:t>☐ Advertising?</a:t>
            </a:r>
          </a:p>
          <a:p>
            <a:r>
              <a:rPr lang="en-US" dirty="0"/>
              <a:t>☐ What platforms does it work on?</a:t>
            </a:r>
          </a:p>
          <a:p>
            <a:r>
              <a:rPr lang="en-US" dirty="0"/>
              <a:t>☐ When was it last updated?</a:t>
            </a:r>
          </a:p>
          <a:p>
            <a:endParaRPr lang="en-US" dirty="0"/>
          </a:p>
          <a:p>
            <a:pPr marL="0" indent="0">
              <a:buNone/>
            </a:pPr>
            <a:endParaRPr lang="en-US" dirty="0"/>
          </a:p>
        </p:txBody>
      </p:sp>
      <p:sp>
        <p:nvSpPr>
          <p:cNvPr id="4" name="TextBox 3"/>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pic>
        <p:nvPicPr>
          <p:cNvPr id="5" name="Picture 4"/>
          <p:cNvPicPr>
            <a:picLocks noChangeAspect="1"/>
          </p:cNvPicPr>
          <p:nvPr/>
        </p:nvPicPr>
        <p:blipFill>
          <a:blip r:embed="rId2"/>
          <a:stretch>
            <a:fillRect/>
          </a:stretch>
        </p:blipFill>
        <p:spPr>
          <a:xfrm>
            <a:off x="0" y="79592"/>
            <a:ext cx="8890000" cy="736600"/>
          </a:xfrm>
          <a:prstGeom prst="rect">
            <a:avLst/>
          </a:prstGeom>
        </p:spPr>
      </p:pic>
    </p:spTree>
    <p:extLst>
      <p:ext uri="{BB962C8B-B14F-4D97-AF65-F5344CB8AC3E}">
        <p14:creationId xmlns:p14="http://schemas.microsoft.com/office/powerpoint/2010/main" val="1548486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
          <a:stretch>
            <a:fillRect/>
          </a:stretch>
        </p:blipFill>
        <p:spPr>
          <a:xfrm>
            <a:off x="0" y="0"/>
            <a:ext cx="8890000" cy="736600"/>
          </a:xfrm>
          <a:prstGeom prst="rect">
            <a:avLst/>
          </a:prstGeom>
        </p:spPr>
      </p:pic>
      <p:sp>
        <p:nvSpPr>
          <p:cNvPr id="3" name="Title 2"/>
          <p:cNvSpPr>
            <a:spLocks noGrp="1"/>
          </p:cNvSpPr>
          <p:nvPr>
            <p:ph type="title"/>
          </p:nvPr>
        </p:nvSpPr>
        <p:spPr>
          <a:xfrm>
            <a:off x="628650" y="231992"/>
            <a:ext cx="8261350" cy="1635595"/>
          </a:xfrm>
        </p:spPr>
        <p:txBody>
          <a:bodyPr>
            <a:normAutofit fontScale="90000"/>
          </a:bodyPr>
          <a:lstStyle/>
          <a:p>
            <a:r>
              <a:rPr lang="en-US" b="1" dirty="0"/>
              <a:t>Risk, Privacy, and Security Level</a:t>
            </a:r>
            <a:r>
              <a:rPr lang="en-US" dirty="0"/>
              <a:t> </a:t>
            </a:r>
            <a:br>
              <a:rPr lang="en-US" dirty="0"/>
            </a:br>
            <a:endParaRPr lang="en-US" dirty="0"/>
          </a:p>
        </p:txBody>
      </p:sp>
      <p:grpSp>
        <p:nvGrpSpPr>
          <p:cNvPr id="4" name="Group 43"/>
          <p:cNvGrpSpPr/>
          <p:nvPr/>
        </p:nvGrpSpPr>
        <p:grpSpPr>
          <a:xfrm>
            <a:off x="457200" y="1867587"/>
            <a:ext cx="3920173" cy="4707345"/>
            <a:chOff x="3481646" y="1905000"/>
            <a:chExt cx="5225536" cy="4707345"/>
          </a:xfrm>
        </p:grpSpPr>
        <p:sp>
          <p:nvSpPr>
            <p:cNvPr id="45" name="Oval 44"/>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24"/>
            <p:cNvGrpSpPr/>
            <p:nvPr/>
          </p:nvGrpSpPr>
          <p:grpSpPr>
            <a:xfrm>
              <a:off x="3481645" y="1905000"/>
              <a:ext cx="5225537" cy="4475872"/>
              <a:chOff x="3481645" y="1905000"/>
              <a:chExt cx="5225537" cy="4475872"/>
            </a:xfrm>
          </p:grpSpPr>
          <p:grpSp>
            <p:nvGrpSpPr>
              <p:cNvPr id="6" name="Group 27"/>
              <p:cNvGrpSpPr/>
              <p:nvPr/>
            </p:nvGrpSpPr>
            <p:grpSpPr>
              <a:xfrm>
                <a:off x="3481645" y="4266416"/>
                <a:ext cx="5225537" cy="2114456"/>
                <a:chOff x="3842484" y="4051112"/>
                <a:chExt cx="4295676" cy="1738197"/>
              </a:xfrm>
            </p:grpSpPr>
            <p:sp>
              <p:nvSpPr>
                <p:cNvPr id="91" name="Freeform 90"/>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7"/>
              <p:cNvGrpSpPr/>
              <p:nvPr/>
            </p:nvGrpSpPr>
            <p:grpSpPr>
              <a:xfrm>
                <a:off x="4184311" y="3599998"/>
                <a:ext cx="3820210" cy="1545806"/>
                <a:chOff x="3842484" y="4051112"/>
                <a:chExt cx="4295676" cy="1738197"/>
              </a:xfrm>
            </p:grpSpPr>
            <p:sp>
              <p:nvSpPr>
                <p:cNvPr id="88" name="Freeform 8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8"/>
              <p:cNvGrpSpPr/>
              <p:nvPr/>
            </p:nvGrpSpPr>
            <p:grpSpPr>
              <a:xfrm>
                <a:off x="4747095" y="3091902"/>
                <a:ext cx="2694632" cy="1090352"/>
                <a:chOff x="3842484" y="4051112"/>
                <a:chExt cx="4295676" cy="1738197"/>
              </a:xfrm>
            </p:grpSpPr>
            <p:sp>
              <p:nvSpPr>
                <p:cNvPr id="85" name="Freeform 8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4" y="2645893"/>
                <a:ext cx="1809938" cy="791181"/>
                <a:chOff x="4396387" y="3258519"/>
                <a:chExt cx="3258582" cy="1424429"/>
              </a:xfrm>
            </p:grpSpPr>
            <p:sp>
              <p:nvSpPr>
                <p:cNvPr id="82" name="Freeform 8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
              <p:cNvGrpSpPr/>
              <p:nvPr/>
            </p:nvGrpSpPr>
            <p:grpSpPr>
              <a:xfrm>
                <a:off x="5579427" y="1905000"/>
                <a:ext cx="1081593" cy="904117"/>
                <a:chOff x="4903562" y="1682821"/>
                <a:chExt cx="2255812" cy="1885665"/>
              </a:xfrm>
            </p:grpSpPr>
            <p:sp>
              <p:nvSpPr>
                <p:cNvPr id="8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7" name="TextBox 106"/>
          <p:cNvSpPr txBox="1"/>
          <p:nvPr/>
        </p:nvSpPr>
        <p:spPr>
          <a:xfrm rot="20401349">
            <a:off x="2604437" y="4301456"/>
            <a:ext cx="1016781" cy="369332"/>
          </a:xfrm>
          <a:prstGeom prst="rect">
            <a:avLst/>
          </a:prstGeom>
          <a:noFill/>
        </p:spPr>
        <p:txBody>
          <a:bodyPr wrap="square" rtlCol="0">
            <a:spAutoFit/>
          </a:bodyPr>
          <a:lstStyle/>
          <a:p>
            <a:pPr algn="ctr"/>
            <a:r>
              <a:rPr lang="en-US" dirty="0">
                <a:solidFill>
                  <a:schemeClr val="bg1"/>
                </a:solidFill>
                <a:latin typeface="Arial" pitchFamily="34" charset="0"/>
                <a:cs typeface="Arial" pitchFamily="34" charset="0"/>
              </a:rPr>
              <a:t>RISK</a:t>
            </a:r>
            <a:endParaRPr lang="en-US" sz="1800" dirty="0">
              <a:solidFill>
                <a:schemeClr val="bg1"/>
              </a:solidFill>
              <a:latin typeface="Arial" pitchFamily="34" charset="0"/>
              <a:cs typeface="Arial" pitchFamily="34" charset="0"/>
            </a:endParaRPr>
          </a:p>
        </p:txBody>
      </p:sp>
      <p:sp>
        <p:nvSpPr>
          <p:cNvPr id="108" name="TextBox 107"/>
          <p:cNvSpPr txBox="1"/>
          <p:nvPr/>
        </p:nvSpPr>
        <p:spPr>
          <a:xfrm rot="882592" flipH="1">
            <a:off x="1393309" y="4230636"/>
            <a:ext cx="723425" cy="369332"/>
          </a:xfrm>
          <a:prstGeom prst="rect">
            <a:avLst/>
          </a:prstGeom>
          <a:noFill/>
        </p:spPr>
        <p:txBody>
          <a:bodyPr wrap="none" rtlCol="0">
            <a:spAutoFit/>
          </a:bodyPr>
          <a:lstStyle/>
          <a:p>
            <a:pPr algn="ctr"/>
            <a:r>
              <a:rPr lang="en-US" dirty="0">
                <a:solidFill>
                  <a:schemeClr val="bg1"/>
                </a:solidFill>
                <a:latin typeface="Arial" pitchFamily="34" charset="0"/>
                <a:cs typeface="Arial" pitchFamily="34" charset="0"/>
              </a:rPr>
              <a:t>RISK</a:t>
            </a:r>
            <a:endParaRPr lang="en-US" sz="1800" dirty="0">
              <a:solidFill>
                <a:schemeClr val="bg1"/>
              </a:solidFill>
              <a:latin typeface="Arial" pitchFamily="34" charset="0"/>
              <a:cs typeface="Arial" pitchFamily="34" charset="0"/>
            </a:endParaRPr>
          </a:p>
        </p:txBody>
      </p:sp>
      <p:sp>
        <p:nvSpPr>
          <p:cNvPr id="2" name="TextBox 1"/>
          <p:cNvSpPr txBox="1"/>
          <p:nvPr/>
        </p:nvSpPr>
        <p:spPr>
          <a:xfrm>
            <a:off x="5315143" y="2633440"/>
            <a:ext cx="3429893" cy="2677656"/>
          </a:xfrm>
          <a:prstGeom prst="rect">
            <a:avLst/>
          </a:prstGeom>
          <a:noFill/>
        </p:spPr>
        <p:txBody>
          <a:bodyPr wrap="square" rtlCol="0">
            <a:spAutoFit/>
          </a:bodyPr>
          <a:lstStyle/>
          <a:p>
            <a:r>
              <a:rPr lang="en-US" sz="2800" dirty="0"/>
              <a:t>Apps present some unique risks that may often be overlooked including profiling, loss of confidentiality, and misinformation </a:t>
            </a:r>
          </a:p>
        </p:txBody>
      </p:sp>
      <p:sp>
        <p:nvSpPr>
          <p:cNvPr id="30" name="TextBox 29"/>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2400460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7000" y="0"/>
            <a:ext cx="8890000" cy="736600"/>
          </a:xfrm>
          <a:prstGeom prst="rect">
            <a:avLst/>
          </a:prstGeom>
        </p:spPr>
      </p:pic>
      <p:sp>
        <p:nvSpPr>
          <p:cNvPr id="2" name="Title 1"/>
          <p:cNvSpPr>
            <a:spLocks noGrp="1"/>
          </p:cNvSpPr>
          <p:nvPr>
            <p:ph type="title"/>
          </p:nvPr>
        </p:nvSpPr>
        <p:spPr>
          <a:xfrm>
            <a:off x="868947" y="167691"/>
            <a:ext cx="8229600" cy="1143000"/>
          </a:xfrm>
        </p:spPr>
        <p:txBody>
          <a:bodyPr/>
          <a:lstStyle/>
          <a:p>
            <a:r>
              <a:rPr lang="en-US" dirty="0"/>
              <a:t>Risks: Privacy / Transparency</a:t>
            </a:r>
          </a:p>
        </p:txBody>
      </p:sp>
      <p:pic>
        <p:nvPicPr>
          <p:cNvPr id="4" name="Content Placeholder 3" descr="lack of hipaa - New Page -2-.jpeg"/>
          <p:cNvPicPr>
            <a:picLocks noGrp="1" noChangeAspect="1"/>
          </p:cNvPicPr>
          <p:nvPr>
            <p:ph idx="1"/>
          </p:nvPr>
        </p:nvPicPr>
        <p:blipFill>
          <a:blip r:embed="rId3">
            <a:extLst>
              <a:ext uri="{28A0092B-C50C-407E-A947-70E740481C1C}">
                <a14:useLocalDpi xmlns:a14="http://schemas.microsoft.com/office/drawing/2010/main" val="0"/>
              </a:ext>
            </a:extLst>
          </a:blip>
          <a:srcRect t="3941" b="3941"/>
          <a:stretch>
            <a:fillRect/>
          </a:stretch>
        </p:blipFill>
        <p:spPr>
          <a:xfrm>
            <a:off x="16934" y="1269181"/>
            <a:ext cx="9093204" cy="5000912"/>
          </a:xfrm>
        </p:spPr>
      </p:pic>
      <p:sp>
        <p:nvSpPr>
          <p:cNvPr id="7" name="TextBox 6"/>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1667975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127000" y="0"/>
            <a:ext cx="8890000" cy="736600"/>
          </a:xfrm>
          <a:prstGeom prst="rect">
            <a:avLst/>
          </a:prstGeom>
        </p:spPr>
      </p:pic>
      <p:sp>
        <p:nvSpPr>
          <p:cNvPr id="2" name="Title 1"/>
          <p:cNvSpPr>
            <a:spLocks noGrp="1"/>
          </p:cNvSpPr>
          <p:nvPr>
            <p:ph type="title"/>
          </p:nvPr>
        </p:nvSpPr>
        <p:spPr/>
        <p:txBody>
          <a:bodyPr/>
          <a:lstStyle/>
          <a:p>
            <a:r>
              <a:rPr lang="en-US" dirty="0"/>
              <a:t>Risk/Privacy and Safety</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 Is there a privacy policy? </a:t>
            </a:r>
          </a:p>
          <a:p>
            <a:pPr>
              <a:buFont typeface="Wingdings" panose="05000000000000000000" pitchFamily="2" charset="2"/>
              <a:buChar char="q"/>
            </a:pPr>
            <a:r>
              <a:rPr lang="en-US" dirty="0"/>
              <a:t> What data is collected? </a:t>
            </a:r>
          </a:p>
          <a:p>
            <a:pPr>
              <a:buFont typeface="Wingdings" panose="05000000000000000000" pitchFamily="2" charset="2"/>
              <a:buChar char="q"/>
            </a:pPr>
            <a:r>
              <a:rPr lang="en-US" dirty="0"/>
              <a:t> Is personal data de-identified?</a:t>
            </a:r>
          </a:p>
          <a:p>
            <a:pPr>
              <a:buFont typeface="Wingdings" panose="05000000000000000000" pitchFamily="2" charset="2"/>
              <a:buChar char="q"/>
            </a:pPr>
            <a:r>
              <a:rPr lang="en-US" dirty="0"/>
              <a:t> Can you opt out of data collection?</a:t>
            </a:r>
          </a:p>
          <a:p>
            <a:pPr>
              <a:buFont typeface="Wingdings" panose="05000000000000000000" pitchFamily="2" charset="2"/>
              <a:buChar char="q"/>
            </a:pPr>
            <a:r>
              <a:rPr lang="en-US" dirty="0"/>
              <a:t> Can you delete data?</a:t>
            </a:r>
          </a:p>
          <a:p>
            <a:pPr>
              <a:buFont typeface="Wingdings" panose="05000000000000000000" pitchFamily="2" charset="2"/>
              <a:buChar char="q"/>
            </a:pPr>
            <a:r>
              <a:rPr lang="en-US" dirty="0"/>
              <a:t> Are cookies placed?</a:t>
            </a:r>
          </a:p>
          <a:p>
            <a:pPr>
              <a:buFont typeface="Wingdings" panose="05000000000000000000" pitchFamily="2" charset="2"/>
              <a:buChar char="q"/>
            </a:pPr>
            <a:r>
              <a:rPr lang="en-US" dirty="0"/>
              <a:t> Who is data shared with; what data is shared?</a:t>
            </a:r>
          </a:p>
          <a:p>
            <a:pPr>
              <a:buFont typeface="Wingdings" panose="05000000000000000000" pitchFamily="2" charset="2"/>
              <a:buChar char="q"/>
            </a:pPr>
            <a:r>
              <a:rPr lang="en-US" dirty="0"/>
              <a:t> Is data maintained on the device or the web?</a:t>
            </a:r>
          </a:p>
          <a:p>
            <a:pPr>
              <a:buFont typeface="Wingdings" panose="05000000000000000000" pitchFamily="2" charset="2"/>
              <a:buChar char="q"/>
            </a:pPr>
            <a:r>
              <a:rPr lang="en-US" dirty="0"/>
              <a:t> What security measures are in place? Is data encrypted on the device and server?</a:t>
            </a:r>
          </a:p>
          <a:p>
            <a:pPr>
              <a:buFont typeface="Wingdings" panose="05000000000000000000" pitchFamily="2" charset="2"/>
              <a:buChar char="q"/>
            </a:pPr>
            <a:r>
              <a:rPr lang="en-US" dirty="0"/>
              <a:t> Does it say it meets HIPAA / (or not need to)</a:t>
            </a:r>
          </a:p>
          <a:p>
            <a:endParaRPr lang="en-US" dirty="0"/>
          </a:p>
        </p:txBody>
      </p:sp>
      <p:grpSp>
        <p:nvGrpSpPr>
          <p:cNvPr id="4" name="Group 4"/>
          <p:cNvGrpSpPr/>
          <p:nvPr/>
        </p:nvGrpSpPr>
        <p:grpSpPr>
          <a:xfrm>
            <a:off x="7132620" y="1353451"/>
            <a:ext cx="1792162" cy="3150050"/>
            <a:chOff x="4430751" y="609600"/>
            <a:chExt cx="3951250" cy="5871073"/>
          </a:xfrm>
          <a:effectLst>
            <a:reflection blurRad="6350" stA="52000" endA="300" endPos="10000" dir="5400000" sy="-100000" algn="bl" rotWithShape="0"/>
          </a:effectLst>
        </p:grpSpPr>
        <p:sp>
          <p:nvSpPr>
            <p:cNvPr id="6" name="Rounded Rectangle 5"/>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flipH="1">
              <a:off x="7232010" y="2518401"/>
              <a:ext cx="1149991" cy="1415374"/>
              <a:chOff x="4401624" y="1028887"/>
              <a:chExt cx="1270935" cy="1463040"/>
            </a:xfrm>
          </p:grpSpPr>
          <p:sp>
            <p:nvSpPr>
              <p:cNvPr id="3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
            <p:cNvGrpSpPr/>
            <p:nvPr/>
          </p:nvGrpSpPr>
          <p:grpSpPr>
            <a:xfrm flipH="1">
              <a:off x="7232010" y="4033443"/>
              <a:ext cx="1149991" cy="1415374"/>
              <a:chOff x="4401624" y="1028887"/>
              <a:chExt cx="1270935" cy="1463040"/>
            </a:xfrm>
          </p:grpSpPr>
          <p:sp>
            <p:nvSpPr>
              <p:cNvPr id="3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flipH="1">
              <a:off x="7232010" y="1015226"/>
              <a:ext cx="1149991" cy="1415374"/>
              <a:chOff x="4401624" y="1028887"/>
              <a:chExt cx="1270935" cy="1463040"/>
            </a:xfrm>
          </p:grpSpPr>
          <p:sp>
            <p:nvSpPr>
              <p:cNvPr id="3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p:cNvGrpSpPr/>
            <p:nvPr/>
          </p:nvGrpSpPr>
          <p:grpSpPr>
            <a:xfrm>
              <a:off x="4430751" y="2518401"/>
              <a:ext cx="1149991" cy="1415374"/>
              <a:chOff x="4401624" y="1028887"/>
              <a:chExt cx="1270935" cy="1463040"/>
            </a:xfrm>
          </p:grpSpPr>
          <p:sp>
            <p:nvSpPr>
              <p:cNvPr id="2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a:off x="4430751" y="4033443"/>
              <a:ext cx="1149991" cy="1415374"/>
              <a:chOff x="4401624" y="1028887"/>
              <a:chExt cx="1270935" cy="1463040"/>
            </a:xfrm>
          </p:grpSpPr>
          <p:sp>
            <p:nvSpPr>
              <p:cNvPr id="2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
            <p:cNvGrpSpPr/>
            <p:nvPr/>
          </p:nvGrpSpPr>
          <p:grpSpPr>
            <a:xfrm>
              <a:off x="4430751" y="1015226"/>
              <a:ext cx="1149991" cy="1415374"/>
              <a:chOff x="4401624" y="1028887"/>
              <a:chExt cx="1270935" cy="1463040"/>
            </a:xfrm>
          </p:grpSpPr>
          <p:sp>
            <p:nvSpPr>
              <p:cNvPr id="2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5734819" y="1057870"/>
              <a:ext cx="1326912" cy="1326912"/>
              <a:chOff x="5734819" y="1057870"/>
              <a:chExt cx="1326912" cy="1326912"/>
            </a:xfrm>
          </p:grpSpPr>
          <p:sp>
            <p:nvSpPr>
              <p:cNvPr id="23" name="Oval 22"/>
              <p:cNvSpPr/>
              <p:nvPr/>
            </p:nvSpPr>
            <p:spPr>
              <a:xfrm>
                <a:off x="5734819" y="1057870"/>
                <a:ext cx="1326912" cy="1326912"/>
              </a:xfrm>
              <a:prstGeom prst="ellipse">
                <a:avLst/>
              </a:prstGeom>
              <a:gradFill>
                <a:gsLst>
                  <a:gs pos="0">
                    <a:srgbClr val="960000"/>
                  </a:gs>
                  <a:gs pos="60000">
                    <a:srgbClr val="FF0101"/>
                  </a:gs>
                  <a:gs pos="100000">
                    <a:srgbClr val="FF1D1D"/>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6"/>
            <p:cNvGrpSpPr/>
            <p:nvPr/>
          </p:nvGrpSpPr>
          <p:grpSpPr>
            <a:xfrm>
              <a:off x="5734819" y="2562632"/>
              <a:ext cx="1326912" cy="1326912"/>
              <a:chOff x="5734819" y="1057870"/>
              <a:chExt cx="1326912" cy="1326912"/>
            </a:xfrm>
          </p:grpSpPr>
          <p:sp>
            <p:nvSpPr>
              <p:cNvPr id="21" name="Oval 20"/>
              <p:cNvSpPr/>
              <p:nvPr/>
            </p:nvSpPr>
            <p:spPr>
              <a:xfrm>
                <a:off x="5734819" y="1057870"/>
                <a:ext cx="1326912" cy="1326912"/>
              </a:xfrm>
              <a:prstGeom prst="ellipse">
                <a:avLst/>
              </a:prstGeom>
              <a:gradFill>
                <a:gsLst>
                  <a:gs pos="0">
                    <a:srgbClr val="BC5908"/>
                  </a:gs>
                  <a:gs pos="58000">
                    <a:srgbClr val="FFC000"/>
                  </a:gs>
                  <a:gs pos="100000">
                    <a:srgbClr val="FFD54F"/>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 name="Group 17"/>
            <p:cNvGrpSpPr/>
            <p:nvPr/>
          </p:nvGrpSpPr>
          <p:grpSpPr>
            <a:xfrm>
              <a:off x="5734819" y="4077673"/>
              <a:ext cx="1326912" cy="1326912"/>
              <a:chOff x="5734819" y="1057870"/>
              <a:chExt cx="1326912" cy="1326912"/>
            </a:xfrm>
          </p:grpSpPr>
          <p:sp>
            <p:nvSpPr>
              <p:cNvPr id="19" name="Oval 18"/>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39" name="TextBox 38"/>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2837507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a:off x="0" y="0"/>
            <a:ext cx="8890000" cy="736600"/>
          </a:xfrm>
          <a:prstGeom prst="rect">
            <a:avLst/>
          </a:prstGeom>
        </p:spPr>
      </p:pic>
      <p:sp>
        <p:nvSpPr>
          <p:cNvPr id="3" name="Title 2"/>
          <p:cNvSpPr>
            <a:spLocks noGrp="1"/>
          </p:cNvSpPr>
          <p:nvPr>
            <p:ph type="title"/>
          </p:nvPr>
        </p:nvSpPr>
        <p:spPr>
          <a:xfrm>
            <a:off x="515436" y="274638"/>
            <a:ext cx="8229600" cy="1143000"/>
          </a:xfrm>
        </p:spPr>
        <p:txBody>
          <a:bodyPr>
            <a:normAutofit fontScale="90000"/>
          </a:bodyPr>
          <a:lstStyle/>
          <a:p>
            <a:r>
              <a:rPr lang="en-US" b="1" dirty="0"/>
              <a:t>Evidence Level</a:t>
            </a:r>
            <a:r>
              <a:rPr lang="en-US" dirty="0"/>
              <a:t> </a:t>
            </a:r>
            <a:br>
              <a:rPr lang="en-US" dirty="0"/>
            </a:br>
            <a:endParaRPr lang="en-US" dirty="0"/>
          </a:p>
        </p:txBody>
      </p:sp>
      <p:grpSp>
        <p:nvGrpSpPr>
          <p:cNvPr id="4" name="Group 43"/>
          <p:cNvGrpSpPr/>
          <p:nvPr/>
        </p:nvGrpSpPr>
        <p:grpSpPr>
          <a:xfrm>
            <a:off x="457200" y="1867587"/>
            <a:ext cx="3920173" cy="4707345"/>
            <a:chOff x="3481646" y="1905000"/>
            <a:chExt cx="5225536" cy="4707345"/>
          </a:xfrm>
        </p:grpSpPr>
        <p:sp>
          <p:nvSpPr>
            <p:cNvPr id="45" name="Oval 44"/>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24"/>
            <p:cNvGrpSpPr/>
            <p:nvPr/>
          </p:nvGrpSpPr>
          <p:grpSpPr>
            <a:xfrm>
              <a:off x="3481645" y="1905000"/>
              <a:ext cx="5225537" cy="4475872"/>
              <a:chOff x="3481645" y="1905000"/>
              <a:chExt cx="5225537" cy="4475872"/>
            </a:xfrm>
          </p:grpSpPr>
          <p:grpSp>
            <p:nvGrpSpPr>
              <p:cNvPr id="6" name="Group 27"/>
              <p:cNvGrpSpPr/>
              <p:nvPr/>
            </p:nvGrpSpPr>
            <p:grpSpPr>
              <a:xfrm>
                <a:off x="3481645" y="4266416"/>
                <a:ext cx="5225537" cy="2114456"/>
                <a:chOff x="3842484" y="4051112"/>
                <a:chExt cx="4295676" cy="1738197"/>
              </a:xfrm>
            </p:grpSpPr>
            <p:sp>
              <p:nvSpPr>
                <p:cNvPr id="91" name="Freeform 90"/>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7"/>
              <p:cNvGrpSpPr/>
              <p:nvPr/>
            </p:nvGrpSpPr>
            <p:grpSpPr>
              <a:xfrm>
                <a:off x="4184311" y="3599998"/>
                <a:ext cx="3820210" cy="1545806"/>
                <a:chOff x="3842484" y="4051112"/>
                <a:chExt cx="4295676" cy="1738197"/>
              </a:xfrm>
            </p:grpSpPr>
            <p:sp>
              <p:nvSpPr>
                <p:cNvPr id="88" name="Freeform 8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8"/>
              <p:cNvGrpSpPr/>
              <p:nvPr/>
            </p:nvGrpSpPr>
            <p:grpSpPr>
              <a:xfrm>
                <a:off x="4747095" y="3091902"/>
                <a:ext cx="2694632" cy="1090352"/>
                <a:chOff x="3842484" y="4051112"/>
                <a:chExt cx="4295676" cy="1738197"/>
              </a:xfrm>
            </p:grpSpPr>
            <p:sp>
              <p:nvSpPr>
                <p:cNvPr id="85" name="Freeform 8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4" y="2645893"/>
                <a:ext cx="1809938" cy="791181"/>
                <a:chOff x="4396387" y="3258519"/>
                <a:chExt cx="3258582" cy="1424429"/>
              </a:xfrm>
            </p:grpSpPr>
            <p:sp>
              <p:nvSpPr>
                <p:cNvPr id="82" name="Freeform 8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
              <p:cNvGrpSpPr/>
              <p:nvPr/>
            </p:nvGrpSpPr>
            <p:grpSpPr>
              <a:xfrm>
                <a:off x="5579427" y="1905000"/>
                <a:ext cx="1081593" cy="904117"/>
                <a:chOff x="4903562" y="1682821"/>
                <a:chExt cx="2255812" cy="1885665"/>
              </a:xfrm>
            </p:grpSpPr>
            <p:sp>
              <p:nvSpPr>
                <p:cNvPr id="8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7" name="TextBox 106"/>
          <p:cNvSpPr txBox="1"/>
          <p:nvPr/>
        </p:nvSpPr>
        <p:spPr>
          <a:xfrm rot="20401349">
            <a:off x="2276879" y="3518231"/>
            <a:ext cx="1289276" cy="369332"/>
          </a:xfrm>
          <a:prstGeom prst="rect">
            <a:avLst/>
          </a:prstGeom>
          <a:noFill/>
        </p:spPr>
        <p:txBody>
          <a:bodyPr wrap="square" rtlCol="0">
            <a:spAutoFit/>
          </a:bodyPr>
          <a:lstStyle/>
          <a:p>
            <a:pPr algn="ctr"/>
            <a:r>
              <a:rPr lang="en-US" dirty="0">
                <a:solidFill>
                  <a:schemeClr val="bg1"/>
                </a:solidFill>
                <a:latin typeface="Arial" pitchFamily="34" charset="0"/>
                <a:cs typeface="Arial" pitchFamily="34" charset="0"/>
              </a:rPr>
              <a:t>Evidence</a:t>
            </a:r>
            <a:endParaRPr lang="en-US" sz="1800" dirty="0">
              <a:solidFill>
                <a:schemeClr val="bg1"/>
              </a:solidFill>
              <a:latin typeface="Arial" pitchFamily="34" charset="0"/>
              <a:cs typeface="Arial" pitchFamily="34" charset="0"/>
            </a:endParaRPr>
          </a:p>
        </p:txBody>
      </p:sp>
      <p:sp>
        <p:nvSpPr>
          <p:cNvPr id="108" name="TextBox 107"/>
          <p:cNvSpPr txBox="1"/>
          <p:nvPr/>
        </p:nvSpPr>
        <p:spPr>
          <a:xfrm rot="882592" flipH="1">
            <a:off x="1434837" y="3536645"/>
            <a:ext cx="1134257" cy="369332"/>
          </a:xfrm>
          <a:prstGeom prst="rect">
            <a:avLst/>
          </a:prstGeom>
          <a:noFill/>
        </p:spPr>
        <p:txBody>
          <a:bodyPr wrap="none" rtlCol="0">
            <a:spAutoFit/>
          </a:bodyPr>
          <a:lstStyle/>
          <a:p>
            <a:pPr algn="ctr"/>
            <a:r>
              <a:rPr lang="en-US" dirty="0">
                <a:solidFill>
                  <a:schemeClr val="bg1"/>
                </a:solidFill>
                <a:latin typeface="Arial" pitchFamily="34" charset="0"/>
                <a:cs typeface="Arial" pitchFamily="34" charset="0"/>
              </a:rPr>
              <a:t>Evidence</a:t>
            </a:r>
            <a:endParaRPr lang="en-US" sz="1800" dirty="0">
              <a:solidFill>
                <a:schemeClr val="bg1"/>
              </a:solidFill>
              <a:latin typeface="Arial" pitchFamily="34" charset="0"/>
              <a:cs typeface="Arial" pitchFamily="34" charset="0"/>
            </a:endParaRPr>
          </a:p>
        </p:txBody>
      </p:sp>
      <p:sp>
        <p:nvSpPr>
          <p:cNvPr id="2" name="TextBox 1"/>
          <p:cNvSpPr txBox="1"/>
          <p:nvPr/>
        </p:nvSpPr>
        <p:spPr>
          <a:xfrm>
            <a:off x="5460107" y="1116320"/>
            <a:ext cx="3429893" cy="4401205"/>
          </a:xfrm>
          <a:prstGeom prst="rect">
            <a:avLst/>
          </a:prstGeom>
          <a:noFill/>
        </p:spPr>
        <p:txBody>
          <a:bodyPr wrap="square" rtlCol="0">
            <a:spAutoFit/>
          </a:bodyPr>
          <a:lstStyle/>
          <a:p>
            <a:r>
              <a:rPr lang="en-US" sz="2800" dirty="0"/>
              <a:t>App developers often make many claims even though there is currently little clinical evidence to support such. This does not mean that apps don’t work, but rather that there is much we still do not know.</a:t>
            </a:r>
          </a:p>
        </p:txBody>
      </p:sp>
      <p:sp>
        <p:nvSpPr>
          <p:cNvPr id="36" name="TextBox 35"/>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272667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descr="2017-06-26 06.46.39.jpg"/>
          <p:cNvPicPr>
            <a:picLocks noChangeAspect="1"/>
          </p:cNvPicPr>
          <p:nvPr/>
        </p:nvPicPr>
        <p:blipFill>
          <a:blip r:embed="rId3">
            <a:lum bright="15000" contrast="12000"/>
          </a:blip>
          <a:stretch>
            <a:fillRect/>
          </a:stretch>
        </p:blipFill>
        <p:spPr>
          <a:xfrm>
            <a:off x="0" y="0"/>
            <a:ext cx="9144001" cy="68580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2795" y="0"/>
            <a:ext cx="8890000" cy="736600"/>
          </a:xfrm>
          <a:prstGeom prst="rect">
            <a:avLst/>
          </a:prstGeom>
        </p:spPr>
      </p:pic>
      <p:sp>
        <p:nvSpPr>
          <p:cNvPr id="2" name="Title 1"/>
          <p:cNvSpPr>
            <a:spLocks noGrp="1"/>
          </p:cNvSpPr>
          <p:nvPr>
            <p:ph type="title"/>
          </p:nvPr>
        </p:nvSpPr>
        <p:spPr/>
        <p:txBody>
          <a:bodyPr/>
          <a:lstStyle/>
          <a:p>
            <a:r>
              <a:rPr lang="en-US" dirty="0"/>
              <a:t>Evidence</a:t>
            </a:r>
          </a:p>
        </p:txBody>
      </p:sp>
      <p:sp>
        <p:nvSpPr>
          <p:cNvPr id="3" name="Content Placeholder 2"/>
          <p:cNvSpPr>
            <a:spLocks noGrp="1"/>
          </p:cNvSpPr>
          <p:nvPr>
            <p:ph idx="1"/>
          </p:nvPr>
        </p:nvSpPr>
        <p:spPr/>
        <p:txBody>
          <a:bodyPr/>
          <a:lstStyle/>
          <a:p>
            <a:r>
              <a:rPr lang="en-US" dirty="0"/>
              <a:t>☐ What does it claim to do </a:t>
            </a:r>
            <a:r>
              <a:rPr lang="en-US" dirty="0" err="1"/>
              <a:t>vs</a:t>
            </a:r>
            <a:r>
              <a:rPr lang="en-US" dirty="0"/>
              <a:t> actually do?</a:t>
            </a:r>
          </a:p>
          <a:p>
            <a:r>
              <a:rPr lang="en-US" dirty="0"/>
              <a:t>☐ Is there peer-reviewed, published evidence about tool or science behind it?</a:t>
            </a:r>
          </a:p>
          <a:p>
            <a:r>
              <a:rPr lang="en-US" dirty="0"/>
              <a:t>☐ Is there any feedback from users to support claims (App store, website, Review sites, </a:t>
            </a:r>
            <a:r>
              <a:rPr lang="en-US" dirty="0" err="1"/>
              <a:t>etc</a:t>
            </a:r>
            <a:r>
              <a:rPr lang="en-US" dirty="0"/>
              <a:t>)?</a:t>
            </a:r>
          </a:p>
          <a:p>
            <a:r>
              <a:rPr lang="en-US" dirty="0"/>
              <a:t>☐ Does the content appear of at least reasonable value?</a:t>
            </a:r>
          </a:p>
          <a:p>
            <a:endParaRPr lang="en-US" dirty="0"/>
          </a:p>
        </p:txBody>
      </p:sp>
      <p:grpSp>
        <p:nvGrpSpPr>
          <p:cNvPr id="4" name="Group 4"/>
          <p:cNvGrpSpPr/>
          <p:nvPr/>
        </p:nvGrpSpPr>
        <p:grpSpPr>
          <a:xfrm>
            <a:off x="7560335" y="4409505"/>
            <a:ext cx="1332460" cy="2859655"/>
            <a:chOff x="4430751" y="609600"/>
            <a:chExt cx="3951250" cy="5871073"/>
          </a:xfrm>
          <a:effectLst>
            <a:reflection blurRad="6350" stA="52000" endA="300" endPos="10000" dir="5400000" sy="-100000" algn="bl" rotWithShape="0"/>
          </a:effectLst>
        </p:grpSpPr>
        <p:sp>
          <p:nvSpPr>
            <p:cNvPr id="6" name="Rounded Rectangle 5"/>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flipH="1">
              <a:off x="7232010" y="2518401"/>
              <a:ext cx="1149991" cy="1415374"/>
              <a:chOff x="4401624" y="1028887"/>
              <a:chExt cx="1270935" cy="1463040"/>
            </a:xfrm>
          </p:grpSpPr>
          <p:sp>
            <p:nvSpPr>
              <p:cNvPr id="3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
            <p:cNvGrpSpPr/>
            <p:nvPr/>
          </p:nvGrpSpPr>
          <p:grpSpPr>
            <a:xfrm flipH="1">
              <a:off x="7232010" y="4033443"/>
              <a:ext cx="1149991" cy="1415374"/>
              <a:chOff x="4401624" y="1028887"/>
              <a:chExt cx="1270935" cy="1463040"/>
            </a:xfrm>
          </p:grpSpPr>
          <p:sp>
            <p:nvSpPr>
              <p:cNvPr id="3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flipH="1">
              <a:off x="7232010" y="1015226"/>
              <a:ext cx="1149991" cy="1415374"/>
              <a:chOff x="4401624" y="1028887"/>
              <a:chExt cx="1270935" cy="1463040"/>
            </a:xfrm>
          </p:grpSpPr>
          <p:sp>
            <p:nvSpPr>
              <p:cNvPr id="3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p:cNvGrpSpPr/>
            <p:nvPr/>
          </p:nvGrpSpPr>
          <p:grpSpPr>
            <a:xfrm>
              <a:off x="4430751" y="2518401"/>
              <a:ext cx="1149991" cy="1415374"/>
              <a:chOff x="4401624" y="1028887"/>
              <a:chExt cx="1270935" cy="1463040"/>
            </a:xfrm>
          </p:grpSpPr>
          <p:sp>
            <p:nvSpPr>
              <p:cNvPr id="2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a:off x="4430751" y="4033443"/>
              <a:ext cx="1149991" cy="1415374"/>
              <a:chOff x="4401624" y="1028887"/>
              <a:chExt cx="1270935" cy="1463040"/>
            </a:xfrm>
          </p:grpSpPr>
          <p:sp>
            <p:nvSpPr>
              <p:cNvPr id="2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
            <p:cNvGrpSpPr/>
            <p:nvPr/>
          </p:nvGrpSpPr>
          <p:grpSpPr>
            <a:xfrm>
              <a:off x="4430751" y="1015226"/>
              <a:ext cx="1149991" cy="1415374"/>
              <a:chOff x="4401624" y="1028887"/>
              <a:chExt cx="1270935" cy="1463040"/>
            </a:xfrm>
          </p:grpSpPr>
          <p:sp>
            <p:nvSpPr>
              <p:cNvPr id="2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5734819" y="1057870"/>
              <a:ext cx="1326912" cy="1326912"/>
              <a:chOff x="5734819" y="1057870"/>
              <a:chExt cx="1326912" cy="1326912"/>
            </a:xfrm>
          </p:grpSpPr>
          <p:sp>
            <p:nvSpPr>
              <p:cNvPr id="23" name="Oval 22"/>
              <p:cNvSpPr/>
              <p:nvPr/>
            </p:nvSpPr>
            <p:spPr>
              <a:xfrm>
                <a:off x="5734819" y="1057870"/>
                <a:ext cx="1326912" cy="1326912"/>
              </a:xfrm>
              <a:prstGeom prst="ellipse">
                <a:avLst/>
              </a:prstGeom>
              <a:gradFill>
                <a:gsLst>
                  <a:gs pos="0">
                    <a:srgbClr val="960000"/>
                  </a:gs>
                  <a:gs pos="60000">
                    <a:srgbClr val="FF0101"/>
                  </a:gs>
                  <a:gs pos="100000">
                    <a:srgbClr val="FF1D1D"/>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6"/>
            <p:cNvGrpSpPr/>
            <p:nvPr/>
          </p:nvGrpSpPr>
          <p:grpSpPr>
            <a:xfrm>
              <a:off x="5734819" y="2562632"/>
              <a:ext cx="1326912" cy="1326912"/>
              <a:chOff x="5734819" y="1057870"/>
              <a:chExt cx="1326912" cy="1326912"/>
            </a:xfrm>
          </p:grpSpPr>
          <p:sp>
            <p:nvSpPr>
              <p:cNvPr id="21" name="Oval 20"/>
              <p:cNvSpPr/>
              <p:nvPr/>
            </p:nvSpPr>
            <p:spPr>
              <a:xfrm>
                <a:off x="5734819" y="1057870"/>
                <a:ext cx="1326912" cy="1326912"/>
              </a:xfrm>
              <a:prstGeom prst="ellipse">
                <a:avLst/>
              </a:prstGeom>
              <a:gradFill>
                <a:gsLst>
                  <a:gs pos="0">
                    <a:srgbClr val="BC5908"/>
                  </a:gs>
                  <a:gs pos="58000">
                    <a:srgbClr val="FFC000"/>
                  </a:gs>
                  <a:gs pos="100000">
                    <a:srgbClr val="FFD54F"/>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 name="Group 17"/>
            <p:cNvGrpSpPr/>
            <p:nvPr/>
          </p:nvGrpSpPr>
          <p:grpSpPr>
            <a:xfrm>
              <a:off x="5734819" y="4077673"/>
              <a:ext cx="1326912" cy="1326912"/>
              <a:chOff x="5734819" y="1057870"/>
              <a:chExt cx="1326912" cy="1326912"/>
            </a:xfrm>
          </p:grpSpPr>
          <p:sp>
            <p:nvSpPr>
              <p:cNvPr id="19" name="Oval 18"/>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Tree>
    <p:extLst>
      <p:ext uri="{BB962C8B-B14F-4D97-AF65-F5344CB8AC3E}">
        <p14:creationId xmlns:p14="http://schemas.microsoft.com/office/powerpoint/2010/main" val="287902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0" y="0"/>
            <a:ext cx="8890000" cy="736600"/>
          </a:xfrm>
          <a:prstGeom prst="rect">
            <a:avLst/>
          </a:prstGeom>
        </p:spPr>
      </p:pic>
      <p:sp>
        <p:nvSpPr>
          <p:cNvPr id="3" name="Title 2"/>
          <p:cNvSpPr>
            <a:spLocks noGrp="1"/>
          </p:cNvSpPr>
          <p:nvPr>
            <p:ph type="title"/>
          </p:nvPr>
        </p:nvSpPr>
        <p:spPr>
          <a:xfrm>
            <a:off x="822054" y="270711"/>
            <a:ext cx="8229600" cy="1143000"/>
          </a:xfrm>
        </p:spPr>
        <p:txBody>
          <a:bodyPr>
            <a:normAutofit fontScale="90000"/>
          </a:bodyPr>
          <a:lstStyle/>
          <a:p>
            <a:r>
              <a:rPr lang="en-US" b="1" dirty="0"/>
              <a:t>Ease of Use Level</a:t>
            </a:r>
            <a:r>
              <a:rPr lang="en-US" dirty="0"/>
              <a:t> </a:t>
            </a:r>
            <a:br>
              <a:rPr lang="en-US" dirty="0"/>
            </a:br>
            <a:endParaRPr lang="en-US" dirty="0"/>
          </a:p>
        </p:txBody>
      </p:sp>
      <p:grpSp>
        <p:nvGrpSpPr>
          <p:cNvPr id="4" name="Group 43"/>
          <p:cNvGrpSpPr/>
          <p:nvPr/>
        </p:nvGrpSpPr>
        <p:grpSpPr>
          <a:xfrm>
            <a:off x="457200" y="1867587"/>
            <a:ext cx="3920173" cy="4707345"/>
            <a:chOff x="3481646" y="1905000"/>
            <a:chExt cx="5225536" cy="4707345"/>
          </a:xfrm>
        </p:grpSpPr>
        <p:sp>
          <p:nvSpPr>
            <p:cNvPr id="45" name="Oval 44"/>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24"/>
            <p:cNvGrpSpPr/>
            <p:nvPr/>
          </p:nvGrpSpPr>
          <p:grpSpPr>
            <a:xfrm>
              <a:off x="3481645" y="1905000"/>
              <a:ext cx="5225537" cy="4475872"/>
              <a:chOff x="3481645" y="1905000"/>
              <a:chExt cx="5225537" cy="4475872"/>
            </a:xfrm>
          </p:grpSpPr>
          <p:grpSp>
            <p:nvGrpSpPr>
              <p:cNvPr id="6" name="Group 27"/>
              <p:cNvGrpSpPr/>
              <p:nvPr/>
            </p:nvGrpSpPr>
            <p:grpSpPr>
              <a:xfrm>
                <a:off x="3481645" y="4266416"/>
                <a:ext cx="5225537" cy="2114456"/>
                <a:chOff x="3842484" y="4051112"/>
                <a:chExt cx="4295676" cy="1738197"/>
              </a:xfrm>
            </p:grpSpPr>
            <p:sp>
              <p:nvSpPr>
                <p:cNvPr id="91" name="Freeform 90"/>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7"/>
              <p:cNvGrpSpPr/>
              <p:nvPr/>
            </p:nvGrpSpPr>
            <p:grpSpPr>
              <a:xfrm>
                <a:off x="4184311" y="3599998"/>
                <a:ext cx="3820210" cy="1545806"/>
                <a:chOff x="3842484" y="4051112"/>
                <a:chExt cx="4295676" cy="1738197"/>
              </a:xfrm>
            </p:grpSpPr>
            <p:sp>
              <p:nvSpPr>
                <p:cNvPr id="88" name="Freeform 8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8"/>
              <p:cNvGrpSpPr/>
              <p:nvPr/>
            </p:nvGrpSpPr>
            <p:grpSpPr>
              <a:xfrm>
                <a:off x="4747095" y="3091902"/>
                <a:ext cx="2694632" cy="1090352"/>
                <a:chOff x="3842484" y="4051112"/>
                <a:chExt cx="4295676" cy="1738197"/>
              </a:xfrm>
            </p:grpSpPr>
            <p:sp>
              <p:nvSpPr>
                <p:cNvPr id="85" name="Freeform 8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4" y="2645893"/>
                <a:ext cx="1809938" cy="791181"/>
                <a:chOff x="4396387" y="3258519"/>
                <a:chExt cx="3258582" cy="1424429"/>
              </a:xfrm>
            </p:grpSpPr>
            <p:sp>
              <p:nvSpPr>
                <p:cNvPr id="82" name="Freeform 8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7"/>
              <p:cNvGrpSpPr/>
              <p:nvPr/>
            </p:nvGrpSpPr>
            <p:grpSpPr>
              <a:xfrm>
                <a:off x="5579427" y="1905000"/>
                <a:ext cx="1081593" cy="904117"/>
                <a:chOff x="4903562" y="1682821"/>
                <a:chExt cx="2255812" cy="1885665"/>
              </a:xfrm>
            </p:grpSpPr>
            <p:sp>
              <p:nvSpPr>
                <p:cNvPr id="8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7" name="TextBox 106"/>
          <p:cNvSpPr txBox="1"/>
          <p:nvPr/>
        </p:nvSpPr>
        <p:spPr>
          <a:xfrm rot="20401349">
            <a:off x="2094646" y="2869822"/>
            <a:ext cx="1289276" cy="369332"/>
          </a:xfrm>
          <a:prstGeom prst="rect">
            <a:avLst/>
          </a:prstGeom>
          <a:noFill/>
        </p:spPr>
        <p:txBody>
          <a:bodyPr wrap="square" rtlCol="0">
            <a:spAutoFit/>
          </a:bodyPr>
          <a:lstStyle/>
          <a:p>
            <a:pPr algn="ctr"/>
            <a:r>
              <a:rPr lang="en-US" dirty="0">
                <a:solidFill>
                  <a:schemeClr val="bg1"/>
                </a:solidFill>
                <a:latin typeface="Arial" pitchFamily="34" charset="0"/>
                <a:cs typeface="Arial" pitchFamily="34" charset="0"/>
              </a:rPr>
              <a:t>Use</a:t>
            </a:r>
            <a:endParaRPr lang="en-US" sz="1800" dirty="0">
              <a:solidFill>
                <a:schemeClr val="bg1"/>
              </a:solidFill>
              <a:latin typeface="Arial" pitchFamily="34" charset="0"/>
              <a:cs typeface="Arial" pitchFamily="34" charset="0"/>
            </a:endParaRPr>
          </a:p>
        </p:txBody>
      </p:sp>
      <p:sp>
        <p:nvSpPr>
          <p:cNvPr id="108" name="TextBox 107"/>
          <p:cNvSpPr txBox="1"/>
          <p:nvPr/>
        </p:nvSpPr>
        <p:spPr>
          <a:xfrm rot="882592" flipH="1">
            <a:off x="1833674" y="2878080"/>
            <a:ext cx="595160" cy="369332"/>
          </a:xfrm>
          <a:prstGeom prst="rect">
            <a:avLst/>
          </a:prstGeom>
          <a:noFill/>
        </p:spPr>
        <p:txBody>
          <a:bodyPr wrap="none" rtlCol="0">
            <a:spAutoFit/>
          </a:bodyPr>
          <a:lstStyle/>
          <a:p>
            <a:pPr algn="ctr"/>
            <a:r>
              <a:rPr lang="en-US" dirty="0">
                <a:solidFill>
                  <a:schemeClr val="bg1"/>
                </a:solidFill>
                <a:latin typeface="Arial" pitchFamily="34" charset="0"/>
                <a:cs typeface="Arial" pitchFamily="34" charset="0"/>
              </a:rPr>
              <a:t>Use</a:t>
            </a:r>
            <a:endParaRPr lang="en-US" sz="1800" dirty="0">
              <a:solidFill>
                <a:schemeClr val="bg1"/>
              </a:solidFill>
              <a:latin typeface="Arial" pitchFamily="34" charset="0"/>
              <a:cs typeface="Arial" pitchFamily="34" charset="0"/>
            </a:endParaRPr>
          </a:p>
        </p:txBody>
      </p:sp>
      <p:sp>
        <p:nvSpPr>
          <p:cNvPr id="2" name="TextBox 1"/>
          <p:cNvSpPr txBox="1"/>
          <p:nvPr/>
        </p:nvSpPr>
        <p:spPr>
          <a:xfrm>
            <a:off x="5315143" y="2413121"/>
            <a:ext cx="3429893" cy="1384995"/>
          </a:xfrm>
          <a:prstGeom prst="rect">
            <a:avLst/>
          </a:prstGeom>
          <a:noFill/>
        </p:spPr>
        <p:txBody>
          <a:bodyPr wrap="square" rtlCol="0">
            <a:spAutoFit/>
          </a:bodyPr>
          <a:lstStyle/>
          <a:p>
            <a:r>
              <a:rPr lang="en-US" sz="2800" dirty="0"/>
              <a:t>An app is only as useful as you find it to actually use</a:t>
            </a:r>
          </a:p>
        </p:txBody>
      </p:sp>
    </p:spTree>
    <p:extLst>
      <p:ext uri="{BB962C8B-B14F-4D97-AF65-F5344CB8AC3E}">
        <p14:creationId xmlns:p14="http://schemas.microsoft.com/office/powerpoint/2010/main" val="3293939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descr="Screen Shot 2016-10-08 at 11.4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92" y="444425"/>
            <a:ext cx="7989958" cy="5348117"/>
          </a:xfrm>
          <a:prstGeom prst="rect">
            <a:avLst/>
          </a:prstGeom>
        </p:spPr>
      </p:pic>
      <p:sp>
        <p:nvSpPr>
          <p:cNvPr id="6" name="Rectangle 5"/>
          <p:cNvSpPr/>
          <p:nvPr/>
        </p:nvSpPr>
        <p:spPr>
          <a:xfrm>
            <a:off x="2895600" y="2002055"/>
            <a:ext cx="3496983" cy="982445"/>
          </a:xfrm>
          <a:prstGeom prst="rect">
            <a:avLst/>
          </a:prstGeom>
          <a:noFill/>
          <a:ln w="28575" cap="flat" cmpd="sng" algn="ctr">
            <a:solidFill>
              <a:srgbClr val="FF0000"/>
            </a:solidFill>
            <a:prstDash val="solid"/>
            <a:miter lim="800000"/>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507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27000" y="0"/>
            <a:ext cx="8890000" cy="736600"/>
          </a:xfrm>
          <a:prstGeom prst="rect">
            <a:avLst/>
          </a:prstGeom>
        </p:spPr>
      </p:pic>
      <p:sp>
        <p:nvSpPr>
          <p:cNvPr id="2" name="Title 1"/>
          <p:cNvSpPr>
            <a:spLocks noGrp="1"/>
          </p:cNvSpPr>
          <p:nvPr>
            <p:ph type="title"/>
          </p:nvPr>
        </p:nvSpPr>
        <p:spPr>
          <a:xfrm>
            <a:off x="628650" y="-207963"/>
            <a:ext cx="7886700" cy="1325563"/>
          </a:xfrm>
        </p:spPr>
        <p:txBody>
          <a:bodyPr/>
          <a:lstStyle/>
          <a:p>
            <a:r>
              <a:rPr lang="en-US" dirty="0"/>
              <a:t>Adherence</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6023" r="4037"/>
          <a:stretch/>
        </p:blipFill>
        <p:spPr bwMode="auto">
          <a:xfrm>
            <a:off x="635000" y="927100"/>
            <a:ext cx="8051800" cy="4525963"/>
          </a:xfrm>
          <a:prstGeom prst="rect">
            <a:avLst/>
          </a:prstGeom>
          <a:noFill/>
          <a:ln>
            <a:noFill/>
          </a:ln>
        </p:spPr>
      </p:pic>
      <p:sp>
        <p:nvSpPr>
          <p:cNvPr id="5" name="TextBox 4"/>
          <p:cNvSpPr txBox="1"/>
          <p:nvPr/>
        </p:nvSpPr>
        <p:spPr>
          <a:xfrm>
            <a:off x="635000" y="5686425"/>
            <a:ext cx="8051800" cy="646331"/>
          </a:xfrm>
          <a:prstGeom prst="rect">
            <a:avLst/>
          </a:prstGeom>
          <a:noFill/>
        </p:spPr>
        <p:txBody>
          <a:bodyPr wrap="square" rtlCol="0">
            <a:spAutoFit/>
          </a:bodyPr>
          <a:lstStyle/>
          <a:p>
            <a:r>
              <a:rPr lang="en-US" dirty="0"/>
              <a:t>Owen et al. </a:t>
            </a:r>
            <a:r>
              <a:rPr lang="en-US" dirty="0" err="1"/>
              <a:t>mHealth</a:t>
            </a:r>
            <a:r>
              <a:rPr lang="en-US" dirty="0"/>
              <a:t> in the Wild: Using Novel Data to Examine the Reach, Use, and Impact of PTSD Coach. JMIR Mental Health. Dec 2015</a:t>
            </a:r>
          </a:p>
        </p:txBody>
      </p:sp>
      <p:sp>
        <p:nvSpPr>
          <p:cNvPr id="11" name="TextBox 10"/>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3692410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2"/>
          <a:stretch>
            <a:fillRect/>
          </a:stretch>
        </p:blipFill>
        <p:spPr>
          <a:xfrm>
            <a:off x="127000" y="0"/>
            <a:ext cx="8890000" cy="736600"/>
          </a:xfrm>
          <a:prstGeom prst="rect">
            <a:avLst/>
          </a:prstGeom>
        </p:spPr>
      </p:pic>
      <p:sp>
        <p:nvSpPr>
          <p:cNvPr id="2" name="Title 1"/>
          <p:cNvSpPr>
            <a:spLocks noGrp="1"/>
          </p:cNvSpPr>
          <p:nvPr>
            <p:ph type="title"/>
          </p:nvPr>
        </p:nvSpPr>
        <p:spPr>
          <a:xfrm>
            <a:off x="617639" y="381000"/>
            <a:ext cx="7886700" cy="1325563"/>
          </a:xfrm>
        </p:spPr>
        <p:txBody>
          <a:bodyPr/>
          <a:lstStyle/>
          <a:p>
            <a:r>
              <a:rPr lang="en-US" dirty="0"/>
              <a:t>Ease of Use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 Is it easy to access for the patient at hand?</a:t>
            </a:r>
          </a:p>
          <a:p>
            <a:pPr>
              <a:buFont typeface="Wingdings" panose="05000000000000000000" pitchFamily="2" charset="2"/>
              <a:buChar char="q"/>
            </a:pPr>
            <a:r>
              <a:rPr lang="en-US" dirty="0"/>
              <a:t> Would it be easy to use on a long term basis?</a:t>
            </a:r>
          </a:p>
          <a:p>
            <a:pPr>
              <a:buFont typeface="Wingdings" panose="05000000000000000000" pitchFamily="2" charset="2"/>
              <a:buChar char="q"/>
            </a:pPr>
            <a:r>
              <a:rPr lang="en-US" dirty="0"/>
              <a:t> Is it customizable?</a:t>
            </a:r>
          </a:p>
          <a:p>
            <a:pPr>
              <a:buFont typeface="Wingdings" panose="05000000000000000000" pitchFamily="2" charset="2"/>
              <a:buChar char="q"/>
            </a:pPr>
            <a:r>
              <a:rPr lang="en-US" dirty="0"/>
              <a:t> Does it need internet to work?</a:t>
            </a:r>
          </a:p>
          <a:p>
            <a:pPr>
              <a:buFont typeface="Wingdings" panose="05000000000000000000" pitchFamily="2" charset="2"/>
              <a:buChar char="q"/>
            </a:pPr>
            <a:r>
              <a:rPr lang="en-US" dirty="0"/>
              <a:t> What platforms does it work on?</a:t>
            </a:r>
          </a:p>
          <a:p>
            <a:pPr>
              <a:buFont typeface="Wingdings" panose="05000000000000000000" pitchFamily="2" charset="2"/>
              <a:buChar char="q"/>
            </a:pPr>
            <a:r>
              <a:rPr lang="en-US" dirty="0"/>
              <a:t> Accessible for those with impaired        vision or other disabilities?</a:t>
            </a:r>
          </a:p>
          <a:p>
            <a:endParaRPr lang="en-US" dirty="0"/>
          </a:p>
          <a:p>
            <a:endParaRPr lang="en-US" dirty="0"/>
          </a:p>
        </p:txBody>
      </p:sp>
      <p:grpSp>
        <p:nvGrpSpPr>
          <p:cNvPr id="4" name="Group 4"/>
          <p:cNvGrpSpPr/>
          <p:nvPr/>
        </p:nvGrpSpPr>
        <p:grpSpPr>
          <a:xfrm>
            <a:off x="7233777" y="3499772"/>
            <a:ext cx="1792162" cy="3150050"/>
            <a:chOff x="4430751" y="609600"/>
            <a:chExt cx="3951250" cy="5871073"/>
          </a:xfrm>
          <a:effectLst>
            <a:reflection blurRad="6350" stA="52000" endA="300" endPos="10000" dir="5400000" sy="-100000" algn="bl" rotWithShape="0"/>
          </a:effectLst>
        </p:grpSpPr>
        <p:sp>
          <p:nvSpPr>
            <p:cNvPr id="6" name="Rounded Rectangle 5"/>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flipH="1">
              <a:off x="7232010" y="2518401"/>
              <a:ext cx="1149991" cy="1415374"/>
              <a:chOff x="4401624" y="1028887"/>
              <a:chExt cx="1270935" cy="1463040"/>
            </a:xfrm>
          </p:grpSpPr>
          <p:sp>
            <p:nvSpPr>
              <p:cNvPr id="3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
            <p:cNvGrpSpPr/>
            <p:nvPr/>
          </p:nvGrpSpPr>
          <p:grpSpPr>
            <a:xfrm flipH="1">
              <a:off x="7232010" y="4033443"/>
              <a:ext cx="1149991" cy="1415374"/>
              <a:chOff x="4401624" y="1028887"/>
              <a:chExt cx="1270935" cy="1463040"/>
            </a:xfrm>
          </p:grpSpPr>
          <p:sp>
            <p:nvSpPr>
              <p:cNvPr id="3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flipH="1">
              <a:off x="7232010" y="1015226"/>
              <a:ext cx="1149991" cy="1415374"/>
              <a:chOff x="4401624" y="1028887"/>
              <a:chExt cx="1270935" cy="1463040"/>
            </a:xfrm>
          </p:grpSpPr>
          <p:sp>
            <p:nvSpPr>
              <p:cNvPr id="3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p:cNvGrpSpPr/>
            <p:nvPr/>
          </p:nvGrpSpPr>
          <p:grpSpPr>
            <a:xfrm>
              <a:off x="4430751" y="2518401"/>
              <a:ext cx="1149991" cy="1415374"/>
              <a:chOff x="4401624" y="1028887"/>
              <a:chExt cx="1270935" cy="1463040"/>
            </a:xfrm>
          </p:grpSpPr>
          <p:sp>
            <p:nvSpPr>
              <p:cNvPr id="2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a:off x="4430751" y="4033443"/>
              <a:ext cx="1149991" cy="1415374"/>
              <a:chOff x="4401624" y="1028887"/>
              <a:chExt cx="1270935" cy="1463040"/>
            </a:xfrm>
          </p:grpSpPr>
          <p:sp>
            <p:nvSpPr>
              <p:cNvPr id="2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
            <p:cNvGrpSpPr/>
            <p:nvPr/>
          </p:nvGrpSpPr>
          <p:grpSpPr>
            <a:xfrm>
              <a:off x="4430751" y="1015226"/>
              <a:ext cx="1149991" cy="1415374"/>
              <a:chOff x="4401624" y="1028887"/>
              <a:chExt cx="1270935" cy="1463040"/>
            </a:xfrm>
          </p:grpSpPr>
          <p:sp>
            <p:nvSpPr>
              <p:cNvPr id="2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5734819" y="1057870"/>
              <a:ext cx="1326912" cy="1326912"/>
              <a:chOff x="5734819" y="1057870"/>
              <a:chExt cx="1326912" cy="1326912"/>
            </a:xfrm>
          </p:grpSpPr>
          <p:sp>
            <p:nvSpPr>
              <p:cNvPr id="23" name="Oval 22"/>
              <p:cNvSpPr/>
              <p:nvPr/>
            </p:nvSpPr>
            <p:spPr>
              <a:xfrm>
                <a:off x="5734819" y="1057870"/>
                <a:ext cx="1326912" cy="1326912"/>
              </a:xfrm>
              <a:prstGeom prst="ellipse">
                <a:avLst/>
              </a:prstGeom>
              <a:gradFill>
                <a:gsLst>
                  <a:gs pos="0">
                    <a:srgbClr val="960000"/>
                  </a:gs>
                  <a:gs pos="60000">
                    <a:srgbClr val="FF0101"/>
                  </a:gs>
                  <a:gs pos="100000">
                    <a:srgbClr val="FF1D1D"/>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6"/>
            <p:cNvGrpSpPr/>
            <p:nvPr/>
          </p:nvGrpSpPr>
          <p:grpSpPr>
            <a:xfrm>
              <a:off x="5734819" y="2562632"/>
              <a:ext cx="1326912" cy="1326912"/>
              <a:chOff x="5734819" y="1057870"/>
              <a:chExt cx="1326912" cy="1326912"/>
            </a:xfrm>
          </p:grpSpPr>
          <p:sp>
            <p:nvSpPr>
              <p:cNvPr id="21" name="Oval 20"/>
              <p:cNvSpPr/>
              <p:nvPr/>
            </p:nvSpPr>
            <p:spPr>
              <a:xfrm>
                <a:off x="5734819" y="1057870"/>
                <a:ext cx="1326912" cy="1326912"/>
              </a:xfrm>
              <a:prstGeom prst="ellipse">
                <a:avLst/>
              </a:prstGeom>
              <a:gradFill>
                <a:gsLst>
                  <a:gs pos="0">
                    <a:srgbClr val="BC5908"/>
                  </a:gs>
                  <a:gs pos="58000">
                    <a:srgbClr val="FFC000"/>
                  </a:gs>
                  <a:gs pos="100000">
                    <a:srgbClr val="FFD54F"/>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 name="Group 17"/>
            <p:cNvGrpSpPr/>
            <p:nvPr/>
          </p:nvGrpSpPr>
          <p:grpSpPr>
            <a:xfrm>
              <a:off x="5734819" y="4077673"/>
              <a:ext cx="1326912" cy="1326912"/>
              <a:chOff x="5734819" y="1057870"/>
              <a:chExt cx="1326912" cy="1326912"/>
            </a:xfrm>
          </p:grpSpPr>
          <p:sp>
            <p:nvSpPr>
              <p:cNvPr id="19" name="Oval 18"/>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43" name="TextBox 42"/>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3479175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4169" y="0"/>
            <a:ext cx="8890000" cy="736600"/>
          </a:xfrm>
          <a:prstGeom prst="rect">
            <a:avLst/>
          </a:prstGeom>
        </p:spPr>
      </p:pic>
      <p:sp>
        <p:nvSpPr>
          <p:cNvPr id="2" name="Title 1"/>
          <p:cNvSpPr>
            <a:spLocks noGrp="1"/>
          </p:cNvSpPr>
          <p:nvPr>
            <p:ph type="title"/>
          </p:nvPr>
        </p:nvSpPr>
        <p:spPr>
          <a:xfrm>
            <a:off x="628650" y="3392"/>
            <a:ext cx="7886700" cy="1325563"/>
          </a:xfrm>
        </p:spPr>
        <p:txBody>
          <a:bodyPr/>
          <a:lstStyle/>
          <a:p>
            <a:r>
              <a:rPr lang="en-US" dirty="0"/>
              <a:t>APA App Evaluation Model</a:t>
            </a:r>
          </a:p>
        </p:txBody>
      </p:sp>
      <p:grpSp>
        <p:nvGrpSpPr>
          <p:cNvPr id="3" name="Group 34"/>
          <p:cNvGrpSpPr/>
          <p:nvPr/>
        </p:nvGrpSpPr>
        <p:grpSpPr>
          <a:xfrm>
            <a:off x="2711923" y="1828801"/>
            <a:ext cx="3920173" cy="4707345"/>
            <a:chOff x="3481646" y="1905000"/>
            <a:chExt cx="5225536" cy="4707345"/>
          </a:xfrm>
        </p:grpSpPr>
        <p:sp>
          <p:nvSpPr>
            <p:cNvPr id="4" name="Oval 3"/>
            <p:cNvSpPr/>
            <p:nvPr/>
          </p:nvSpPr>
          <p:spPr>
            <a:xfrm rot="21395266">
              <a:off x="4147450" y="5560783"/>
              <a:ext cx="4145832" cy="1051562"/>
            </a:xfrm>
            <a:prstGeom prst="ellipse">
              <a:avLst/>
            </a:prstGeom>
            <a:gradFill flip="none" rotWithShape="1">
              <a:gsLst>
                <a:gs pos="0">
                  <a:schemeClr val="tx1">
                    <a:lumMod val="85000"/>
                    <a:lumOff val="15000"/>
                    <a:alpha val="78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5" name="Group 24"/>
            <p:cNvGrpSpPr/>
            <p:nvPr/>
          </p:nvGrpSpPr>
          <p:grpSpPr>
            <a:xfrm>
              <a:off x="3481646" y="1905000"/>
              <a:ext cx="5225536" cy="4475872"/>
              <a:chOff x="3481646" y="1905000"/>
              <a:chExt cx="5225536" cy="4475872"/>
            </a:xfrm>
          </p:grpSpPr>
          <p:grpSp>
            <p:nvGrpSpPr>
              <p:cNvPr id="6" name="Group 27"/>
              <p:cNvGrpSpPr/>
              <p:nvPr/>
            </p:nvGrpSpPr>
            <p:grpSpPr>
              <a:xfrm>
                <a:off x="3481646" y="4266416"/>
                <a:ext cx="5225536" cy="2114456"/>
                <a:chOff x="3842484" y="4051112"/>
                <a:chExt cx="4295676" cy="1738197"/>
              </a:xfrm>
            </p:grpSpPr>
            <p:sp>
              <p:nvSpPr>
                <p:cNvPr id="22" name="Freeform 21"/>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7"/>
              <p:cNvGrpSpPr/>
              <p:nvPr/>
            </p:nvGrpSpPr>
            <p:grpSpPr>
              <a:xfrm>
                <a:off x="4184309" y="3599998"/>
                <a:ext cx="3820210" cy="1545806"/>
                <a:chOff x="3842484" y="4051112"/>
                <a:chExt cx="4295676" cy="1738197"/>
              </a:xfrm>
            </p:grpSpPr>
            <p:sp>
              <p:nvSpPr>
                <p:cNvPr id="18" name="Freeform 17"/>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6005968" y="4456319"/>
                  <a:ext cx="2132192"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 name="connsiteX0" fmla="*/ 20459 w 1588002"/>
                    <a:gd name="connsiteY0" fmla="*/ 342538 h 992778"/>
                    <a:gd name="connsiteX1" fmla="*/ 1207728 w 1588002"/>
                    <a:gd name="connsiteY1" fmla="*/ 0 h 992778"/>
                    <a:gd name="connsiteX2" fmla="*/ 1588002 w 1588002"/>
                    <a:gd name="connsiteY2" fmla="*/ 537029 h 992778"/>
                    <a:gd name="connsiteX3" fmla="*/ 29168 w 1588002"/>
                    <a:gd name="connsiteY3" fmla="*/ 992778 h 992778"/>
                    <a:gd name="connsiteX4" fmla="*/ 20459 w 1588002"/>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002" h="992778">
                      <a:moveTo>
                        <a:pt x="20459" y="342538"/>
                      </a:moveTo>
                      <a:lnTo>
                        <a:pt x="1207728" y="0"/>
                      </a:lnTo>
                      <a:lnTo>
                        <a:pt x="1588002" y="537029"/>
                      </a:lnTo>
                      <a:lnTo>
                        <a:pt x="29168" y="992778"/>
                      </a:lnTo>
                      <a:cubicBezTo>
                        <a:pt x="800" y="784673"/>
                        <a:pt x="0" y="584806"/>
                        <a:pt x="20459" y="342538"/>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8"/>
              <p:cNvGrpSpPr/>
              <p:nvPr/>
            </p:nvGrpSpPr>
            <p:grpSpPr>
              <a:xfrm>
                <a:off x="4747096" y="3091902"/>
                <a:ext cx="2694633" cy="1090352"/>
                <a:chOff x="3842484" y="4051112"/>
                <a:chExt cx="4295676" cy="1738197"/>
              </a:xfrm>
            </p:grpSpPr>
            <p:sp>
              <p:nvSpPr>
                <p:cNvPr id="15" name="Freeform 14"/>
                <p:cNvSpPr/>
                <p:nvPr/>
              </p:nvSpPr>
              <p:spPr>
                <a:xfrm>
                  <a:off x="4341734" y="4051112"/>
                  <a:ext cx="3295818" cy="872048"/>
                </a:xfrm>
                <a:custGeom>
                  <a:avLst/>
                  <a:gdLst>
                    <a:gd name="connsiteX0" fmla="*/ 3798 w 2465936"/>
                    <a:gd name="connsiteY0" fmla="*/ 311446 h 652328"/>
                    <a:gd name="connsiteX1" fmla="*/ 1245787 w 2465936"/>
                    <a:gd name="connsiteY1" fmla="*/ 949 h 652328"/>
                    <a:gd name="connsiteX2" fmla="*/ 2462138 w 2465936"/>
                    <a:gd name="connsiteY2" fmla="*/ 305749 h 652328"/>
                    <a:gd name="connsiteX3" fmla="*/ 1268575 w 2465936"/>
                    <a:gd name="connsiteY3" fmla="*/ 650429 h 652328"/>
                    <a:gd name="connsiteX4" fmla="*/ 3798 w 2465936"/>
                    <a:gd name="connsiteY4" fmla="*/ 311446 h 652328"/>
                    <a:gd name="connsiteX0" fmla="*/ 3798 w 2465936"/>
                    <a:gd name="connsiteY0" fmla="*/ 311446 h 650429"/>
                    <a:gd name="connsiteX1" fmla="*/ 1245787 w 2465936"/>
                    <a:gd name="connsiteY1" fmla="*/ 949 h 650429"/>
                    <a:gd name="connsiteX2" fmla="*/ 2462138 w 2465936"/>
                    <a:gd name="connsiteY2" fmla="*/ 305749 h 650429"/>
                    <a:gd name="connsiteX3" fmla="*/ 1268575 w 2465936"/>
                    <a:gd name="connsiteY3" fmla="*/ 650429 h 650429"/>
                    <a:gd name="connsiteX4" fmla="*/ 3798 w 2465936"/>
                    <a:gd name="connsiteY4" fmla="*/ 311446 h 650429"/>
                    <a:gd name="connsiteX0" fmla="*/ 3798 w 2462138"/>
                    <a:gd name="connsiteY0" fmla="*/ 311446 h 650429"/>
                    <a:gd name="connsiteX1" fmla="*/ 1245787 w 2462138"/>
                    <a:gd name="connsiteY1" fmla="*/ 949 h 650429"/>
                    <a:gd name="connsiteX2" fmla="*/ 2462138 w 2462138"/>
                    <a:gd name="connsiteY2" fmla="*/ 305749 h 650429"/>
                    <a:gd name="connsiteX3" fmla="*/ 1268575 w 2462138"/>
                    <a:gd name="connsiteY3" fmla="*/ 650429 h 650429"/>
                    <a:gd name="connsiteX4" fmla="*/ 3798 w 2462138"/>
                    <a:gd name="connsiteY4" fmla="*/ 311446 h 650429"/>
                    <a:gd name="connsiteX0" fmla="*/ 0 w 2458340"/>
                    <a:gd name="connsiteY0" fmla="*/ 311446 h 650429"/>
                    <a:gd name="connsiteX1" fmla="*/ 1241989 w 2458340"/>
                    <a:gd name="connsiteY1" fmla="*/ 949 h 650429"/>
                    <a:gd name="connsiteX2" fmla="*/ 2458340 w 2458340"/>
                    <a:gd name="connsiteY2" fmla="*/ 305749 h 650429"/>
                    <a:gd name="connsiteX3" fmla="*/ 1264777 w 2458340"/>
                    <a:gd name="connsiteY3" fmla="*/ 650429 h 650429"/>
                    <a:gd name="connsiteX4" fmla="*/ 0 w 2458340"/>
                    <a:gd name="connsiteY4" fmla="*/ 311446 h 650429"/>
                    <a:gd name="connsiteX0" fmla="*/ 0 w 2458340"/>
                    <a:gd name="connsiteY0" fmla="*/ 310497 h 649480"/>
                    <a:gd name="connsiteX1" fmla="*/ 1241989 w 2458340"/>
                    <a:gd name="connsiteY1" fmla="*/ 0 h 649480"/>
                    <a:gd name="connsiteX2" fmla="*/ 2458340 w 2458340"/>
                    <a:gd name="connsiteY2" fmla="*/ 304800 h 649480"/>
                    <a:gd name="connsiteX3" fmla="*/ 1264777 w 2458340"/>
                    <a:gd name="connsiteY3" fmla="*/ 649480 h 649480"/>
                    <a:gd name="connsiteX4" fmla="*/ 0 w 2458340"/>
                    <a:gd name="connsiteY4" fmla="*/ 310497 h 649480"/>
                    <a:gd name="connsiteX0" fmla="*/ 0 w 2450794"/>
                    <a:gd name="connsiteY0" fmla="*/ 370864 h 649480"/>
                    <a:gd name="connsiteX1" fmla="*/ 1234443 w 2450794"/>
                    <a:gd name="connsiteY1" fmla="*/ 0 h 649480"/>
                    <a:gd name="connsiteX2" fmla="*/ 2450794 w 2450794"/>
                    <a:gd name="connsiteY2" fmla="*/ 304800 h 649480"/>
                    <a:gd name="connsiteX3" fmla="*/ 1257231 w 2450794"/>
                    <a:gd name="connsiteY3" fmla="*/ 649480 h 649480"/>
                    <a:gd name="connsiteX4" fmla="*/ 0 w 2450794"/>
                    <a:gd name="connsiteY4" fmla="*/ 370864 h 649480"/>
                    <a:gd name="connsiteX0" fmla="*/ 0 w 2454642"/>
                    <a:gd name="connsiteY0" fmla="*/ 314269 h 649480"/>
                    <a:gd name="connsiteX1" fmla="*/ 1238291 w 2454642"/>
                    <a:gd name="connsiteY1" fmla="*/ 0 h 649480"/>
                    <a:gd name="connsiteX2" fmla="*/ 2454642 w 2454642"/>
                    <a:gd name="connsiteY2" fmla="*/ 304800 h 649480"/>
                    <a:gd name="connsiteX3" fmla="*/ 1261079 w 2454642"/>
                    <a:gd name="connsiteY3" fmla="*/ 649480 h 649480"/>
                    <a:gd name="connsiteX4" fmla="*/ 0 w 2454642"/>
                    <a:gd name="connsiteY4" fmla="*/ 314269 h 64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642" h="649480">
                      <a:moveTo>
                        <a:pt x="0" y="314269"/>
                      </a:moveTo>
                      <a:lnTo>
                        <a:pt x="1238291" y="0"/>
                      </a:lnTo>
                      <a:lnTo>
                        <a:pt x="2454642" y="304800"/>
                      </a:lnTo>
                      <a:lnTo>
                        <a:pt x="1261079" y="649480"/>
                      </a:lnTo>
                      <a:lnTo>
                        <a:pt x="0" y="314269"/>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5"/>
                <p:cNvSpPr/>
                <p:nvPr/>
              </p:nvSpPr>
              <p:spPr>
                <a:xfrm>
                  <a:off x="3842484" y="4469474"/>
                  <a:ext cx="2201188" cy="1319835"/>
                </a:xfrm>
                <a:custGeom>
                  <a:avLst/>
                  <a:gdLst>
                    <a:gd name="connsiteX0" fmla="*/ 211183 w 2122715"/>
                    <a:gd name="connsiteY0" fmla="*/ 535032 h 1041218"/>
                    <a:gd name="connsiteX1" fmla="*/ 583475 w 2122715"/>
                    <a:gd name="connsiteY1" fmla="*/ 28847 h 1041218"/>
                    <a:gd name="connsiteX2" fmla="*/ 1844041 w 2122715"/>
                    <a:gd name="connsiteY2" fmla="*/ 361949 h 1041218"/>
                    <a:gd name="connsiteX3" fmla="*/ 1850572 w 2122715"/>
                    <a:gd name="connsiteY3" fmla="*/ 1011827 h 1041218"/>
                    <a:gd name="connsiteX4" fmla="*/ 211183 w 2122715"/>
                    <a:gd name="connsiteY4" fmla="*/ 535032 h 1041218"/>
                    <a:gd name="connsiteX0" fmla="*/ 0 w 1911532"/>
                    <a:gd name="connsiteY0" fmla="*/ 535032 h 1041218"/>
                    <a:gd name="connsiteX1" fmla="*/ 372292 w 1911532"/>
                    <a:gd name="connsiteY1" fmla="*/ 28847 h 1041218"/>
                    <a:gd name="connsiteX2" fmla="*/ 1632858 w 1911532"/>
                    <a:gd name="connsiteY2" fmla="*/ 361949 h 1041218"/>
                    <a:gd name="connsiteX3" fmla="*/ 1639389 w 1911532"/>
                    <a:gd name="connsiteY3" fmla="*/ 1011827 h 1041218"/>
                    <a:gd name="connsiteX4" fmla="*/ 0 w 1911532"/>
                    <a:gd name="connsiteY4" fmla="*/ 535032 h 1041218"/>
                    <a:gd name="connsiteX0" fmla="*/ 0 w 1911532"/>
                    <a:gd name="connsiteY0" fmla="*/ 506185 h 1012371"/>
                    <a:gd name="connsiteX1" fmla="*/ 372292 w 1911532"/>
                    <a:gd name="connsiteY1" fmla="*/ 0 h 1012371"/>
                    <a:gd name="connsiteX2" fmla="*/ 1632858 w 1911532"/>
                    <a:gd name="connsiteY2" fmla="*/ 333102 h 1012371"/>
                    <a:gd name="connsiteX3" fmla="*/ 1639389 w 1911532"/>
                    <a:gd name="connsiteY3" fmla="*/ 982980 h 1012371"/>
                    <a:gd name="connsiteX4" fmla="*/ 0 w 1911532"/>
                    <a:gd name="connsiteY4" fmla="*/ 506185 h 1012371"/>
                    <a:gd name="connsiteX0" fmla="*/ 0 w 1639389"/>
                    <a:gd name="connsiteY0" fmla="*/ 506185 h 1012371"/>
                    <a:gd name="connsiteX1" fmla="*/ 372292 w 1639389"/>
                    <a:gd name="connsiteY1" fmla="*/ 0 h 1012371"/>
                    <a:gd name="connsiteX2" fmla="*/ 1632858 w 1639389"/>
                    <a:gd name="connsiteY2" fmla="*/ 333102 h 1012371"/>
                    <a:gd name="connsiteX3" fmla="*/ 1639389 w 1639389"/>
                    <a:gd name="connsiteY3" fmla="*/ 982980 h 1012371"/>
                    <a:gd name="connsiteX4" fmla="*/ 0 w 1639389"/>
                    <a:gd name="connsiteY4" fmla="*/ 506185 h 1012371"/>
                    <a:gd name="connsiteX0" fmla="*/ 0 w 1639389"/>
                    <a:gd name="connsiteY0" fmla="*/ 506185 h 982980"/>
                    <a:gd name="connsiteX1" fmla="*/ 372292 w 1639389"/>
                    <a:gd name="connsiteY1" fmla="*/ 0 h 982980"/>
                    <a:gd name="connsiteX2" fmla="*/ 1632858 w 1639389"/>
                    <a:gd name="connsiteY2" fmla="*/ 333102 h 982980"/>
                    <a:gd name="connsiteX3" fmla="*/ 1639389 w 1639389"/>
                    <a:gd name="connsiteY3" fmla="*/ 982980 h 982980"/>
                    <a:gd name="connsiteX4" fmla="*/ 0 w 1639389"/>
                    <a:gd name="connsiteY4" fmla="*/ 506185 h 98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389" h="982980">
                      <a:moveTo>
                        <a:pt x="0" y="506185"/>
                      </a:moveTo>
                      <a:lnTo>
                        <a:pt x="372292" y="0"/>
                      </a:lnTo>
                      <a:lnTo>
                        <a:pt x="1632858" y="333102"/>
                      </a:lnTo>
                      <a:lnTo>
                        <a:pt x="1639389" y="982980"/>
                      </a:lnTo>
                      <a:lnTo>
                        <a:pt x="0" y="506185"/>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p:nvSpPr>
              <p:spPr>
                <a:xfrm>
                  <a:off x="6033439" y="4456319"/>
                  <a:ext cx="2104721" cy="1332990"/>
                </a:xfrm>
                <a:custGeom>
                  <a:avLst/>
                  <a:gdLst>
                    <a:gd name="connsiteX0" fmla="*/ 253032 w 2017002"/>
                    <a:gd name="connsiteY0" fmla="*/ 374953 h 1057608"/>
                    <a:gd name="connsiteX1" fmla="*/ 1440301 w 2017002"/>
                    <a:gd name="connsiteY1" fmla="*/ 32415 h 1057608"/>
                    <a:gd name="connsiteX2" fmla="*/ 1820575 w 2017002"/>
                    <a:gd name="connsiteY2" fmla="*/ 569444 h 1057608"/>
                    <a:gd name="connsiteX3" fmla="*/ 261741 w 2017002"/>
                    <a:gd name="connsiteY3" fmla="*/ 1025193 h 1057608"/>
                    <a:gd name="connsiteX4" fmla="*/ 253032 w 2017002"/>
                    <a:gd name="connsiteY4" fmla="*/ 374953 h 1057608"/>
                    <a:gd name="connsiteX0" fmla="*/ 0 w 1763970"/>
                    <a:gd name="connsiteY0" fmla="*/ 374953 h 1057608"/>
                    <a:gd name="connsiteX1" fmla="*/ 1187269 w 1763970"/>
                    <a:gd name="connsiteY1" fmla="*/ 32415 h 1057608"/>
                    <a:gd name="connsiteX2" fmla="*/ 1567543 w 1763970"/>
                    <a:gd name="connsiteY2" fmla="*/ 569444 h 1057608"/>
                    <a:gd name="connsiteX3" fmla="*/ 8709 w 1763970"/>
                    <a:gd name="connsiteY3" fmla="*/ 1025193 h 1057608"/>
                    <a:gd name="connsiteX4" fmla="*/ 0 w 1763970"/>
                    <a:gd name="connsiteY4" fmla="*/ 374953 h 1057608"/>
                    <a:gd name="connsiteX0" fmla="*/ 0 w 1763970"/>
                    <a:gd name="connsiteY0" fmla="*/ 342538 h 1025193"/>
                    <a:gd name="connsiteX1" fmla="*/ 1187269 w 1763970"/>
                    <a:gd name="connsiteY1" fmla="*/ 0 h 1025193"/>
                    <a:gd name="connsiteX2" fmla="*/ 1567543 w 1763970"/>
                    <a:gd name="connsiteY2" fmla="*/ 537029 h 1025193"/>
                    <a:gd name="connsiteX3" fmla="*/ 8709 w 1763970"/>
                    <a:gd name="connsiteY3" fmla="*/ 992778 h 1025193"/>
                    <a:gd name="connsiteX4" fmla="*/ 0 w 1763970"/>
                    <a:gd name="connsiteY4" fmla="*/ 342538 h 1025193"/>
                    <a:gd name="connsiteX0" fmla="*/ 0 w 1763970"/>
                    <a:gd name="connsiteY0" fmla="*/ 342538 h 992778"/>
                    <a:gd name="connsiteX1" fmla="*/ 1187269 w 1763970"/>
                    <a:gd name="connsiteY1" fmla="*/ 0 h 992778"/>
                    <a:gd name="connsiteX2" fmla="*/ 1567543 w 1763970"/>
                    <a:gd name="connsiteY2" fmla="*/ 537029 h 992778"/>
                    <a:gd name="connsiteX3" fmla="*/ 8709 w 1763970"/>
                    <a:gd name="connsiteY3" fmla="*/ 992778 h 992778"/>
                    <a:gd name="connsiteX4" fmla="*/ 0 w 1763970"/>
                    <a:gd name="connsiteY4" fmla="*/ 342538 h 992778"/>
                    <a:gd name="connsiteX0" fmla="*/ 0 w 1567543"/>
                    <a:gd name="connsiteY0" fmla="*/ 342538 h 992778"/>
                    <a:gd name="connsiteX1" fmla="*/ 1187269 w 1567543"/>
                    <a:gd name="connsiteY1" fmla="*/ 0 h 992778"/>
                    <a:gd name="connsiteX2" fmla="*/ 1567543 w 1567543"/>
                    <a:gd name="connsiteY2" fmla="*/ 537029 h 992778"/>
                    <a:gd name="connsiteX3" fmla="*/ 8709 w 1567543"/>
                    <a:gd name="connsiteY3" fmla="*/ 992778 h 992778"/>
                    <a:gd name="connsiteX4" fmla="*/ 0 w 1567543"/>
                    <a:gd name="connsiteY4" fmla="*/ 342538 h 992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543" h="992778">
                      <a:moveTo>
                        <a:pt x="0" y="342538"/>
                      </a:moveTo>
                      <a:lnTo>
                        <a:pt x="1187269" y="0"/>
                      </a:lnTo>
                      <a:lnTo>
                        <a:pt x="1567543" y="537029"/>
                      </a:lnTo>
                      <a:lnTo>
                        <a:pt x="8709" y="992778"/>
                      </a:lnTo>
                      <a:lnTo>
                        <a:pt x="0" y="342538"/>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5211622" y="2645891"/>
                <a:ext cx="1809938" cy="791180"/>
                <a:chOff x="4396387" y="3258519"/>
                <a:chExt cx="3258582" cy="1424429"/>
              </a:xfrm>
            </p:grpSpPr>
            <p:sp>
              <p:nvSpPr>
                <p:cNvPr id="12" name="Freeform 11"/>
                <p:cNvSpPr/>
                <p:nvPr/>
              </p:nvSpPr>
              <p:spPr>
                <a:xfrm>
                  <a:off x="4845770" y="3258519"/>
                  <a:ext cx="2350074" cy="630365"/>
                </a:xfrm>
                <a:custGeom>
                  <a:avLst/>
                  <a:gdLst>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2295 w 1753518"/>
                    <a:gd name="connsiteY0" fmla="*/ 233650 h 465922"/>
                    <a:gd name="connsiteX1" fmla="*/ 905678 w 1753518"/>
                    <a:gd name="connsiteY1" fmla="*/ 2295 h 465922"/>
                    <a:gd name="connsiteX2" fmla="*/ 1751223 w 1753518"/>
                    <a:gd name="connsiteY2" fmla="*/ 219879 h 465922"/>
                    <a:gd name="connsiteX3" fmla="*/ 891907 w 1753518"/>
                    <a:gd name="connsiteY3" fmla="*/ 462250 h 465922"/>
                    <a:gd name="connsiteX4" fmla="*/ 2295 w 1753518"/>
                    <a:gd name="connsiteY4" fmla="*/ 233650 h 465922"/>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51223"/>
                    <a:gd name="connsiteY0" fmla="*/ 233650 h 462250"/>
                    <a:gd name="connsiteX1" fmla="*/ 903383 w 1751223"/>
                    <a:gd name="connsiteY1" fmla="*/ 2295 h 462250"/>
                    <a:gd name="connsiteX2" fmla="*/ 1748928 w 1751223"/>
                    <a:gd name="connsiteY2" fmla="*/ 219879 h 462250"/>
                    <a:gd name="connsiteX3" fmla="*/ 889612 w 1751223"/>
                    <a:gd name="connsiteY3" fmla="*/ 462250 h 462250"/>
                    <a:gd name="connsiteX4" fmla="*/ 0 w 1751223"/>
                    <a:gd name="connsiteY4" fmla="*/ 233650 h 462250"/>
                    <a:gd name="connsiteX0" fmla="*/ 0 w 1748928"/>
                    <a:gd name="connsiteY0" fmla="*/ 231355 h 459955"/>
                    <a:gd name="connsiteX1" fmla="*/ 903383 w 1748928"/>
                    <a:gd name="connsiteY1" fmla="*/ 0 h 459955"/>
                    <a:gd name="connsiteX2" fmla="*/ 1748928 w 1748928"/>
                    <a:gd name="connsiteY2" fmla="*/ 217584 h 459955"/>
                    <a:gd name="connsiteX3" fmla="*/ 889612 w 1748928"/>
                    <a:gd name="connsiteY3" fmla="*/ 459955 h 459955"/>
                    <a:gd name="connsiteX4" fmla="*/ 0 w 1748928"/>
                    <a:gd name="connsiteY4" fmla="*/ 231355 h 459955"/>
                    <a:gd name="connsiteX0" fmla="*/ 0 w 1748928"/>
                    <a:gd name="connsiteY0" fmla="*/ 231355 h 464718"/>
                    <a:gd name="connsiteX1" fmla="*/ 903383 w 1748928"/>
                    <a:gd name="connsiteY1" fmla="*/ 0 h 464718"/>
                    <a:gd name="connsiteX2" fmla="*/ 1748928 w 1748928"/>
                    <a:gd name="connsiteY2" fmla="*/ 217584 h 464718"/>
                    <a:gd name="connsiteX3" fmla="*/ 903106 w 1748928"/>
                    <a:gd name="connsiteY3" fmla="*/ 464718 h 464718"/>
                    <a:gd name="connsiteX4" fmla="*/ 0 w 1748928"/>
                    <a:gd name="connsiteY4" fmla="*/ 231355 h 464718"/>
                    <a:gd name="connsiteX0" fmla="*/ 0 w 1787028"/>
                    <a:gd name="connsiteY0" fmla="*/ 267074 h 464718"/>
                    <a:gd name="connsiteX1" fmla="*/ 941483 w 1787028"/>
                    <a:gd name="connsiteY1" fmla="*/ 0 h 464718"/>
                    <a:gd name="connsiteX2" fmla="*/ 1787028 w 1787028"/>
                    <a:gd name="connsiteY2" fmla="*/ 217584 h 464718"/>
                    <a:gd name="connsiteX3" fmla="*/ 941206 w 1787028"/>
                    <a:gd name="connsiteY3" fmla="*/ 464718 h 464718"/>
                    <a:gd name="connsiteX4" fmla="*/ 0 w 1787028"/>
                    <a:gd name="connsiteY4" fmla="*/ 267074 h 464718"/>
                    <a:gd name="connsiteX0" fmla="*/ 0 w 1754484"/>
                    <a:gd name="connsiteY0" fmla="*/ 231355 h 464718"/>
                    <a:gd name="connsiteX1" fmla="*/ 908939 w 1754484"/>
                    <a:gd name="connsiteY1" fmla="*/ 0 h 464718"/>
                    <a:gd name="connsiteX2" fmla="*/ 1754484 w 1754484"/>
                    <a:gd name="connsiteY2" fmla="*/ 217584 h 464718"/>
                    <a:gd name="connsiteX3" fmla="*/ 908662 w 1754484"/>
                    <a:gd name="connsiteY3" fmla="*/ 464718 h 464718"/>
                    <a:gd name="connsiteX4" fmla="*/ 0 w 1754484"/>
                    <a:gd name="connsiteY4" fmla="*/ 231355 h 464718"/>
                    <a:gd name="connsiteX0" fmla="*/ 0 w 1754484"/>
                    <a:gd name="connsiteY0" fmla="*/ 231355 h 419474"/>
                    <a:gd name="connsiteX1" fmla="*/ 908939 w 1754484"/>
                    <a:gd name="connsiteY1" fmla="*/ 0 h 419474"/>
                    <a:gd name="connsiteX2" fmla="*/ 1754484 w 1754484"/>
                    <a:gd name="connsiteY2" fmla="*/ 217584 h 419474"/>
                    <a:gd name="connsiteX3" fmla="*/ 912631 w 1754484"/>
                    <a:gd name="connsiteY3" fmla="*/ 419474 h 419474"/>
                    <a:gd name="connsiteX4" fmla="*/ 0 w 1754484"/>
                    <a:gd name="connsiteY4" fmla="*/ 231355 h 419474"/>
                    <a:gd name="connsiteX0" fmla="*/ 0 w 1754484"/>
                    <a:gd name="connsiteY0" fmla="*/ 231355 h 464718"/>
                    <a:gd name="connsiteX1" fmla="*/ 908939 w 1754484"/>
                    <a:gd name="connsiteY1" fmla="*/ 0 h 464718"/>
                    <a:gd name="connsiteX2" fmla="*/ 1754484 w 1754484"/>
                    <a:gd name="connsiteY2" fmla="*/ 217584 h 464718"/>
                    <a:gd name="connsiteX3" fmla="*/ 909457 w 1754484"/>
                    <a:gd name="connsiteY3" fmla="*/ 464718 h 464718"/>
                    <a:gd name="connsiteX4" fmla="*/ 0 w 1754484"/>
                    <a:gd name="connsiteY4" fmla="*/ 231355 h 464718"/>
                    <a:gd name="connsiteX0" fmla="*/ 0 w 1741785"/>
                    <a:gd name="connsiteY0" fmla="*/ 231355 h 464718"/>
                    <a:gd name="connsiteX1" fmla="*/ 908939 w 1741785"/>
                    <a:gd name="connsiteY1" fmla="*/ 0 h 464718"/>
                    <a:gd name="connsiteX2" fmla="*/ 1741785 w 1741785"/>
                    <a:gd name="connsiteY2" fmla="*/ 224728 h 464718"/>
                    <a:gd name="connsiteX3" fmla="*/ 909457 w 1741785"/>
                    <a:gd name="connsiteY3" fmla="*/ 464718 h 464718"/>
                    <a:gd name="connsiteX4" fmla="*/ 0 w 1741785"/>
                    <a:gd name="connsiteY4" fmla="*/ 231355 h 464718"/>
                    <a:gd name="connsiteX0" fmla="*/ 0 w 1767186"/>
                    <a:gd name="connsiteY0" fmla="*/ 231355 h 464718"/>
                    <a:gd name="connsiteX1" fmla="*/ 908939 w 1767186"/>
                    <a:gd name="connsiteY1" fmla="*/ 0 h 464718"/>
                    <a:gd name="connsiteX2" fmla="*/ 1767186 w 1767186"/>
                    <a:gd name="connsiteY2" fmla="*/ 208059 h 464718"/>
                    <a:gd name="connsiteX3" fmla="*/ 909457 w 1767186"/>
                    <a:gd name="connsiteY3" fmla="*/ 464718 h 464718"/>
                    <a:gd name="connsiteX4" fmla="*/ 0 w 1767186"/>
                    <a:gd name="connsiteY4" fmla="*/ 231355 h 464718"/>
                    <a:gd name="connsiteX0" fmla="*/ 0 w 1747343"/>
                    <a:gd name="connsiteY0" fmla="*/ 231355 h 464718"/>
                    <a:gd name="connsiteX1" fmla="*/ 908939 w 1747343"/>
                    <a:gd name="connsiteY1" fmla="*/ 0 h 464718"/>
                    <a:gd name="connsiteX2" fmla="*/ 1747343 w 1747343"/>
                    <a:gd name="connsiteY2" fmla="*/ 222347 h 464718"/>
                    <a:gd name="connsiteX3" fmla="*/ 909457 w 1747343"/>
                    <a:gd name="connsiteY3" fmla="*/ 464718 h 464718"/>
                    <a:gd name="connsiteX4" fmla="*/ 0 w 1747343"/>
                    <a:gd name="connsiteY4" fmla="*/ 231355 h 464718"/>
                    <a:gd name="connsiteX0" fmla="*/ 0 w 1747343"/>
                    <a:gd name="connsiteY0" fmla="*/ 231355 h 448049"/>
                    <a:gd name="connsiteX1" fmla="*/ 908939 w 1747343"/>
                    <a:gd name="connsiteY1" fmla="*/ 0 h 448049"/>
                    <a:gd name="connsiteX2" fmla="*/ 1747343 w 1747343"/>
                    <a:gd name="connsiteY2" fmla="*/ 222347 h 448049"/>
                    <a:gd name="connsiteX3" fmla="*/ 925333 w 1747343"/>
                    <a:gd name="connsiteY3" fmla="*/ 448049 h 448049"/>
                    <a:gd name="connsiteX4" fmla="*/ 0 w 1747343"/>
                    <a:gd name="connsiteY4" fmla="*/ 231355 h 448049"/>
                    <a:gd name="connsiteX0" fmla="*/ 0 w 1747343"/>
                    <a:gd name="connsiteY0" fmla="*/ 231355 h 469480"/>
                    <a:gd name="connsiteX1" fmla="*/ 908939 w 1747343"/>
                    <a:gd name="connsiteY1" fmla="*/ 0 h 469480"/>
                    <a:gd name="connsiteX2" fmla="*/ 1747343 w 1747343"/>
                    <a:gd name="connsiteY2" fmla="*/ 222347 h 469480"/>
                    <a:gd name="connsiteX3" fmla="*/ 905490 w 1747343"/>
                    <a:gd name="connsiteY3" fmla="*/ 469480 h 469480"/>
                    <a:gd name="connsiteX4" fmla="*/ 0 w 1747343"/>
                    <a:gd name="connsiteY4" fmla="*/ 231355 h 469480"/>
                    <a:gd name="connsiteX0" fmla="*/ 0 w 1733935"/>
                    <a:gd name="connsiteY0" fmla="*/ 318885 h 469480"/>
                    <a:gd name="connsiteX1" fmla="*/ 895531 w 1733935"/>
                    <a:gd name="connsiteY1" fmla="*/ 0 h 469480"/>
                    <a:gd name="connsiteX2" fmla="*/ 1733935 w 1733935"/>
                    <a:gd name="connsiteY2" fmla="*/ 222347 h 469480"/>
                    <a:gd name="connsiteX3" fmla="*/ 892082 w 1733935"/>
                    <a:gd name="connsiteY3" fmla="*/ 469480 h 469480"/>
                    <a:gd name="connsiteX4" fmla="*/ 0 w 1733935"/>
                    <a:gd name="connsiteY4" fmla="*/ 318885 h 469480"/>
                    <a:gd name="connsiteX0" fmla="*/ 0 w 1746270"/>
                    <a:gd name="connsiteY0" fmla="*/ 235616 h 469480"/>
                    <a:gd name="connsiteX1" fmla="*/ 907866 w 1746270"/>
                    <a:gd name="connsiteY1" fmla="*/ 0 h 469480"/>
                    <a:gd name="connsiteX2" fmla="*/ 1746270 w 1746270"/>
                    <a:gd name="connsiteY2" fmla="*/ 222347 h 469480"/>
                    <a:gd name="connsiteX3" fmla="*/ 904417 w 1746270"/>
                    <a:gd name="connsiteY3" fmla="*/ 469480 h 469480"/>
                    <a:gd name="connsiteX4" fmla="*/ 0 w 1746270"/>
                    <a:gd name="connsiteY4" fmla="*/ 235616 h 469480"/>
                    <a:gd name="connsiteX0" fmla="*/ 0 w 1746270"/>
                    <a:gd name="connsiteY0" fmla="*/ 235616 h 469480"/>
                    <a:gd name="connsiteX1" fmla="*/ 907866 w 1746270"/>
                    <a:gd name="connsiteY1" fmla="*/ 0 h 469480"/>
                    <a:gd name="connsiteX2" fmla="*/ 1746270 w 1746270"/>
                    <a:gd name="connsiteY2" fmla="*/ 286440 h 469480"/>
                    <a:gd name="connsiteX3" fmla="*/ 904417 w 1746270"/>
                    <a:gd name="connsiteY3" fmla="*/ 469480 h 469480"/>
                    <a:gd name="connsiteX4" fmla="*/ 0 w 1746270"/>
                    <a:gd name="connsiteY4" fmla="*/ 235616 h 469480"/>
                    <a:gd name="connsiteX0" fmla="*/ 0 w 1750276"/>
                    <a:gd name="connsiteY0" fmla="*/ 235616 h 469480"/>
                    <a:gd name="connsiteX1" fmla="*/ 907866 w 1750276"/>
                    <a:gd name="connsiteY1" fmla="*/ 0 h 469480"/>
                    <a:gd name="connsiteX2" fmla="*/ 1750276 w 1750276"/>
                    <a:gd name="connsiteY2" fmla="*/ 224350 h 469480"/>
                    <a:gd name="connsiteX3" fmla="*/ 904417 w 1750276"/>
                    <a:gd name="connsiteY3" fmla="*/ 469480 h 469480"/>
                    <a:gd name="connsiteX4" fmla="*/ 0 w 1750276"/>
                    <a:gd name="connsiteY4" fmla="*/ 235616 h 46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276" h="469480">
                      <a:moveTo>
                        <a:pt x="0" y="235616"/>
                      </a:moveTo>
                      <a:lnTo>
                        <a:pt x="907866" y="0"/>
                      </a:lnTo>
                      <a:lnTo>
                        <a:pt x="1750276" y="224350"/>
                      </a:lnTo>
                      <a:lnTo>
                        <a:pt x="904417" y="469480"/>
                      </a:lnTo>
                      <a:lnTo>
                        <a:pt x="0" y="235616"/>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00481" y="3555786"/>
                  <a:ext cx="1654488" cy="1125414"/>
                </a:xfrm>
                <a:custGeom>
                  <a:avLst/>
                  <a:gdLst>
                    <a:gd name="connsiteX0" fmla="*/ 196941 w 1524437"/>
                    <a:gd name="connsiteY0" fmla="*/ 282093 h 913090"/>
                    <a:gd name="connsiteX1" fmla="*/ 1040599 w 1524437"/>
                    <a:gd name="connsiteY1" fmla="*/ 38427 h 913090"/>
                    <a:gd name="connsiteX2" fmla="*/ 1383827 w 1524437"/>
                    <a:gd name="connsiteY2" fmla="*/ 512658 h 913090"/>
                    <a:gd name="connsiteX3" fmla="*/ 196941 w 1524437"/>
                    <a:gd name="connsiteY3" fmla="*/ 874226 h 913090"/>
                    <a:gd name="connsiteX4" fmla="*/ 196941 w 1524437"/>
                    <a:gd name="connsiteY4" fmla="*/ 282093 h 913090"/>
                    <a:gd name="connsiteX0" fmla="*/ 196941 w 1524437"/>
                    <a:gd name="connsiteY0" fmla="*/ 243666 h 874663"/>
                    <a:gd name="connsiteX1" fmla="*/ 1040599 w 1524437"/>
                    <a:gd name="connsiteY1" fmla="*/ 0 h 874663"/>
                    <a:gd name="connsiteX2" fmla="*/ 1383827 w 1524437"/>
                    <a:gd name="connsiteY2" fmla="*/ 474231 h 874663"/>
                    <a:gd name="connsiteX3" fmla="*/ 196941 w 1524437"/>
                    <a:gd name="connsiteY3" fmla="*/ 835799 h 874663"/>
                    <a:gd name="connsiteX4" fmla="*/ 196941 w 1524437"/>
                    <a:gd name="connsiteY4" fmla="*/ 243666 h 874663"/>
                    <a:gd name="connsiteX0" fmla="*/ 0 w 1327496"/>
                    <a:gd name="connsiteY0" fmla="*/ 243666 h 874663"/>
                    <a:gd name="connsiteX1" fmla="*/ 843658 w 1327496"/>
                    <a:gd name="connsiteY1" fmla="*/ 0 h 874663"/>
                    <a:gd name="connsiteX2" fmla="*/ 1186886 w 1327496"/>
                    <a:gd name="connsiteY2" fmla="*/ 474231 h 874663"/>
                    <a:gd name="connsiteX3" fmla="*/ 0 w 1327496"/>
                    <a:gd name="connsiteY3" fmla="*/ 835799 h 874663"/>
                    <a:gd name="connsiteX4" fmla="*/ 0 w 1327496"/>
                    <a:gd name="connsiteY4" fmla="*/ 243666 h 874663"/>
                    <a:gd name="connsiteX0" fmla="*/ 0 w 1327496"/>
                    <a:gd name="connsiteY0" fmla="*/ 243666 h 835799"/>
                    <a:gd name="connsiteX1" fmla="*/ 843658 w 1327496"/>
                    <a:gd name="connsiteY1" fmla="*/ 0 h 835799"/>
                    <a:gd name="connsiteX2" fmla="*/ 1186886 w 1327496"/>
                    <a:gd name="connsiteY2" fmla="*/ 474231 h 835799"/>
                    <a:gd name="connsiteX3" fmla="*/ 0 w 1327496"/>
                    <a:gd name="connsiteY3" fmla="*/ 835799 h 835799"/>
                    <a:gd name="connsiteX4" fmla="*/ 0 w 1327496"/>
                    <a:gd name="connsiteY4" fmla="*/ 243666 h 835799"/>
                    <a:gd name="connsiteX0" fmla="*/ 0 w 1186886"/>
                    <a:gd name="connsiteY0" fmla="*/ 243666 h 835799"/>
                    <a:gd name="connsiteX1" fmla="*/ 843658 w 1186886"/>
                    <a:gd name="connsiteY1" fmla="*/ 0 h 835799"/>
                    <a:gd name="connsiteX2" fmla="*/ 1186886 w 1186886"/>
                    <a:gd name="connsiteY2" fmla="*/ 474231 h 835799"/>
                    <a:gd name="connsiteX3" fmla="*/ 0 w 1186886"/>
                    <a:gd name="connsiteY3" fmla="*/ 835799 h 835799"/>
                    <a:gd name="connsiteX4" fmla="*/ 0 w 1186886"/>
                    <a:gd name="connsiteY4" fmla="*/ 243666 h 835799"/>
                    <a:gd name="connsiteX0" fmla="*/ 0 w 1191649"/>
                    <a:gd name="connsiteY0" fmla="*/ 248429 h 835799"/>
                    <a:gd name="connsiteX1" fmla="*/ 848421 w 1191649"/>
                    <a:gd name="connsiteY1" fmla="*/ 0 h 835799"/>
                    <a:gd name="connsiteX2" fmla="*/ 1191649 w 1191649"/>
                    <a:gd name="connsiteY2" fmla="*/ 474231 h 835799"/>
                    <a:gd name="connsiteX3" fmla="*/ 4763 w 1191649"/>
                    <a:gd name="connsiteY3" fmla="*/ 835799 h 835799"/>
                    <a:gd name="connsiteX4" fmla="*/ 0 w 1191649"/>
                    <a:gd name="connsiteY4" fmla="*/ 248429 h 835799"/>
                    <a:gd name="connsiteX0" fmla="*/ 1588 w 1188474"/>
                    <a:gd name="connsiteY0" fmla="*/ 246048 h 835799"/>
                    <a:gd name="connsiteX1" fmla="*/ 845246 w 1188474"/>
                    <a:gd name="connsiteY1" fmla="*/ 0 h 835799"/>
                    <a:gd name="connsiteX2" fmla="*/ 1188474 w 1188474"/>
                    <a:gd name="connsiteY2" fmla="*/ 474231 h 835799"/>
                    <a:gd name="connsiteX3" fmla="*/ 1588 w 1188474"/>
                    <a:gd name="connsiteY3" fmla="*/ 835799 h 835799"/>
                    <a:gd name="connsiteX4" fmla="*/ 1588 w 1188474"/>
                    <a:gd name="connsiteY4" fmla="*/ 246048 h 835799"/>
                    <a:gd name="connsiteX0" fmla="*/ 0 w 1194030"/>
                    <a:gd name="connsiteY0" fmla="*/ 246048 h 835799"/>
                    <a:gd name="connsiteX1" fmla="*/ 850802 w 1194030"/>
                    <a:gd name="connsiteY1" fmla="*/ 0 h 835799"/>
                    <a:gd name="connsiteX2" fmla="*/ 1194030 w 1194030"/>
                    <a:gd name="connsiteY2" fmla="*/ 474231 h 835799"/>
                    <a:gd name="connsiteX3" fmla="*/ 7144 w 1194030"/>
                    <a:gd name="connsiteY3" fmla="*/ 835799 h 835799"/>
                    <a:gd name="connsiteX4" fmla="*/ 0 w 1194030"/>
                    <a:gd name="connsiteY4" fmla="*/ 246048 h 835799"/>
                    <a:gd name="connsiteX0" fmla="*/ 0 w 1194030"/>
                    <a:gd name="connsiteY0" fmla="*/ 246048 h 838180"/>
                    <a:gd name="connsiteX1" fmla="*/ 850802 w 1194030"/>
                    <a:gd name="connsiteY1" fmla="*/ 0 h 838180"/>
                    <a:gd name="connsiteX2" fmla="*/ 1194030 w 1194030"/>
                    <a:gd name="connsiteY2" fmla="*/ 474231 h 838180"/>
                    <a:gd name="connsiteX3" fmla="*/ 1588 w 1194030"/>
                    <a:gd name="connsiteY3" fmla="*/ 838180 h 838180"/>
                    <a:gd name="connsiteX4" fmla="*/ 0 w 1194030"/>
                    <a:gd name="connsiteY4" fmla="*/ 246048 h 838180"/>
                    <a:gd name="connsiteX0" fmla="*/ 29130 w 1223160"/>
                    <a:gd name="connsiteY0" fmla="*/ 246048 h 838180"/>
                    <a:gd name="connsiteX1" fmla="*/ 879932 w 1223160"/>
                    <a:gd name="connsiteY1" fmla="*/ 0 h 838180"/>
                    <a:gd name="connsiteX2" fmla="*/ 1223160 w 1223160"/>
                    <a:gd name="connsiteY2" fmla="*/ 474231 h 838180"/>
                    <a:gd name="connsiteX3" fmla="*/ 30718 w 1223160"/>
                    <a:gd name="connsiteY3" fmla="*/ 838180 h 838180"/>
                    <a:gd name="connsiteX4" fmla="*/ 29130 w 1223160"/>
                    <a:gd name="connsiteY4" fmla="*/ 246048 h 838180"/>
                    <a:gd name="connsiteX0" fmla="*/ 38190 w 1232220"/>
                    <a:gd name="connsiteY0" fmla="*/ 246048 h 838180"/>
                    <a:gd name="connsiteX1" fmla="*/ 888992 w 1232220"/>
                    <a:gd name="connsiteY1" fmla="*/ 0 h 838180"/>
                    <a:gd name="connsiteX2" fmla="*/ 1232220 w 1232220"/>
                    <a:gd name="connsiteY2" fmla="*/ 474231 h 838180"/>
                    <a:gd name="connsiteX3" fmla="*/ 39778 w 1232220"/>
                    <a:gd name="connsiteY3" fmla="*/ 838180 h 838180"/>
                    <a:gd name="connsiteX4" fmla="*/ 38190 w 1232220"/>
                    <a:gd name="connsiteY4" fmla="*/ 246048 h 83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2220" h="838180">
                      <a:moveTo>
                        <a:pt x="38190" y="246048"/>
                      </a:moveTo>
                      <a:lnTo>
                        <a:pt x="888992" y="0"/>
                      </a:lnTo>
                      <a:lnTo>
                        <a:pt x="1232220" y="474231"/>
                      </a:lnTo>
                      <a:lnTo>
                        <a:pt x="39778" y="838180"/>
                      </a:lnTo>
                      <a:cubicBezTo>
                        <a:pt x="0" y="689714"/>
                        <a:pt x="9060" y="411950"/>
                        <a:pt x="38190" y="246048"/>
                      </a:cubicBez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396387" y="3570340"/>
                  <a:ext cx="1666207" cy="1112608"/>
                </a:xfrm>
                <a:custGeom>
                  <a:avLst/>
                  <a:gdLst>
                    <a:gd name="connsiteX0" fmla="*/ 149795 w 1590430"/>
                    <a:gd name="connsiteY0" fmla="*/ 479344 h 885093"/>
                    <a:gd name="connsiteX1" fmla="*/ 485856 w 1590430"/>
                    <a:gd name="connsiteY1" fmla="*/ 33867 h 885093"/>
                    <a:gd name="connsiteX2" fmla="*/ 1384625 w 1590430"/>
                    <a:gd name="connsiteY2" fmla="*/ 276144 h 885093"/>
                    <a:gd name="connsiteX3" fmla="*/ 1384625 w 1590430"/>
                    <a:gd name="connsiteY3" fmla="*/ 850575 h 885093"/>
                    <a:gd name="connsiteX4" fmla="*/ 149795 w 1590430"/>
                    <a:gd name="connsiteY4" fmla="*/ 479344 h 885093"/>
                    <a:gd name="connsiteX0" fmla="*/ 149795 w 1590430"/>
                    <a:gd name="connsiteY0" fmla="*/ 479344 h 850575"/>
                    <a:gd name="connsiteX1" fmla="*/ 485856 w 1590430"/>
                    <a:gd name="connsiteY1" fmla="*/ 33867 h 850575"/>
                    <a:gd name="connsiteX2" fmla="*/ 1384625 w 1590430"/>
                    <a:gd name="connsiteY2" fmla="*/ 276144 h 850575"/>
                    <a:gd name="connsiteX3" fmla="*/ 1384625 w 1590430"/>
                    <a:gd name="connsiteY3" fmla="*/ 850575 h 850575"/>
                    <a:gd name="connsiteX4" fmla="*/ 149795 w 1590430"/>
                    <a:gd name="connsiteY4" fmla="*/ 479344 h 850575"/>
                    <a:gd name="connsiteX0" fmla="*/ 149795 w 1590430"/>
                    <a:gd name="connsiteY0" fmla="*/ 445477 h 816708"/>
                    <a:gd name="connsiteX1" fmla="*/ 485856 w 1590430"/>
                    <a:gd name="connsiteY1" fmla="*/ 0 h 816708"/>
                    <a:gd name="connsiteX2" fmla="*/ 1384625 w 1590430"/>
                    <a:gd name="connsiteY2" fmla="*/ 242277 h 816708"/>
                    <a:gd name="connsiteX3" fmla="*/ 1384625 w 1590430"/>
                    <a:gd name="connsiteY3" fmla="*/ 816708 h 816708"/>
                    <a:gd name="connsiteX4" fmla="*/ 149795 w 1590430"/>
                    <a:gd name="connsiteY4" fmla="*/ 445477 h 816708"/>
                    <a:gd name="connsiteX0" fmla="*/ 0 w 1440635"/>
                    <a:gd name="connsiteY0" fmla="*/ 445477 h 816708"/>
                    <a:gd name="connsiteX1" fmla="*/ 336061 w 1440635"/>
                    <a:gd name="connsiteY1" fmla="*/ 0 h 816708"/>
                    <a:gd name="connsiteX2" fmla="*/ 1234830 w 1440635"/>
                    <a:gd name="connsiteY2" fmla="*/ 242277 h 816708"/>
                    <a:gd name="connsiteX3" fmla="*/ 1234830 w 1440635"/>
                    <a:gd name="connsiteY3" fmla="*/ 816708 h 816708"/>
                    <a:gd name="connsiteX4" fmla="*/ 0 w 1440635"/>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4830 w 1234830"/>
                    <a:gd name="connsiteY2" fmla="*/ 242277 h 816708"/>
                    <a:gd name="connsiteX3" fmla="*/ 1234830 w 1234830"/>
                    <a:gd name="connsiteY3" fmla="*/ 816708 h 816708"/>
                    <a:gd name="connsiteX4" fmla="*/ 0 w 1234830"/>
                    <a:gd name="connsiteY4" fmla="*/ 445477 h 816708"/>
                    <a:gd name="connsiteX0" fmla="*/ 0 w 1234830"/>
                    <a:gd name="connsiteY0" fmla="*/ 445477 h 816708"/>
                    <a:gd name="connsiteX1" fmla="*/ 336061 w 1234830"/>
                    <a:gd name="connsiteY1" fmla="*/ 0 h 816708"/>
                    <a:gd name="connsiteX2" fmla="*/ 1230910 w 1234830"/>
                    <a:gd name="connsiteY2" fmla="*/ 235850 h 816708"/>
                    <a:gd name="connsiteX3" fmla="*/ 1234830 w 1234830"/>
                    <a:gd name="connsiteY3" fmla="*/ 816708 h 816708"/>
                    <a:gd name="connsiteX4" fmla="*/ 0 w 1234830"/>
                    <a:gd name="connsiteY4" fmla="*/ 445477 h 816708"/>
                    <a:gd name="connsiteX0" fmla="*/ 0 w 1239172"/>
                    <a:gd name="connsiteY0" fmla="*/ 445477 h 828643"/>
                    <a:gd name="connsiteX1" fmla="*/ 336061 w 1239172"/>
                    <a:gd name="connsiteY1" fmla="*/ 0 h 828643"/>
                    <a:gd name="connsiteX2" fmla="*/ 1230910 w 1239172"/>
                    <a:gd name="connsiteY2" fmla="*/ 235850 h 828643"/>
                    <a:gd name="connsiteX3" fmla="*/ 1239172 w 1239172"/>
                    <a:gd name="connsiteY3" fmla="*/ 828643 h 828643"/>
                    <a:gd name="connsiteX4" fmla="*/ 0 w 1239172"/>
                    <a:gd name="connsiteY4" fmla="*/ 445477 h 828643"/>
                    <a:gd name="connsiteX0" fmla="*/ 0 w 1240949"/>
                    <a:gd name="connsiteY0" fmla="*/ 445477 h 828643"/>
                    <a:gd name="connsiteX1" fmla="*/ 336061 w 1240949"/>
                    <a:gd name="connsiteY1" fmla="*/ 0 h 828643"/>
                    <a:gd name="connsiteX2" fmla="*/ 1239642 w 1240949"/>
                    <a:gd name="connsiteY2" fmla="*/ 233469 h 828643"/>
                    <a:gd name="connsiteX3" fmla="*/ 1239172 w 1240949"/>
                    <a:gd name="connsiteY3" fmla="*/ 828643 h 828643"/>
                    <a:gd name="connsiteX4" fmla="*/ 0 w 1240949"/>
                    <a:gd name="connsiteY4" fmla="*/ 445477 h 82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949" h="828643">
                      <a:moveTo>
                        <a:pt x="0" y="445477"/>
                      </a:moveTo>
                      <a:lnTo>
                        <a:pt x="336061" y="0"/>
                      </a:lnTo>
                      <a:lnTo>
                        <a:pt x="1239642" y="233469"/>
                      </a:lnTo>
                      <a:cubicBezTo>
                        <a:pt x="1240949" y="427088"/>
                        <a:pt x="1237865" y="635024"/>
                        <a:pt x="1239172" y="828643"/>
                      </a:cubicBezTo>
                      <a:lnTo>
                        <a:pt x="0" y="445477"/>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7"/>
              <p:cNvGrpSpPr/>
              <p:nvPr/>
            </p:nvGrpSpPr>
            <p:grpSpPr>
              <a:xfrm>
                <a:off x="5579427" y="1905000"/>
                <a:ext cx="1081593" cy="904117"/>
                <a:chOff x="4903562" y="1682821"/>
                <a:chExt cx="2255812" cy="1885665"/>
              </a:xfrm>
            </p:grpSpPr>
            <p:sp>
              <p:nvSpPr>
                <p:cNvPr id="10" name="Freeform 9"/>
                <p:cNvSpPr/>
                <p:nvPr/>
              </p:nvSpPr>
              <p:spPr>
                <a:xfrm>
                  <a:off x="4903562" y="1685846"/>
                  <a:ext cx="1135303" cy="1882308"/>
                </a:xfrm>
                <a:custGeom>
                  <a:avLst/>
                  <a:gdLst>
                    <a:gd name="connsiteX0" fmla="*/ 840954 w 986469"/>
                    <a:gd name="connsiteY0" fmla="*/ 39477 h 1635545"/>
                    <a:gd name="connsiteX1" fmla="*/ 846463 w 986469"/>
                    <a:gd name="connsiteY1" fmla="*/ 1441373 h 1635545"/>
                    <a:gd name="connsiteX2" fmla="*/ 918 w 986469"/>
                    <a:gd name="connsiteY2" fmla="*/ 1204511 h 1635545"/>
                    <a:gd name="connsiteX3" fmla="*/ 840954 w 986469"/>
                    <a:gd name="connsiteY3" fmla="*/ 39477 h 1635545"/>
                    <a:gd name="connsiteX0" fmla="*/ 840954 w 846463"/>
                    <a:gd name="connsiteY0" fmla="*/ 39477 h 1635545"/>
                    <a:gd name="connsiteX1" fmla="*/ 846463 w 846463"/>
                    <a:gd name="connsiteY1" fmla="*/ 1441373 h 1635545"/>
                    <a:gd name="connsiteX2" fmla="*/ 918 w 846463"/>
                    <a:gd name="connsiteY2" fmla="*/ 1204511 h 1635545"/>
                    <a:gd name="connsiteX3" fmla="*/ 840954 w 846463"/>
                    <a:gd name="connsiteY3" fmla="*/ 39477 h 1635545"/>
                    <a:gd name="connsiteX0" fmla="*/ 840954 w 846463"/>
                    <a:gd name="connsiteY0" fmla="*/ 39477 h 1441373"/>
                    <a:gd name="connsiteX1" fmla="*/ 846463 w 846463"/>
                    <a:gd name="connsiteY1" fmla="*/ 1441373 h 1441373"/>
                    <a:gd name="connsiteX2" fmla="*/ 918 w 846463"/>
                    <a:gd name="connsiteY2" fmla="*/ 1204511 h 1441373"/>
                    <a:gd name="connsiteX3" fmla="*/ 840954 w 846463"/>
                    <a:gd name="connsiteY3" fmla="*/ 39477 h 1441373"/>
                    <a:gd name="connsiteX0" fmla="*/ 840036 w 845545"/>
                    <a:gd name="connsiteY0" fmla="*/ 0 h 1401896"/>
                    <a:gd name="connsiteX1" fmla="*/ 845545 w 845545"/>
                    <a:gd name="connsiteY1" fmla="*/ 1401896 h 1401896"/>
                    <a:gd name="connsiteX2" fmla="*/ 0 w 845545"/>
                    <a:gd name="connsiteY2" fmla="*/ 1165034 h 1401896"/>
                    <a:gd name="connsiteX3" fmla="*/ 840036 w 845545"/>
                    <a:gd name="connsiteY3" fmla="*/ 0 h 1401896"/>
                  </a:gdLst>
                  <a:ahLst/>
                  <a:cxnLst>
                    <a:cxn ang="0">
                      <a:pos x="connsiteX0" y="connsiteY0"/>
                    </a:cxn>
                    <a:cxn ang="0">
                      <a:pos x="connsiteX1" y="connsiteY1"/>
                    </a:cxn>
                    <a:cxn ang="0">
                      <a:pos x="connsiteX2" y="connsiteY2"/>
                    </a:cxn>
                    <a:cxn ang="0">
                      <a:pos x="connsiteX3" y="connsiteY3"/>
                    </a:cxn>
                  </a:cxnLst>
                  <a:rect l="l" t="t" r="r" b="b"/>
                  <a:pathLst>
                    <a:path w="845545" h="1401896">
                      <a:moveTo>
                        <a:pt x="840036" y="0"/>
                      </a:moveTo>
                      <a:cubicBezTo>
                        <a:pt x="841872" y="467299"/>
                        <a:pt x="843709" y="934597"/>
                        <a:pt x="845545" y="1401896"/>
                      </a:cubicBezTo>
                      <a:lnTo>
                        <a:pt x="0" y="1165034"/>
                      </a:lnTo>
                      <a:lnTo>
                        <a:pt x="840036"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24055" y="1682821"/>
                  <a:ext cx="1135319" cy="1885665"/>
                </a:xfrm>
                <a:custGeom>
                  <a:avLst/>
                  <a:gdLst>
                    <a:gd name="connsiteX0" fmla="*/ 139088 w 982796"/>
                    <a:gd name="connsiteY0" fmla="*/ 39018 h 1632332"/>
                    <a:gd name="connsiteX1" fmla="*/ 147351 w 982796"/>
                    <a:gd name="connsiteY1" fmla="*/ 1438160 h 1632332"/>
                    <a:gd name="connsiteX2" fmla="*/ 981878 w 982796"/>
                    <a:gd name="connsiteY2" fmla="*/ 1204052 h 1632332"/>
                    <a:gd name="connsiteX3" fmla="*/ 139088 w 982796"/>
                    <a:gd name="connsiteY3" fmla="*/ 39018 h 1632332"/>
                    <a:gd name="connsiteX0" fmla="*/ 139088 w 982796"/>
                    <a:gd name="connsiteY0" fmla="*/ 0 h 1593314"/>
                    <a:gd name="connsiteX1" fmla="*/ 147351 w 982796"/>
                    <a:gd name="connsiteY1" fmla="*/ 1399142 h 1593314"/>
                    <a:gd name="connsiteX2" fmla="*/ 981878 w 982796"/>
                    <a:gd name="connsiteY2" fmla="*/ 1165034 h 1593314"/>
                    <a:gd name="connsiteX3" fmla="*/ 139088 w 982796"/>
                    <a:gd name="connsiteY3" fmla="*/ 0 h 1593314"/>
                    <a:gd name="connsiteX0" fmla="*/ 0 w 843708"/>
                    <a:gd name="connsiteY0" fmla="*/ 0 h 1593314"/>
                    <a:gd name="connsiteX1" fmla="*/ 8263 w 843708"/>
                    <a:gd name="connsiteY1" fmla="*/ 1399142 h 1593314"/>
                    <a:gd name="connsiteX2" fmla="*/ 842790 w 843708"/>
                    <a:gd name="connsiteY2" fmla="*/ 1165034 h 1593314"/>
                    <a:gd name="connsiteX3" fmla="*/ 0 w 843708"/>
                    <a:gd name="connsiteY3" fmla="*/ 0 h 1593314"/>
                    <a:gd name="connsiteX0" fmla="*/ 0 w 842790"/>
                    <a:gd name="connsiteY0" fmla="*/ 0 h 1399142"/>
                    <a:gd name="connsiteX1" fmla="*/ 8263 w 842790"/>
                    <a:gd name="connsiteY1" fmla="*/ 1399142 h 1399142"/>
                    <a:gd name="connsiteX2" fmla="*/ 842790 w 842790"/>
                    <a:gd name="connsiteY2" fmla="*/ 1165034 h 1399142"/>
                    <a:gd name="connsiteX3" fmla="*/ 0 w 842790"/>
                    <a:gd name="connsiteY3" fmla="*/ 0 h 1399142"/>
                    <a:gd name="connsiteX0" fmla="*/ 0 w 842790"/>
                    <a:gd name="connsiteY0" fmla="*/ 0 h 1405146"/>
                    <a:gd name="connsiteX1" fmla="*/ 5261 w 842790"/>
                    <a:gd name="connsiteY1" fmla="*/ 1405146 h 1405146"/>
                    <a:gd name="connsiteX2" fmla="*/ 842790 w 842790"/>
                    <a:gd name="connsiteY2" fmla="*/ 1165034 h 1405146"/>
                    <a:gd name="connsiteX3" fmla="*/ 0 w 842790"/>
                    <a:gd name="connsiteY3" fmla="*/ 0 h 1405146"/>
                    <a:gd name="connsiteX0" fmla="*/ 0 w 842790"/>
                    <a:gd name="connsiteY0" fmla="*/ 0 h 1402144"/>
                    <a:gd name="connsiteX1" fmla="*/ 5261 w 842790"/>
                    <a:gd name="connsiteY1" fmla="*/ 1402144 h 1402144"/>
                    <a:gd name="connsiteX2" fmla="*/ 842790 w 842790"/>
                    <a:gd name="connsiteY2" fmla="*/ 1165034 h 1402144"/>
                    <a:gd name="connsiteX3" fmla="*/ 0 w 842790"/>
                    <a:gd name="connsiteY3" fmla="*/ 0 h 1402144"/>
                    <a:gd name="connsiteX0" fmla="*/ 0 w 845557"/>
                    <a:gd name="connsiteY0" fmla="*/ 0 h 1404396"/>
                    <a:gd name="connsiteX1" fmla="*/ 8028 w 845557"/>
                    <a:gd name="connsiteY1" fmla="*/ 1404396 h 1404396"/>
                    <a:gd name="connsiteX2" fmla="*/ 845557 w 845557"/>
                    <a:gd name="connsiteY2" fmla="*/ 1167286 h 1404396"/>
                    <a:gd name="connsiteX3" fmla="*/ 0 w 845557"/>
                    <a:gd name="connsiteY3" fmla="*/ 0 h 1404396"/>
                  </a:gdLst>
                  <a:ahLst/>
                  <a:cxnLst>
                    <a:cxn ang="0">
                      <a:pos x="connsiteX0" y="connsiteY0"/>
                    </a:cxn>
                    <a:cxn ang="0">
                      <a:pos x="connsiteX1" y="connsiteY1"/>
                    </a:cxn>
                    <a:cxn ang="0">
                      <a:pos x="connsiteX2" y="connsiteY2"/>
                    </a:cxn>
                    <a:cxn ang="0">
                      <a:pos x="connsiteX3" y="connsiteY3"/>
                    </a:cxn>
                  </a:cxnLst>
                  <a:rect l="l" t="t" r="r" b="b"/>
                  <a:pathLst>
                    <a:path w="845557" h="1404396">
                      <a:moveTo>
                        <a:pt x="0" y="0"/>
                      </a:moveTo>
                      <a:cubicBezTo>
                        <a:pt x="2754" y="466381"/>
                        <a:pt x="5274" y="938015"/>
                        <a:pt x="8028" y="1404396"/>
                      </a:cubicBezTo>
                      <a:lnTo>
                        <a:pt x="845557" y="1167286"/>
                      </a:ln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5"/>
          <p:cNvGrpSpPr/>
          <p:nvPr/>
        </p:nvGrpSpPr>
        <p:grpSpPr>
          <a:xfrm>
            <a:off x="1427692" y="1247469"/>
            <a:ext cx="2229431" cy="1600201"/>
            <a:chOff x="7161212" y="1600200"/>
            <a:chExt cx="3276600" cy="1600201"/>
          </a:xfrm>
        </p:grpSpPr>
        <p:sp>
          <p:nvSpPr>
            <p:cNvPr id="27" name="Round Same Side Corner Rectangle 26"/>
            <p:cNvSpPr/>
            <p:nvPr/>
          </p:nvSpPr>
          <p:spPr>
            <a:xfrm>
              <a:off x="7161212" y="1600200"/>
              <a:ext cx="3276600" cy="533400"/>
            </a:xfrm>
            <a:prstGeom prst="round2Same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Interoperability </a:t>
              </a:r>
            </a:p>
          </p:txBody>
        </p:sp>
        <p:sp>
          <p:nvSpPr>
            <p:cNvPr id="28" name="Rectangle 27"/>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Making sure data is used meaningfully </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26" name="Group 28"/>
          <p:cNvGrpSpPr/>
          <p:nvPr/>
        </p:nvGrpSpPr>
        <p:grpSpPr>
          <a:xfrm>
            <a:off x="310092" y="3319325"/>
            <a:ext cx="2229431" cy="1600201"/>
            <a:chOff x="7161212" y="1600200"/>
            <a:chExt cx="3276600" cy="1600201"/>
          </a:xfrm>
        </p:grpSpPr>
        <p:sp>
          <p:nvSpPr>
            <p:cNvPr id="30" name="Round Same Side Corner Rectangle 29"/>
            <p:cNvSpPr/>
            <p:nvPr/>
          </p:nvSpPr>
          <p:spPr>
            <a:xfrm>
              <a:off x="7161212" y="1600200"/>
              <a:ext cx="3276600" cy="533400"/>
            </a:xfrm>
            <a:prstGeom prst="round2Same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Ease of Use</a:t>
              </a:r>
            </a:p>
          </p:txBody>
        </p:sp>
        <p:sp>
          <p:nvSpPr>
            <p:cNvPr id="31" name="Rectangle 30"/>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Understanding  usability and adherence</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29" name="Group 31"/>
          <p:cNvGrpSpPr/>
          <p:nvPr/>
        </p:nvGrpSpPr>
        <p:grpSpPr>
          <a:xfrm>
            <a:off x="310092" y="5035583"/>
            <a:ext cx="2229431" cy="1600201"/>
            <a:chOff x="7161212" y="1600200"/>
            <a:chExt cx="3276600" cy="1600201"/>
          </a:xfrm>
        </p:grpSpPr>
        <p:sp>
          <p:nvSpPr>
            <p:cNvPr id="33" name="Round Same Side Corner Rectangle 32"/>
            <p:cNvSpPr/>
            <p:nvPr/>
          </p:nvSpPr>
          <p:spPr>
            <a:xfrm>
              <a:off x="7161212" y="1600200"/>
              <a:ext cx="3276600" cy="533400"/>
            </a:xfrm>
            <a:prstGeom prst="round2Same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Evidence</a:t>
              </a:r>
            </a:p>
          </p:txBody>
        </p:sp>
        <p:sp>
          <p:nvSpPr>
            <p:cNvPr id="34" name="Rectangle 33"/>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Ensuring the app may offer benefits</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32" name="Group 36"/>
          <p:cNvGrpSpPr/>
          <p:nvPr/>
        </p:nvGrpSpPr>
        <p:grpSpPr>
          <a:xfrm>
            <a:off x="6656400" y="1603069"/>
            <a:ext cx="2229431" cy="1600201"/>
            <a:chOff x="7161212" y="1600200"/>
            <a:chExt cx="3276600" cy="1600201"/>
          </a:xfrm>
        </p:grpSpPr>
        <p:sp>
          <p:nvSpPr>
            <p:cNvPr id="38" name="Round Same Side Corner Rectangle 37"/>
            <p:cNvSpPr/>
            <p:nvPr/>
          </p:nvSpPr>
          <p:spPr>
            <a:xfrm>
              <a:off x="7161212" y="1600200"/>
              <a:ext cx="3276600" cy="533400"/>
            </a:xfrm>
            <a:prstGeom prst="round2Same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Risk / Privacy / Security</a:t>
              </a:r>
            </a:p>
          </p:txBody>
        </p:sp>
        <p:sp>
          <p:nvSpPr>
            <p:cNvPr id="39" name="Rectangle 38"/>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Assessing for potential risk and harm</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grpSp>
        <p:nvGrpSpPr>
          <p:cNvPr id="35" name="Group 39"/>
          <p:cNvGrpSpPr/>
          <p:nvPr/>
        </p:nvGrpSpPr>
        <p:grpSpPr>
          <a:xfrm>
            <a:off x="6656712" y="3393208"/>
            <a:ext cx="2229431" cy="1600201"/>
            <a:chOff x="7161212" y="1600200"/>
            <a:chExt cx="3276600" cy="1600201"/>
          </a:xfrm>
        </p:grpSpPr>
        <p:sp>
          <p:nvSpPr>
            <p:cNvPr id="41" name="Round Same Side Corner Rectangle 40"/>
            <p:cNvSpPr/>
            <p:nvPr/>
          </p:nvSpPr>
          <p:spPr>
            <a:xfrm>
              <a:off x="7161212" y="1600200"/>
              <a:ext cx="3276600" cy="533400"/>
            </a:xfrm>
            <a:prstGeom prst="round2Same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nchorCtr="0"/>
            <a:lstStyle/>
            <a:p>
              <a:r>
                <a:rPr lang="en-US" sz="1800" dirty="0">
                  <a:latin typeface="Arial" pitchFamily="34" charset="0"/>
                  <a:cs typeface="Arial" pitchFamily="34" charset="0"/>
                </a:rPr>
                <a:t>Ground</a:t>
              </a:r>
            </a:p>
          </p:txBody>
        </p:sp>
        <p:sp>
          <p:nvSpPr>
            <p:cNvPr id="42" name="Rectangle 41"/>
            <p:cNvSpPr/>
            <p:nvPr/>
          </p:nvSpPr>
          <p:spPr>
            <a:xfrm>
              <a:off x="7161212" y="2133601"/>
              <a:ext cx="3276600" cy="1066800"/>
            </a:xfrm>
            <a:prstGeom prst="rect">
              <a:avLst/>
            </a:prstGeom>
            <a:gradFill flip="none" rotWithShape="1">
              <a:gsLst>
                <a:gs pos="0">
                  <a:schemeClr val="bg1">
                    <a:lumMod val="75000"/>
                    <a:alpha val="34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lvl="0"/>
              <a:r>
                <a:rPr lang="en-US" sz="1800" kern="0" dirty="0">
                  <a:solidFill>
                    <a:schemeClr val="tx1">
                      <a:lumMod val="75000"/>
                      <a:lumOff val="25000"/>
                    </a:schemeClr>
                  </a:solidFill>
                  <a:latin typeface="Arial" pitchFamily="34" charset="0"/>
                  <a:cs typeface="Arial" pitchFamily="34" charset="0"/>
                </a:rPr>
                <a:t>Understanding the context of the app</a:t>
              </a: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a:p>
              <a:pPr lvl="0"/>
              <a:endParaRPr lang="en-US" sz="1800" kern="0" dirty="0">
                <a:solidFill>
                  <a:schemeClr val="tx1">
                    <a:lumMod val="75000"/>
                    <a:lumOff val="25000"/>
                  </a:schemeClr>
                </a:solidFill>
                <a:latin typeface="Arial" pitchFamily="34" charset="0"/>
                <a:cs typeface="Arial" pitchFamily="34" charset="0"/>
              </a:endParaRPr>
            </a:p>
          </p:txBody>
        </p:sp>
      </p:grpSp>
      <p:sp>
        <p:nvSpPr>
          <p:cNvPr id="43" name="TextBox 42"/>
          <p:cNvSpPr txBox="1"/>
          <p:nvPr/>
        </p:nvSpPr>
        <p:spPr>
          <a:xfrm>
            <a:off x="7263734" y="6508206"/>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4075730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2"/>
          <a:stretch>
            <a:fillRect/>
          </a:stretch>
        </p:blipFill>
        <p:spPr>
          <a:xfrm>
            <a:off x="63500" y="25400"/>
            <a:ext cx="8890000" cy="736600"/>
          </a:xfrm>
          <a:prstGeom prst="rect">
            <a:avLst/>
          </a:prstGeom>
        </p:spPr>
      </p:pic>
      <p:sp>
        <p:nvSpPr>
          <p:cNvPr id="2" name="Title 1"/>
          <p:cNvSpPr>
            <a:spLocks noGrp="1"/>
          </p:cNvSpPr>
          <p:nvPr>
            <p:ph type="title"/>
          </p:nvPr>
        </p:nvSpPr>
        <p:spPr>
          <a:xfrm>
            <a:off x="628650" y="244692"/>
            <a:ext cx="7886700" cy="1325563"/>
          </a:xfrm>
        </p:spPr>
        <p:txBody>
          <a:bodyPr/>
          <a:lstStyle/>
          <a:p>
            <a:r>
              <a:rPr lang="en-US" dirty="0"/>
              <a:t>Data Sharing</a:t>
            </a:r>
          </a:p>
        </p:txBody>
      </p:sp>
      <p:sp>
        <p:nvSpPr>
          <p:cNvPr id="3" name="Content Placeholder 2"/>
          <p:cNvSpPr>
            <a:spLocks noGrp="1"/>
          </p:cNvSpPr>
          <p:nvPr>
            <p:ph idx="1"/>
          </p:nvPr>
        </p:nvSpPr>
        <p:spPr>
          <a:xfrm>
            <a:off x="628650" y="1544855"/>
            <a:ext cx="7886700" cy="4174908"/>
          </a:xfrm>
        </p:spPr>
        <p:txBody>
          <a:bodyPr/>
          <a:lstStyle/>
          <a:p>
            <a:pPr>
              <a:buFont typeface="Wingdings" panose="05000000000000000000" pitchFamily="2" charset="2"/>
              <a:buChar char="q"/>
            </a:pPr>
            <a:r>
              <a:rPr lang="en-US" dirty="0"/>
              <a:t> Can it share data with EHR?</a:t>
            </a:r>
          </a:p>
          <a:p>
            <a:pPr>
              <a:buFont typeface="Wingdings" panose="05000000000000000000" pitchFamily="2" charset="2"/>
              <a:buChar char="q"/>
            </a:pPr>
            <a:r>
              <a:rPr lang="en-US" dirty="0"/>
              <a:t> Can you print out your data?</a:t>
            </a:r>
          </a:p>
          <a:p>
            <a:pPr>
              <a:buFont typeface="Wingdings" panose="05000000000000000000" pitchFamily="2" charset="2"/>
              <a:buChar char="q"/>
            </a:pPr>
            <a:r>
              <a:rPr lang="en-US" dirty="0"/>
              <a:t> Can you export/download you data?</a:t>
            </a:r>
          </a:p>
          <a:p>
            <a:pPr>
              <a:buFont typeface="Wingdings" panose="05000000000000000000" pitchFamily="2" charset="2"/>
              <a:buChar char="q"/>
            </a:pPr>
            <a:r>
              <a:rPr lang="en-US" dirty="0"/>
              <a:t> Can it share data with other user data tools (</a:t>
            </a:r>
            <a:r>
              <a:rPr lang="en-US" dirty="0" err="1"/>
              <a:t>eg</a:t>
            </a:r>
            <a:r>
              <a:rPr lang="en-US" dirty="0"/>
              <a:t>, Apple </a:t>
            </a:r>
            <a:r>
              <a:rPr lang="en-US" dirty="0" err="1"/>
              <a:t>HealthKit</a:t>
            </a:r>
            <a:r>
              <a:rPr lang="en-US" dirty="0"/>
              <a:t>, </a:t>
            </a:r>
            <a:r>
              <a:rPr lang="en-US" dirty="0" err="1"/>
              <a:t>FitBit</a:t>
            </a:r>
            <a:r>
              <a:rPr lang="en-US" dirty="0"/>
              <a:t>)?</a:t>
            </a:r>
          </a:p>
        </p:txBody>
      </p:sp>
      <p:grpSp>
        <p:nvGrpSpPr>
          <p:cNvPr id="4" name="Group 4"/>
          <p:cNvGrpSpPr/>
          <p:nvPr/>
        </p:nvGrpSpPr>
        <p:grpSpPr>
          <a:xfrm>
            <a:off x="6337696" y="3926140"/>
            <a:ext cx="1792162" cy="3150050"/>
            <a:chOff x="4430751" y="609600"/>
            <a:chExt cx="3951250" cy="5871073"/>
          </a:xfrm>
          <a:effectLst>
            <a:reflection blurRad="6350" stA="52000" endA="300" endPos="10000" dir="5400000" sy="-100000" algn="bl" rotWithShape="0"/>
          </a:effectLst>
        </p:grpSpPr>
        <p:sp>
          <p:nvSpPr>
            <p:cNvPr id="6" name="Rounded Rectangle 5"/>
            <p:cNvSpPr/>
            <p:nvPr/>
          </p:nvSpPr>
          <p:spPr>
            <a:xfrm>
              <a:off x="6191083" y="5029200"/>
              <a:ext cx="438318" cy="1451473"/>
            </a:xfrm>
            <a:prstGeom prst="roundRect">
              <a:avLst/>
            </a:prstGeom>
            <a:gradFill>
              <a:gsLst>
                <a:gs pos="0">
                  <a:schemeClr val="tx1">
                    <a:lumMod val="95000"/>
                    <a:lumOff val="5000"/>
                  </a:schemeClr>
                </a:gs>
                <a:gs pos="36000">
                  <a:schemeClr val="tx1">
                    <a:lumMod val="75000"/>
                    <a:lumOff val="25000"/>
                  </a:schemeClr>
                </a:gs>
                <a:gs pos="100000">
                  <a:schemeClr val="tx1">
                    <a:lumMod val="95000"/>
                    <a:lumOff val="5000"/>
                  </a:schemeClr>
                </a:gs>
                <a:gs pos="67000">
                  <a:schemeClr val="bg1">
                    <a:lumMod val="75000"/>
                  </a:schemeClr>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9"/>
            <p:cNvSpPr/>
            <p:nvPr/>
          </p:nvSpPr>
          <p:spPr>
            <a:xfrm>
              <a:off x="5746786" y="609600"/>
              <a:ext cx="1326912" cy="373263"/>
            </a:xfrm>
            <a:custGeom>
              <a:avLst/>
              <a:gdLst/>
              <a:ahLst/>
              <a:cxnLst/>
              <a:rect l="l" t="t" r="r" b="b"/>
              <a:pathLst>
                <a:path w="1371600" h="385834">
                  <a:moveTo>
                    <a:pt x="685800" y="0"/>
                  </a:moveTo>
                  <a:cubicBezTo>
                    <a:pt x="1064557" y="0"/>
                    <a:pt x="1371600" y="145711"/>
                    <a:pt x="1371600" y="325454"/>
                  </a:cubicBezTo>
                  <a:lnTo>
                    <a:pt x="1358774" y="385834"/>
                  </a:lnTo>
                  <a:lnTo>
                    <a:pt x="12826" y="385834"/>
                  </a:lnTo>
                  <a:cubicBezTo>
                    <a:pt x="4095" y="366516"/>
                    <a:pt x="0" y="346212"/>
                    <a:pt x="0" y="325454"/>
                  </a:cubicBezTo>
                  <a:cubicBezTo>
                    <a:pt x="0" y="145711"/>
                    <a:pt x="307043" y="0"/>
                    <a:pt x="685800" y="0"/>
                  </a:cubicBezTo>
                  <a:close/>
                </a:path>
              </a:pathLst>
            </a:custGeom>
            <a:gradFill>
              <a:gsLst>
                <a:gs pos="0">
                  <a:schemeClr val="tx1">
                    <a:lumMod val="65000"/>
                    <a:lumOff val="35000"/>
                  </a:schemeClr>
                </a:gs>
                <a:gs pos="100000">
                  <a:schemeClr val="tx1"/>
                </a:gs>
              </a:gsLst>
              <a:lin ang="5400000" scaled="1"/>
            </a:gra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flipH="1">
              <a:off x="7232010" y="2518401"/>
              <a:ext cx="1149991" cy="1415374"/>
              <a:chOff x="4401624" y="1028887"/>
              <a:chExt cx="1270935" cy="1463040"/>
            </a:xfrm>
          </p:grpSpPr>
          <p:sp>
            <p:nvSpPr>
              <p:cNvPr id="3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
            <p:cNvGrpSpPr/>
            <p:nvPr/>
          </p:nvGrpSpPr>
          <p:grpSpPr>
            <a:xfrm flipH="1">
              <a:off x="7232010" y="4033443"/>
              <a:ext cx="1149991" cy="1415374"/>
              <a:chOff x="4401624" y="1028887"/>
              <a:chExt cx="1270935" cy="1463040"/>
            </a:xfrm>
          </p:grpSpPr>
          <p:sp>
            <p:nvSpPr>
              <p:cNvPr id="33"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
            <p:cNvGrpSpPr/>
            <p:nvPr/>
          </p:nvGrpSpPr>
          <p:grpSpPr>
            <a:xfrm flipH="1">
              <a:off x="7232010" y="1015226"/>
              <a:ext cx="1149991" cy="1415374"/>
              <a:chOff x="4401624" y="1028887"/>
              <a:chExt cx="1270935" cy="1463040"/>
            </a:xfrm>
          </p:grpSpPr>
          <p:sp>
            <p:nvSpPr>
              <p:cNvPr id="31"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
            <p:cNvGrpSpPr/>
            <p:nvPr/>
          </p:nvGrpSpPr>
          <p:grpSpPr>
            <a:xfrm>
              <a:off x="4430751" y="2518401"/>
              <a:ext cx="1149991" cy="1415374"/>
              <a:chOff x="4401624" y="1028887"/>
              <a:chExt cx="1270935" cy="1463040"/>
            </a:xfrm>
          </p:grpSpPr>
          <p:sp>
            <p:nvSpPr>
              <p:cNvPr id="29"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p:cNvGrpSpPr/>
            <p:nvPr/>
          </p:nvGrpSpPr>
          <p:grpSpPr>
            <a:xfrm>
              <a:off x="4430751" y="4033443"/>
              <a:ext cx="1149991" cy="1415374"/>
              <a:chOff x="4401624" y="1028887"/>
              <a:chExt cx="1270935" cy="1463040"/>
            </a:xfrm>
          </p:grpSpPr>
          <p:sp>
            <p:nvSpPr>
              <p:cNvPr id="27"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2"/>
            <p:cNvGrpSpPr/>
            <p:nvPr/>
          </p:nvGrpSpPr>
          <p:grpSpPr>
            <a:xfrm>
              <a:off x="4430751" y="1015226"/>
              <a:ext cx="1149991" cy="1415374"/>
              <a:chOff x="4401624" y="1028887"/>
              <a:chExt cx="1270935" cy="1463040"/>
            </a:xfrm>
          </p:grpSpPr>
          <p:sp>
            <p:nvSpPr>
              <p:cNvPr id="25" name="Rectangle 22"/>
              <p:cNvSpPr/>
              <p:nvPr/>
            </p:nvSpPr>
            <p:spPr>
              <a:xfrm>
                <a:off x="4401624" y="1028887"/>
                <a:ext cx="1270935" cy="1463040"/>
              </a:xfrm>
              <a:custGeom>
                <a:avLst/>
                <a:gdLst>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 name="connsiteX0" fmla="*/ 0 w 1270935"/>
                  <a:gd name="connsiteY0" fmla="*/ 0 h 1463040"/>
                  <a:gd name="connsiteX1" fmla="*/ 1270935 w 1270935"/>
                  <a:gd name="connsiteY1" fmla="*/ 0 h 1463040"/>
                  <a:gd name="connsiteX2" fmla="*/ 1270935 w 1270935"/>
                  <a:gd name="connsiteY2" fmla="*/ 1463040 h 1463040"/>
                  <a:gd name="connsiteX3" fmla="*/ 930035 w 1270935"/>
                  <a:gd name="connsiteY3" fmla="*/ 1463040 h 1463040"/>
                  <a:gd name="connsiteX4" fmla="*/ 741510 w 1270935"/>
                  <a:gd name="connsiteY4" fmla="*/ 1131223 h 1463040"/>
                  <a:gd name="connsiteX5" fmla="*/ 0 w 1270935"/>
                  <a:gd name="connsiteY5" fmla="*/ 262517 h 1463040"/>
                  <a:gd name="connsiteX6" fmla="*/ 0 w 1270935"/>
                  <a:gd name="connsiteY6"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935" h="1463040">
                    <a:moveTo>
                      <a:pt x="0" y="0"/>
                    </a:moveTo>
                    <a:lnTo>
                      <a:pt x="1270935" y="0"/>
                    </a:lnTo>
                    <a:lnTo>
                      <a:pt x="1270935" y="1463040"/>
                    </a:lnTo>
                    <a:lnTo>
                      <a:pt x="930035" y="1463040"/>
                    </a:lnTo>
                    <a:cubicBezTo>
                      <a:pt x="874443" y="1351325"/>
                      <a:pt x="811058" y="1240709"/>
                      <a:pt x="741510" y="1131223"/>
                    </a:cubicBezTo>
                    <a:cubicBezTo>
                      <a:pt x="522758" y="786851"/>
                      <a:pt x="189923" y="794000"/>
                      <a:pt x="0" y="262517"/>
                    </a:cubicBezTo>
                    <a:lnTo>
                      <a:pt x="0" y="0"/>
                    </a:lnTo>
                    <a:close/>
                  </a:path>
                </a:pathLst>
              </a:custGeom>
              <a:gradFill>
                <a:gsLst>
                  <a:gs pos="0">
                    <a:schemeClr val="tx1">
                      <a:lumMod val="65000"/>
                      <a:lumOff val="35000"/>
                    </a:schemeClr>
                  </a:gs>
                  <a:gs pos="70000">
                    <a:schemeClr val="tx1">
                      <a:lumMod val="95000"/>
                      <a:lumOff val="5000"/>
                    </a:schemeClr>
                  </a:gs>
                  <a:gs pos="100000">
                    <a:schemeClr val="tx1"/>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p:nvPr/>
            </p:nvSpPr>
            <p:spPr>
              <a:xfrm>
                <a:off x="4401624" y="1169067"/>
                <a:ext cx="1270935" cy="182880"/>
              </a:xfrm>
              <a:custGeom>
                <a:avLst/>
                <a:gdLst/>
                <a:ahLst/>
                <a:cxnLst/>
                <a:rect l="l" t="t" r="r" b="b"/>
                <a:pathLst>
                  <a:path w="1270935" h="182880">
                    <a:moveTo>
                      <a:pt x="0" y="0"/>
                    </a:moveTo>
                    <a:lnTo>
                      <a:pt x="1270935" y="0"/>
                    </a:lnTo>
                    <a:lnTo>
                      <a:pt x="1270935" y="182880"/>
                    </a:lnTo>
                    <a:lnTo>
                      <a:pt x="24088" y="182880"/>
                    </a:lnTo>
                    <a:cubicBezTo>
                      <a:pt x="15320" y="163727"/>
                      <a:pt x="7547" y="143457"/>
                      <a:pt x="0" y="122337"/>
                    </a:cubicBezTo>
                    <a:close/>
                  </a:path>
                </a:pathLst>
              </a:custGeom>
              <a:gradFill flip="none" rotWithShape="1">
                <a:gsLst>
                  <a:gs pos="0">
                    <a:schemeClr val="bg1">
                      <a:alpha val="30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ed Rectangle 13"/>
            <p:cNvSpPr/>
            <p:nvPr/>
          </p:nvSpPr>
          <p:spPr>
            <a:xfrm>
              <a:off x="5452006" y="904470"/>
              <a:ext cx="1916471" cy="4645991"/>
            </a:xfrm>
            <a:prstGeom prst="roundRect">
              <a:avLst>
                <a:gd name="adj" fmla="val 6024"/>
              </a:avLst>
            </a:prstGeom>
            <a:gradFill>
              <a:gsLst>
                <a:gs pos="6000">
                  <a:schemeClr val="tx1">
                    <a:lumMod val="95000"/>
                    <a:lumOff val="5000"/>
                  </a:schemeClr>
                </a:gs>
                <a:gs pos="0">
                  <a:schemeClr val="tx1">
                    <a:lumMod val="65000"/>
                    <a:lumOff val="35000"/>
                  </a:schemeClr>
                </a:gs>
                <a:gs pos="89000">
                  <a:schemeClr val="tx1">
                    <a:lumMod val="75000"/>
                    <a:lumOff val="25000"/>
                  </a:schemeClr>
                </a:gs>
                <a:gs pos="100000">
                  <a:schemeClr val="tx1">
                    <a:lumMod val="95000"/>
                    <a:lumOff val="5000"/>
                  </a:schemeClr>
                </a:gs>
                <a:gs pos="95000">
                  <a:schemeClr val="bg1"/>
                </a:gs>
              </a:gsLst>
              <a:lin ang="0" scaled="1"/>
            </a:gra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0677910" flipH="1">
              <a:off x="5902721" y="670119"/>
              <a:ext cx="473897" cy="127410"/>
            </a:xfrm>
            <a:prstGeom prst="ellipse">
              <a:avLst/>
            </a:prstGeom>
            <a:gradFill>
              <a:gsLst>
                <a:gs pos="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5"/>
            <p:cNvGrpSpPr/>
            <p:nvPr/>
          </p:nvGrpSpPr>
          <p:grpSpPr>
            <a:xfrm>
              <a:off x="5734819" y="1057870"/>
              <a:ext cx="1326912" cy="1326912"/>
              <a:chOff x="5734819" y="1057870"/>
              <a:chExt cx="1326912" cy="1326912"/>
            </a:xfrm>
          </p:grpSpPr>
          <p:sp>
            <p:nvSpPr>
              <p:cNvPr id="23" name="Oval 22"/>
              <p:cNvSpPr/>
              <p:nvPr/>
            </p:nvSpPr>
            <p:spPr>
              <a:xfrm>
                <a:off x="5734819" y="1057870"/>
                <a:ext cx="1326912" cy="1326912"/>
              </a:xfrm>
              <a:prstGeom prst="ellipse">
                <a:avLst/>
              </a:prstGeom>
              <a:gradFill>
                <a:gsLst>
                  <a:gs pos="0">
                    <a:srgbClr val="960000"/>
                  </a:gs>
                  <a:gs pos="60000">
                    <a:srgbClr val="FF0101"/>
                  </a:gs>
                  <a:gs pos="100000">
                    <a:srgbClr val="FF1D1D"/>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6" name="Group 16"/>
            <p:cNvGrpSpPr/>
            <p:nvPr/>
          </p:nvGrpSpPr>
          <p:grpSpPr>
            <a:xfrm>
              <a:off x="5734819" y="2562632"/>
              <a:ext cx="1326912" cy="1326912"/>
              <a:chOff x="5734819" y="1057870"/>
              <a:chExt cx="1326912" cy="1326912"/>
            </a:xfrm>
          </p:grpSpPr>
          <p:sp>
            <p:nvSpPr>
              <p:cNvPr id="21" name="Oval 20"/>
              <p:cNvSpPr/>
              <p:nvPr/>
            </p:nvSpPr>
            <p:spPr>
              <a:xfrm>
                <a:off x="5734819" y="1057870"/>
                <a:ext cx="1326912" cy="1326912"/>
              </a:xfrm>
              <a:prstGeom prst="ellipse">
                <a:avLst/>
              </a:prstGeom>
              <a:gradFill>
                <a:gsLst>
                  <a:gs pos="0">
                    <a:srgbClr val="BC5908"/>
                  </a:gs>
                  <a:gs pos="58000">
                    <a:srgbClr val="FFC000"/>
                  </a:gs>
                  <a:gs pos="100000">
                    <a:srgbClr val="FFD54F"/>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17" name="Group 17"/>
            <p:cNvGrpSpPr/>
            <p:nvPr/>
          </p:nvGrpSpPr>
          <p:grpSpPr>
            <a:xfrm>
              <a:off x="5734819" y="4077673"/>
              <a:ext cx="1326912" cy="1326912"/>
              <a:chOff x="5734819" y="1057870"/>
              <a:chExt cx="1326912" cy="1326912"/>
            </a:xfrm>
          </p:grpSpPr>
          <p:sp>
            <p:nvSpPr>
              <p:cNvPr id="19" name="Oval 18"/>
              <p:cNvSpPr/>
              <p:nvPr/>
            </p:nvSpPr>
            <p:spPr>
              <a:xfrm>
                <a:off x="5734819" y="1057870"/>
                <a:ext cx="1326912" cy="1326912"/>
              </a:xfrm>
              <a:prstGeom prst="ellipse">
                <a:avLst/>
              </a:prstGeom>
              <a:gradFill>
                <a:gsLst>
                  <a:gs pos="0">
                    <a:srgbClr val="006005"/>
                  </a:gs>
                  <a:gs pos="51000">
                    <a:srgbClr val="00C009"/>
                  </a:gs>
                  <a:gs pos="100000">
                    <a:srgbClr val="00F00B"/>
                  </a:gs>
                </a:gsLst>
                <a:lin ang="5400000" scaled="1"/>
              </a:gradFill>
              <a:ln w="28575">
                <a:solidFill>
                  <a:schemeClr val="tx1">
                    <a:lumMod val="95000"/>
                    <a:lumOff val="5000"/>
                  </a:schemeClr>
                </a:solidFill>
              </a:ln>
              <a:effectLst>
                <a:innerShdw blurRad="3556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865484" y="1148817"/>
                <a:ext cx="1065583" cy="933107"/>
              </a:xfrm>
              <a:prstGeom prst="ellipse">
                <a:avLst/>
              </a:prstGeom>
              <a:gradFill>
                <a:gsLst>
                  <a:gs pos="15000">
                    <a:sysClr val="window" lastClr="FFFFFF">
                      <a:lumMod val="100000"/>
                      <a:alpha val="55000"/>
                    </a:sysClr>
                  </a:gs>
                  <a:gs pos="100000">
                    <a:sysClr val="window" lastClr="FFFFFF">
                      <a:alpha val="0"/>
                    </a:sysClr>
                  </a:gs>
                </a:gsLst>
                <a:lin ang="5400000" scaled="1"/>
              </a:gra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sp>
        <p:nvSpPr>
          <p:cNvPr id="39" name="TextBox 38"/>
          <p:cNvSpPr txBox="1"/>
          <p:nvPr/>
        </p:nvSpPr>
        <p:spPr>
          <a:xfrm>
            <a:off x="7263734" y="6488668"/>
            <a:ext cx="1816272" cy="369332"/>
          </a:xfrm>
          <a:prstGeom prst="rect">
            <a:avLst/>
          </a:prstGeom>
          <a:noFill/>
        </p:spPr>
        <p:txBody>
          <a:bodyPr wrap="none" rtlCol="0">
            <a:spAutoFit/>
          </a:bodyPr>
          <a:lstStyle/>
          <a:p>
            <a:r>
              <a:rPr lang="en-US" dirty="0"/>
              <a:t>@</a:t>
            </a:r>
            <a:r>
              <a:rPr lang="en-US" dirty="0" err="1"/>
              <a:t>JohnTorousMD</a:t>
            </a:r>
            <a:endParaRPr lang="en-US" dirty="0"/>
          </a:p>
        </p:txBody>
      </p:sp>
    </p:spTree>
    <p:extLst>
      <p:ext uri="{BB962C8B-B14F-4D97-AF65-F5344CB8AC3E}">
        <p14:creationId xmlns:p14="http://schemas.microsoft.com/office/powerpoint/2010/main" val="1593105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8890000" cy="736600"/>
          </a:xfrm>
          <a:prstGeom prst="rect">
            <a:avLst/>
          </a:prstGeom>
        </p:spPr>
      </p:pic>
      <p:sp>
        <p:nvSpPr>
          <p:cNvPr id="2" name="Title 1"/>
          <p:cNvSpPr>
            <a:spLocks noGrp="1"/>
          </p:cNvSpPr>
          <p:nvPr>
            <p:ph type="title"/>
          </p:nvPr>
        </p:nvSpPr>
        <p:spPr>
          <a:xfrm>
            <a:off x="628650" y="73818"/>
            <a:ext cx="7886700" cy="1325563"/>
          </a:xfrm>
        </p:spPr>
        <p:txBody>
          <a:bodyPr/>
          <a:lstStyle/>
          <a:p>
            <a:r>
              <a:rPr lang="en-US" dirty="0"/>
              <a:t>Online at </a:t>
            </a:r>
            <a:r>
              <a:rPr lang="en-US" dirty="0" err="1"/>
              <a:t>Psychiatry.org</a:t>
            </a:r>
            <a:endParaRPr lang="en-US" dirty="0"/>
          </a:p>
        </p:txBody>
      </p:sp>
      <p:grpSp>
        <p:nvGrpSpPr>
          <p:cNvPr id="7" name="Group 6"/>
          <p:cNvGrpSpPr/>
          <p:nvPr/>
        </p:nvGrpSpPr>
        <p:grpSpPr>
          <a:xfrm>
            <a:off x="0" y="1440860"/>
            <a:ext cx="9144000" cy="5376809"/>
            <a:chOff x="0" y="1720260"/>
            <a:chExt cx="9144000" cy="5376809"/>
          </a:xfrm>
        </p:grpSpPr>
        <p:pic>
          <p:nvPicPr>
            <p:cNvPr id="3" name="Picture 2" descr="Screen Shot 2017-01-07 at 11.10.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0260"/>
              <a:ext cx="9144000" cy="5376809"/>
            </a:xfrm>
            <a:prstGeom prst="rect">
              <a:avLst/>
            </a:prstGeom>
          </p:spPr>
        </p:pic>
        <p:sp>
          <p:nvSpPr>
            <p:cNvPr id="4" name="Rectangle 3"/>
            <p:cNvSpPr/>
            <p:nvPr/>
          </p:nvSpPr>
          <p:spPr>
            <a:xfrm>
              <a:off x="76200" y="2387600"/>
              <a:ext cx="1439333" cy="245533"/>
            </a:xfrm>
            <a:prstGeom prst="rect">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76200" y="6561666"/>
              <a:ext cx="1439333" cy="245533"/>
            </a:xfrm>
            <a:prstGeom prst="rect">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4310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6051" y="359623"/>
            <a:ext cx="7886700" cy="1325563"/>
          </a:xfrm>
        </p:spPr>
        <p:txBody>
          <a:bodyPr/>
          <a:lstStyle/>
          <a:p>
            <a:r>
              <a:rPr lang="en-US" dirty="0"/>
              <a:t>APA</a:t>
            </a:r>
            <a:br>
              <a:rPr lang="en-US" dirty="0"/>
            </a:br>
            <a:r>
              <a:rPr lang="en-US" dirty="0"/>
              <a:t>Psychiatry Innovation Lab</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sp>
        <p:nvSpPr>
          <p:cNvPr id="5" name="Rectangle 4"/>
          <p:cNvSpPr/>
          <p:nvPr/>
        </p:nvSpPr>
        <p:spPr>
          <a:xfrm>
            <a:off x="876300" y="1997838"/>
            <a:ext cx="7950200" cy="3416320"/>
          </a:xfrm>
          <a:prstGeom prst="rect">
            <a:avLst/>
          </a:prstGeom>
        </p:spPr>
        <p:txBody>
          <a:bodyPr wrap="square">
            <a:spAutoFit/>
          </a:bodyPr>
          <a:lstStyle/>
          <a:p>
            <a:r>
              <a:rPr lang="en-US" sz="2400" b="1" dirty="0"/>
              <a:t>How It Works</a:t>
            </a:r>
          </a:p>
          <a:p>
            <a:r>
              <a:rPr lang="en-US" sz="2400" dirty="0"/>
              <a:t>The event will be a highly collaborative and hands-on experience guided by a panel of expert judges.</a:t>
            </a:r>
          </a:p>
          <a:p>
            <a:r>
              <a:rPr lang="en-US" sz="2400" dirty="0"/>
              <a:t>The Psychiatry Innovation Lab has four parts:</a:t>
            </a:r>
          </a:p>
          <a:p>
            <a:endParaRPr lang="en-US" sz="2400" dirty="0"/>
          </a:p>
          <a:p>
            <a:pPr marL="457200" indent="-457200">
              <a:buAutoNum type="arabicPeriod"/>
            </a:pPr>
            <a:r>
              <a:rPr lang="en-US" sz="2400" dirty="0"/>
              <a:t>Pitch an Idea</a:t>
            </a:r>
          </a:p>
          <a:p>
            <a:pPr marL="457200" indent="-457200">
              <a:buAutoNum type="arabicPeriod"/>
            </a:pPr>
            <a:r>
              <a:rPr lang="en-US" sz="2400" dirty="0"/>
              <a:t>Learn from Experts</a:t>
            </a:r>
          </a:p>
          <a:p>
            <a:pPr marL="457200" indent="-457200">
              <a:buAutoNum type="arabicPeriod"/>
            </a:pPr>
            <a:r>
              <a:rPr lang="en-US" sz="2400" dirty="0"/>
              <a:t>Build a Team + Design a Venture</a:t>
            </a:r>
          </a:p>
          <a:p>
            <a:pPr marL="457200" indent="-457200">
              <a:buAutoNum type="arabicPeriod"/>
            </a:pPr>
            <a:r>
              <a:rPr lang="en-US" sz="2400" dirty="0"/>
              <a:t>Win Prizes</a:t>
            </a:r>
          </a:p>
        </p:txBody>
      </p:sp>
      <p:pic>
        <p:nvPicPr>
          <p:cNvPr id="6" name="Picture 5"/>
          <p:cNvPicPr>
            <a:picLocks noChangeAspect="1"/>
          </p:cNvPicPr>
          <p:nvPr/>
        </p:nvPicPr>
        <p:blipFill>
          <a:blip r:embed="rId3">
            <a:duotone>
              <a:schemeClr val="accent1">
                <a:shade val="45000"/>
                <a:satMod val="135000"/>
              </a:schemeClr>
              <a:prstClr val="white"/>
            </a:duotone>
          </a:blip>
          <a:stretch>
            <a:fillRect/>
          </a:stretch>
        </p:blipFill>
        <p:spPr>
          <a:xfrm>
            <a:off x="231859" y="258023"/>
            <a:ext cx="1584192" cy="1582214"/>
          </a:xfrm>
          <a:prstGeom prst="rect">
            <a:avLst/>
          </a:prstGeom>
        </p:spPr>
      </p:pic>
      <p:sp>
        <p:nvSpPr>
          <p:cNvPr id="7" name="TextBox 6"/>
          <p:cNvSpPr txBox="1"/>
          <p:nvPr/>
        </p:nvSpPr>
        <p:spPr>
          <a:xfrm>
            <a:off x="2070100" y="5587712"/>
            <a:ext cx="4792097" cy="584776"/>
          </a:xfrm>
          <a:prstGeom prst="rect">
            <a:avLst/>
          </a:prstGeom>
          <a:noFill/>
        </p:spPr>
        <p:txBody>
          <a:bodyPr wrap="none" rtlCol="0">
            <a:spAutoFit/>
          </a:bodyPr>
          <a:lstStyle/>
          <a:p>
            <a:r>
              <a:rPr lang="en-US" sz="3200" dirty="0" err="1"/>
              <a:t>psychiatryinnovation.com</a:t>
            </a:r>
            <a:endParaRPr lang="en-US" sz="3200" dirty="0"/>
          </a:p>
        </p:txBody>
      </p:sp>
    </p:spTree>
    <p:extLst>
      <p:ext uri="{BB962C8B-B14F-4D97-AF65-F5344CB8AC3E}">
        <p14:creationId xmlns:p14="http://schemas.microsoft.com/office/powerpoint/2010/main" val="1909507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0"/>
            <a:ext cx="7886700" cy="1325563"/>
          </a:xfrm>
        </p:spPr>
        <p:txBody>
          <a:bodyPr/>
          <a:lstStyle/>
          <a:p>
            <a:r>
              <a:rPr lang="en-US" dirty="0"/>
              <a:t>2017 Grand Prize Winner:</a:t>
            </a:r>
            <a:br>
              <a:rPr lang="en-US" dirty="0"/>
            </a:br>
            <a:r>
              <a:rPr lang="en-US" dirty="0"/>
              <a:t>Jeff Clark – Slumber Camp</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1107292" y="1568469"/>
            <a:ext cx="6755943" cy="4608494"/>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3845"/>
            <a:ext cx="7886700" cy="5026124"/>
          </a:xfrm>
        </p:spPr>
        <p:txBody>
          <a:bodyPr/>
          <a:lstStyle/>
          <a:p>
            <a:r>
              <a:rPr lang="en-US" dirty="0"/>
              <a:t>Basic infrastructure</a:t>
            </a:r>
          </a:p>
          <a:p>
            <a:pPr lvl="1"/>
            <a:r>
              <a:rPr lang="en-US" dirty="0"/>
              <a:t>Electronic Health Records (</a:t>
            </a:r>
            <a:r>
              <a:rPr lang="en-US" dirty="0" err="1"/>
              <a:t>EHRs</a:t>
            </a:r>
            <a:r>
              <a:rPr lang="en-US" dirty="0"/>
              <a:t>)</a:t>
            </a:r>
          </a:p>
          <a:p>
            <a:pPr lvl="1"/>
            <a:r>
              <a:rPr lang="en-US" dirty="0"/>
              <a:t>Health Information Exchange (HIE)</a:t>
            </a:r>
          </a:p>
          <a:p>
            <a:pPr lvl="1"/>
            <a:r>
              <a:rPr lang="en-US" dirty="0"/>
              <a:t>Care coordination/Care management</a:t>
            </a:r>
          </a:p>
          <a:p>
            <a:pPr lvl="1"/>
            <a:r>
              <a:rPr lang="en-US" dirty="0"/>
              <a:t>“Big data”</a:t>
            </a:r>
            <a:br>
              <a:rPr lang="en-US" dirty="0"/>
            </a:br>
            <a:endParaRPr lang="en-US" dirty="0"/>
          </a:p>
          <a:p>
            <a:r>
              <a:rPr lang="en-US" dirty="0"/>
              <a:t>Assessment tools</a:t>
            </a:r>
          </a:p>
          <a:p>
            <a:pPr lvl="1"/>
            <a:r>
              <a:rPr lang="en-US" dirty="0"/>
              <a:t>Active </a:t>
            </a:r>
            <a:r>
              <a:rPr lang="en-US" dirty="0" err="1"/>
              <a:t>vs</a:t>
            </a:r>
            <a:r>
              <a:rPr lang="en-US" dirty="0"/>
              <a:t> Passive</a:t>
            </a:r>
          </a:p>
          <a:p>
            <a:pPr lvl="1"/>
            <a:r>
              <a:rPr lang="en-US" dirty="0" err="1"/>
              <a:t>Telehealth</a:t>
            </a:r>
            <a:endParaRPr lang="en-US" dirty="0"/>
          </a:p>
          <a:p>
            <a:pPr lvl="1"/>
            <a:r>
              <a:rPr lang="en-US" dirty="0"/>
              <a:t>Genetics</a:t>
            </a:r>
          </a:p>
          <a:p>
            <a:pPr lvl="1"/>
            <a:r>
              <a:rPr lang="en-US" dirty="0" err="1"/>
              <a:t>Neuroimaging</a:t>
            </a:r>
            <a:endParaRPr lang="en-US" dirty="0"/>
          </a:p>
          <a:p>
            <a:pPr>
              <a:buNone/>
            </a:pPr>
            <a:endParaRPr lang="en-US" dirty="0"/>
          </a:p>
          <a:p>
            <a:endParaRPr lang="en-US"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850" y="88900"/>
            <a:ext cx="8947150" cy="1325563"/>
          </a:xfrm>
        </p:spPr>
        <p:txBody>
          <a:bodyPr>
            <a:noAutofit/>
          </a:bodyPr>
          <a:lstStyle/>
          <a:p>
            <a:r>
              <a:rPr lang="en-US" sz="3200" dirty="0"/>
              <a:t>Fall 2016 Grand Prize Winner:</a:t>
            </a:r>
            <a:br>
              <a:rPr lang="en-US" sz="3200" dirty="0"/>
            </a:br>
            <a:r>
              <a:rPr lang="en-US" sz="3200" dirty="0"/>
              <a:t>Joseph </a:t>
            </a:r>
            <a:r>
              <a:rPr lang="en-US" sz="3200" dirty="0" err="1"/>
              <a:t>Insler</a:t>
            </a:r>
            <a:r>
              <a:rPr lang="en-US" sz="3200" dirty="0"/>
              <a:t> – Overdose Recovery Bracelet</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226237" y="1494088"/>
            <a:ext cx="8651063" cy="49403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3050" y="12700"/>
            <a:ext cx="8515350" cy="1325563"/>
          </a:xfrm>
        </p:spPr>
        <p:txBody>
          <a:bodyPr/>
          <a:lstStyle/>
          <a:p>
            <a:r>
              <a:rPr lang="en-US" dirty="0"/>
              <a:t>Spring 2016 Grand Prize Winner:</a:t>
            </a:r>
            <a:br>
              <a:rPr lang="en-US" dirty="0"/>
            </a:br>
            <a:r>
              <a:rPr lang="en-US" dirty="0"/>
              <a:t>Jim </a:t>
            </a:r>
            <a:r>
              <a:rPr lang="en-US" dirty="0" err="1"/>
              <a:t>Schwoebel</a:t>
            </a:r>
            <a:r>
              <a:rPr lang="en-US" dirty="0"/>
              <a:t> -- </a:t>
            </a:r>
            <a:r>
              <a:rPr lang="en-US" dirty="0" err="1"/>
              <a:t>NeuroLex</a:t>
            </a:r>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628650" y="1560818"/>
            <a:ext cx="8007350" cy="2520645"/>
          </a:xfrm>
          <a:prstGeom prst="rect">
            <a:avLst/>
          </a:prstGeom>
        </p:spPr>
      </p:pic>
      <p:pic>
        <p:nvPicPr>
          <p:cNvPr id="7" name="Picture 6"/>
          <p:cNvPicPr>
            <a:picLocks noChangeAspect="1"/>
          </p:cNvPicPr>
          <p:nvPr/>
        </p:nvPicPr>
        <p:blipFill>
          <a:blip r:embed="rId4"/>
          <a:stretch>
            <a:fillRect/>
          </a:stretch>
        </p:blipFill>
        <p:spPr>
          <a:xfrm>
            <a:off x="69850" y="4057650"/>
            <a:ext cx="8997950" cy="1708774"/>
          </a:xfrm>
          <a:prstGeom prst="rect">
            <a:avLst/>
          </a:prstGeom>
        </p:spPr>
      </p:pic>
      <p:sp>
        <p:nvSpPr>
          <p:cNvPr id="8" name="TextBox 7"/>
          <p:cNvSpPr txBox="1"/>
          <p:nvPr/>
        </p:nvSpPr>
        <p:spPr>
          <a:xfrm>
            <a:off x="3775166" y="5855324"/>
            <a:ext cx="1690337" cy="461665"/>
          </a:xfrm>
          <a:prstGeom prst="rect">
            <a:avLst/>
          </a:prstGeom>
          <a:noFill/>
        </p:spPr>
        <p:txBody>
          <a:bodyPr wrap="none" rtlCol="0">
            <a:spAutoFit/>
          </a:bodyPr>
          <a:lstStyle/>
          <a:p>
            <a:r>
              <a:rPr lang="en-US" sz="2400" dirty="0" err="1"/>
              <a:t>neurolex.ai</a:t>
            </a:r>
            <a:endParaRPr lang="en-US" sz="2400" dirty="0"/>
          </a:p>
        </p:txBody>
      </p:sp>
    </p:spTree>
    <p:extLst>
      <p:ext uri="{BB962C8B-B14F-4D97-AF65-F5344CB8AC3E}">
        <p14:creationId xmlns:p14="http://schemas.microsoft.com/office/powerpoint/2010/main" val="1909507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5150" y="-100590"/>
            <a:ext cx="7886700" cy="1325563"/>
          </a:xfrm>
        </p:spPr>
        <p:txBody>
          <a:bodyPr/>
          <a:lstStyle/>
          <a:p>
            <a:r>
              <a:rPr lang="en-US" dirty="0" err="1"/>
              <a:t>AlzHelp</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565150" y="1060450"/>
            <a:ext cx="8013700" cy="47371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0"/>
            <a:ext cx="7886700" cy="1325563"/>
          </a:xfrm>
        </p:spPr>
        <p:txBody>
          <a:bodyPr/>
          <a:lstStyle/>
          <a:p>
            <a:r>
              <a:rPr lang="en-US" dirty="0"/>
              <a:t>PTSD Nightmare Prevention</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215900" y="1212850"/>
            <a:ext cx="8712200" cy="44323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710"/>
            <a:ext cx="7886700" cy="1325563"/>
          </a:xfrm>
        </p:spPr>
        <p:txBody>
          <a:bodyPr/>
          <a:lstStyle/>
          <a:p>
            <a:r>
              <a:rPr lang="en-US" dirty="0" err="1"/>
              <a:t>MiHelper</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793750" y="1162050"/>
            <a:ext cx="7556500" cy="45339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70745"/>
            <a:ext cx="7886700" cy="5579758"/>
          </a:xfrm>
        </p:spPr>
        <p:txBody>
          <a:bodyPr/>
          <a:lstStyle/>
          <a:p>
            <a:r>
              <a:rPr lang="en-US" dirty="0"/>
              <a:t>Basic infrastructure</a:t>
            </a:r>
          </a:p>
          <a:p>
            <a:pPr lvl="1"/>
            <a:r>
              <a:rPr lang="en-US" dirty="0"/>
              <a:t>Electronic Health Records (</a:t>
            </a:r>
            <a:r>
              <a:rPr lang="en-US" dirty="0" err="1"/>
              <a:t>EHRs</a:t>
            </a:r>
            <a:r>
              <a:rPr lang="en-US" dirty="0"/>
              <a:t>)</a:t>
            </a:r>
          </a:p>
          <a:p>
            <a:pPr lvl="1"/>
            <a:r>
              <a:rPr lang="en-US" dirty="0"/>
              <a:t>Health Information Exchange (HIE)</a:t>
            </a:r>
          </a:p>
          <a:p>
            <a:pPr lvl="1"/>
            <a:r>
              <a:rPr lang="en-US" dirty="0"/>
              <a:t>Care coordination/Care management</a:t>
            </a:r>
          </a:p>
          <a:p>
            <a:pPr lvl="1"/>
            <a:r>
              <a:rPr lang="en-US" dirty="0"/>
              <a:t>“Big data”</a:t>
            </a:r>
          </a:p>
          <a:p>
            <a:r>
              <a:rPr lang="en-US" dirty="0"/>
              <a:t>Assessment tools</a:t>
            </a:r>
          </a:p>
          <a:p>
            <a:pPr lvl="1"/>
            <a:r>
              <a:rPr lang="en-US" dirty="0"/>
              <a:t>Active </a:t>
            </a:r>
            <a:r>
              <a:rPr lang="en-US" dirty="0" err="1"/>
              <a:t>vs</a:t>
            </a:r>
            <a:r>
              <a:rPr lang="en-US" dirty="0"/>
              <a:t> Passive</a:t>
            </a:r>
          </a:p>
          <a:p>
            <a:pPr lvl="1"/>
            <a:r>
              <a:rPr lang="en-US" dirty="0" err="1"/>
              <a:t>Telehealth</a:t>
            </a:r>
            <a:endParaRPr lang="en-US" dirty="0"/>
          </a:p>
          <a:p>
            <a:pPr lvl="1"/>
            <a:r>
              <a:rPr lang="en-US" dirty="0"/>
              <a:t>Genetics</a:t>
            </a:r>
          </a:p>
          <a:p>
            <a:pPr lvl="1"/>
            <a:r>
              <a:rPr lang="en-US" dirty="0" err="1"/>
              <a:t>Neuroimaging</a:t>
            </a:r>
            <a:endParaRPr lang="en-US" dirty="0"/>
          </a:p>
          <a:p>
            <a:r>
              <a:rPr lang="en-US" dirty="0"/>
              <a:t>App Reviews – APA Guidelines</a:t>
            </a:r>
          </a:p>
          <a:p>
            <a:r>
              <a:rPr lang="en-US" dirty="0"/>
              <a:t>APA Innovation Lab</a:t>
            </a:r>
          </a:p>
          <a:p>
            <a:pPr>
              <a:buNone/>
            </a:pPr>
            <a:endParaRPr lang="en-US" dirty="0"/>
          </a:p>
          <a:p>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8707"/>
            <a:ext cx="7772400" cy="2387600"/>
          </a:xfrm>
        </p:spPr>
        <p:txBody>
          <a:bodyPr/>
          <a:lstStyle/>
          <a:p>
            <a:r>
              <a:rPr lang="en-US" dirty="0"/>
              <a:t>Technology to Improve Care</a:t>
            </a:r>
          </a:p>
        </p:txBody>
      </p:sp>
      <p:sp>
        <p:nvSpPr>
          <p:cNvPr id="3" name="Subtitle 2"/>
          <p:cNvSpPr>
            <a:spLocks noGrp="1"/>
          </p:cNvSpPr>
          <p:nvPr>
            <p:ph type="subTitle" idx="1"/>
          </p:nvPr>
        </p:nvSpPr>
        <p:spPr>
          <a:xfrm>
            <a:off x="1143000" y="3602037"/>
            <a:ext cx="6858000" cy="2346809"/>
          </a:xfrm>
        </p:spPr>
        <p:txBody>
          <a:bodyPr>
            <a:normAutofit/>
          </a:bodyPr>
          <a:lstStyle/>
          <a:p>
            <a:r>
              <a:rPr lang="en-US" dirty="0"/>
              <a:t>Steve </a:t>
            </a:r>
            <a:r>
              <a:rPr lang="en-US" dirty="0" err="1"/>
              <a:t>Daviss</a:t>
            </a:r>
            <a:r>
              <a:rPr lang="en-US" dirty="0"/>
              <a:t> MD DFAPA</a:t>
            </a:r>
          </a:p>
          <a:p>
            <a:r>
              <a:rPr lang="en-US" dirty="0"/>
              <a:t>Chief Medical Informatics Officer</a:t>
            </a:r>
            <a:br>
              <a:rPr lang="en-US" dirty="0"/>
            </a:br>
            <a:r>
              <a:rPr lang="en-US" dirty="0"/>
              <a:t>M3 Information, LLC</a:t>
            </a:r>
            <a:br>
              <a:rPr lang="en-US" dirty="0"/>
            </a:br>
            <a:r>
              <a:rPr lang="en-US" dirty="0"/>
              <a:t>Rockville, MD</a:t>
            </a:r>
          </a:p>
          <a:p>
            <a:r>
              <a:rPr lang="en-US" dirty="0">
                <a:solidFill>
                  <a:schemeClr val="accent1">
                    <a:lumMod val="40000"/>
                    <a:lumOff val="60000"/>
                  </a:schemeClr>
                </a:solidFill>
              </a:rPr>
              <a:t>Twitter: @</a:t>
            </a:r>
            <a:r>
              <a:rPr lang="en-US" dirty="0" err="1">
                <a:solidFill>
                  <a:schemeClr val="accent1">
                    <a:lumMod val="40000"/>
                    <a:lumOff val="60000"/>
                  </a:schemeClr>
                </a:solidFill>
              </a:rPr>
              <a:t>HITshrink</a:t>
            </a:r>
            <a:endParaRPr lang="en-US" dirty="0">
              <a:solidFill>
                <a:schemeClr val="accent1">
                  <a:lumMod val="40000"/>
                  <a:lumOff val="60000"/>
                </a:schemeClr>
              </a:solidFill>
            </a:endParaRPr>
          </a:p>
        </p:txBody>
      </p:sp>
    </p:spTree>
    <p:extLst>
      <p:ext uri="{BB962C8B-B14F-4D97-AF65-F5344CB8AC3E}">
        <p14:creationId xmlns:p14="http://schemas.microsoft.com/office/powerpoint/2010/main" val="1197307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5345"/>
            <a:ext cx="7886700" cy="4174908"/>
          </a:xfrm>
        </p:spPr>
        <p:txBody>
          <a:bodyPr/>
          <a:lstStyle/>
          <a:p>
            <a:r>
              <a:rPr lang="en-US" dirty="0"/>
              <a:t>App Reviews – APA Guidelines</a:t>
            </a:r>
          </a:p>
          <a:p>
            <a:r>
              <a:rPr lang="en-US" dirty="0"/>
              <a:t>APA Innovation Lab</a:t>
            </a:r>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descr="2017-06-26 06.48.08.jpg"/>
          <p:cNvPicPr>
            <a:picLocks noChangeAspect="1"/>
          </p:cNvPicPr>
          <p:nvPr/>
        </p:nvPicPr>
        <p:blipFill>
          <a:blip r:embed="rId3">
            <a:lum bright="23000" contrast="26000"/>
          </a:blip>
          <a:stretch>
            <a:fillRect/>
          </a:stretch>
        </p:blipFill>
        <p:spPr>
          <a:xfrm>
            <a:off x="-60315" y="2833300"/>
            <a:ext cx="9144001" cy="68580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2"/>
                </a:solidFill>
              </a:rPr>
              <a:t>@</a:t>
            </a:r>
            <a:r>
              <a:rPr lang="en-US" sz="2000" b="1" i="1" dirty="0" err="1">
                <a:solidFill>
                  <a:schemeClr val="accent2"/>
                </a:solidFill>
              </a:rPr>
              <a:t>HITshrink</a:t>
            </a:r>
            <a:endParaRPr lang="en-US" sz="2000" b="1" i="1" dirty="0">
              <a:solidFill>
                <a:schemeClr val="accent2"/>
              </a:solidFill>
            </a:endParaRPr>
          </a:p>
        </p:txBody>
      </p:sp>
      <p:pic>
        <p:nvPicPr>
          <p:cNvPr id="5" name="Picture 4" descr="american well.jpeg"/>
          <p:cNvPicPr>
            <a:picLocks noChangeAspect="1"/>
          </p:cNvPicPr>
          <p:nvPr/>
        </p:nvPicPr>
        <p:blipFill>
          <a:blip r:embed="rId2">
            <a:alphaModFix amt="72000"/>
            <a:extLst>
              <a:ext uri="{BEBA8EAE-BF5A-486C-A8C5-ECC9F3942E4B}">
                <a14:imgProps xmlns:a14="http://schemas.microsoft.com/office/drawing/2010/main">
                  <a14:imgLayer r:embed="rId3">
                    <a14:imgEffect>
                      <a14:backgroundRemoval t="855" b="100000" l="0" r="100000">
                        <a14:foregroundMark x1="12093" y1="50427" x2="12093" y2="50427"/>
                        <a14:foregroundMark x1="39070" y1="70085" x2="39070" y2="70085"/>
                        <a14:foregroundMark x1="44186" y1="56410" x2="44186" y2="56410"/>
                        <a14:foregroundMark x1="62093" y1="52137" x2="62093" y2="52137"/>
                        <a14:foregroundMark x1="77442" y1="53846" x2="77442" y2="53846"/>
                        <a14:foregroundMark x1="90233" y1="53846" x2="90233" y2="53846"/>
                        <a14:foregroundMark x1="94884" y1="53846" x2="94884" y2="53846"/>
                      </a14:backgroundRemoval>
                    </a14:imgEffect>
                  </a14:imgLayer>
                </a14:imgProps>
              </a:ext>
              <a:ext uri="{28A0092B-C50C-407E-A947-70E740481C1C}">
                <a14:useLocalDpi xmlns:a14="http://schemas.microsoft.com/office/drawing/2010/main" val="0"/>
              </a:ext>
            </a:extLst>
          </a:blip>
          <a:stretch>
            <a:fillRect/>
          </a:stretch>
        </p:blipFill>
        <p:spPr>
          <a:xfrm>
            <a:off x="5529865" y="1051811"/>
            <a:ext cx="2503563" cy="681202"/>
          </a:xfrm>
          <a:prstGeom prst="rect">
            <a:avLst/>
          </a:prstGeom>
        </p:spPr>
      </p:pic>
      <p:pic>
        <p:nvPicPr>
          <p:cNvPr id="6" name="Picture 5" descr="lyra.jpeg"/>
          <p:cNvPicPr>
            <a:picLocks noChangeAspect="1"/>
          </p:cNvPicPr>
          <p:nvPr/>
        </p:nvPicPr>
        <p:blipFill>
          <a:blip r:embed="rId4">
            <a:extLst>
              <a:ext uri="{BEBA8EAE-BF5A-486C-A8C5-ECC9F3942E4B}">
                <a14:imgProps xmlns:a14="http://schemas.microsoft.com/office/drawing/2010/main">
                  <a14:imgLayer r:embed="rId5">
                    <a14:imgEffect>
                      <a14:backgroundRemoval t="6471" b="90000" l="5051" r="96970">
                        <a14:foregroundMark x1="15825" y1="42353" x2="15825" y2="42353"/>
                        <a14:foregroundMark x1="77104" y1="48824" x2="77104" y2="48824"/>
                      </a14:backgroundRemoval>
                    </a14:imgEffect>
                  </a14:imgLayer>
                </a14:imgProps>
              </a:ext>
              <a:ext uri="{28A0092B-C50C-407E-A947-70E740481C1C}">
                <a14:useLocalDpi xmlns:a14="http://schemas.microsoft.com/office/drawing/2010/main" val="0"/>
              </a:ext>
            </a:extLst>
          </a:blip>
          <a:stretch>
            <a:fillRect/>
          </a:stretch>
        </p:blipFill>
        <p:spPr>
          <a:xfrm>
            <a:off x="3034965" y="2397068"/>
            <a:ext cx="1686970" cy="965605"/>
          </a:xfrm>
          <a:prstGeom prst="rect">
            <a:avLst/>
          </a:prstGeom>
        </p:spPr>
      </p:pic>
      <p:pic>
        <p:nvPicPr>
          <p:cNvPr id="7" name="Picture 6" descr="quartet.png"/>
          <p:cNvPicPr>
            <a:picLocks noChangeAspect="1"/>
          </p:cNvPicPr>
          <p:nvPr/>
        </p:nvPicPr>
        <p:blipFill rotWithShape="1">
          <a:blip r:embed="rId6">
            <a:alphaModFix amt="75000"/>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t="-28726" b="-34494"/>
          <a:stretch/>
        </p:blipFill>
        <p:spPr>
          <a:xfrm>
            <a:off x="1341580" y="3098581"/>
            <a:ext cx="2215615" cy="717537"/>
          </a:xfrm>
          <a:prstGeom prst="rect">
            <a:avLst/>
          </a:prstGeom>
        </p:spPr>
      </p:pic>
      <p:pic>
        <p:nvPicPr>
          <p:cNvPr id="9" name="Picture 8" descr="joyable.png"/>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6038" y1="57419" x2="16038" y2="57419"/>
                        <a14:foregroundMark x1="16038" y1="30323" x2="16038" y2="30323"/>
                        <a14:foregroundMark x1="45597" y1="50323" x2="45597" y2="50323"/>
                        <a14:foregroundMark x1="60063" y1="42581" x2="60063" y2="42581"/>
                        <a14:foregroundMark x1="72642" y1="42581" x2="72642" y2="42581"/>
                        <a14:foregroundMark x1="78302" y1="45806" x2="78302" y2="45806"/>
                      </a14:backgroundRemoval>
                    </a14:imgEffect>
                  </a14:imgLayer>
                </a14:imgProps>
              </a:ext>
              <a:ext uri="{28A0092B-C50C-407E-A947-70E740481C1C}">
                <a14:useLocalDpi xmlns:a14="http://schemas.microsoft.com/office/drawing/2010/main" val="0"/>
              </a:ext>
            </a:extLst>
          </a:blip>
          <a:stretch>
            <a:fillRect/>
          </a:stretch>
        </p:blipFill>
        <p:spPr>
          <a:xfrm>
            <a:off x="4573217" y="3079461"/>
            <a:ext cx="2175532" cy="1060400"/>
          </a:xfrm>
          <a:prstGeom prst="rect">
            <a:avLst/>
          </a:prstGeom>
        </p:spPr>
      </p:pic>
      <p:pic>
        <p:nvPicPr>
          <p:cNvPr id="10" name="Picture 9" descr="teladoc.png"/>
          <p:cNvPicPr>
            <a:picLocks noChangeAspect="1"/>
          </p:cNvPicPr>
          <p:nvPr/>
        </p:nvPicPr>
        <p:blipFill>
          <a:blip r:embed="rId10">
            <a:alphaModFix amt="57000"/>
            <a:extLst>
              <a:ext uri="{BEBA8EAE-BF5A-486C-A8C5-ECC9F3942E4B}">
                <a14:imgProps xmlns:a14="http://schemas.microsoft.com/office/drawing/2010/main">
                  <a14:imgLayer r:embed="rId11">
                    <a14:imgEffect>
                      <a14:backgroundRemoval t="0" b="97297" l="0" r="96689">
                        <a14:foregroundMark x1="9492" y1="82883" x2="9492" y2="82883"/>
                        <a14:foregroundMark x1="26932" y1="52252" x2="26932" y2="52252"/>
                        <a14:foregroundMark x1="34879" y1="57658" x2="34879" y2="57658"/>
                        <a14:foregroundMark x1="44371" y1="59459" x2="44371" y2="59459"/>
                        <a14:foregroundMark x1="52980" y1="64865" x2="52980" y2="64865"/>
                        <a14:foregroundMark x1="64018" y1="68468" x2="64018" y2="68468"/>
                        <a14:foregroundMark x1="74393" y1="68468" x2="74393" y2="68468"/>
                        <a14:foregroundMark x1="87417" y1="70270" x2="87417" y2="70270"/>
                      </a14:backgroundRemoval>
                    </a14:imgEffect>
                  </a14:imgLayer>
                </a14:imgProps>
              </a:ext>
              <a:ext uri="{28A0092B-C50C-407E-A947-70E740481C1C}">
                <a14:useLocalDpi xmlns:a14="http://schemas.microsoft.com/office/drawing/2010/main" val="0"/>
              </a:ext>
            </a:extLst>
          </a:blip>
          <a:stretch>
            <a:fillRect/>
          </a:stretch>
        </p:blipFill>
        <p:spPr>
          <a:xfrm>
            <a:off x="6249771" y="1920253"/>
            <a:ext cx="2530041" cy="619948"/>
          </a:xfrm>
          <a:prstGeom prst="rect">
            <a:avLst/>
          </a:prstGeom>
        </p:spPr>
      </p:pic>
      <p:pic>
        <p:nvPicPr>
          <p:cNvPr id="11" name="Picture 10" descr="meyouhealth.png"/>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foregroundMark x1="33750" y1="40625" x2="33750" y2="40625"/>
                        <a14:foregroundMark x1="58750" y1="45000" x2="58750" y2="45000"/>
                        <a14:foregroundMark x1="59375" y1="38125" x2="59375" y2="38125"/>
                        <a14:foregroundMark x1="68125" y1="28750" x2="68125" y2="28750"/>
                        <a14:foregroundMark x1="77500" y1="34375" x2="77500" y2="34375"/>
                        <a14:foregroundMark x1="86250" y1="41250" x2="86250" y2="41250"/>
                        <a14:foregroundMark x1="82500" y1="51250" x2="82500" y2="51250"/>
                        <a14:foregroundMark x1="78750" y1="64375" x2="78750" y2="64375"/>
                        <a14:foregroundMark x1="62500" y1="66250" x2="62500" y2="66250"/>
                        <a14:foregroundMark x1="43750" y1="66250" x2="43750" y2="66250"/>
                        <a14:foregroundMark x1="23750" y1="66250" x2="23750" y2="66250"/>
                        <a14:foregroundMark x1="32500" y1="74375" x2="32500" y2="74375"/>
                        <a14:foregroundMark x1="41875" y1="78125" x2="41875" y2="78125"/>
                        <a14:foregroundMark x1="50625" y1="78750" x2="50625" y2="78750"/>
                        <a14:foregroundMark x1="59375" y1="79375" x2="59375" y2="79375"/>
                        <a14:foregroundMark x1="63125" y1="78750" x2="63125" y2="78750"/>
                        <a14:foregroundMark x1="70625" y1="74375" x2="70625" y2="74375"/>
                        <a14:foregroundMark x1="79375" y1="76875" x2="79375" y2="76875"/>
                        <a14:backgroundMark x1="44375" y1="76250" x2="44375" y2="76250"/>
                      </a14:backgroundRemoval>
                    </a14:imgEffect>
                  </a14:imgLayer>
                </a14:imgProps>
              </a:ext>
              <a:ext uri="{28A0092B-C50C-407E-A947-70E740481C1C}">
                <a14:useLocalDpi xmlns:a14="http://schemas.microsoft.com/office/drawing/2010/main" val="0"/>
              </a:ext>
            </a:extLst>
          </a:blip>
          <a:stretch>
            <a:fillRect/>
          </a:stretch>
        </p:blipFill>
        <p:spPr>
          <a:xfrm>
            <a:off x="889064" y="4631981"/>
            <a:ext cx="1227444" cy="1227444"/>
          </a:xfrm>
          <a:prstGeom prst="rect">
            <a:avLst/>
          </a:prstGeom>
        </p:spPr>
      </p:pic>
      <p:pic>
        <p:nvPicPr>
          <p:cNvPr id="12" name="Picture 11" descr="myStrength.png"/>
          <p:cNvPicPr>
            <a:picLocks noChangeAspect="1"/>
          </p:cNvPicPr>
          <p:nvPr/>
        </p:nvPicPr>
        <p:blipFill>
          <a:blip r:embed="rId14">
            <a:alphaModFix amt="73000"/>
            <a:extLst>
              <a:ext uri="{28A0092B-C50C-407E-A947-70E740481C1C}">
                <a14:useLocalDpi xmlns:a14="http://schemas.microsoft.com/office/drawing/2010/main" val="0"/>
              </a:ext>
            </a:extLst>
          </a:blip>
          <a:stretch>
            <a:fillRect/>
          </a:stretch>
        </p:blipFill>
        <p:spPr>
          <a:xfrm>
            <a:off x="6249773" y="4139862"/>
            <a:ext cx="1967127" cy="630862"/>
          </a:xfrm>
          <a:prstGeom prst="rect">
            <a:avLst/>
          </a:prstGeom>
        </p:spPr>
      </p:pic>
      <p:pic>
        <p:nvPicPr>
          <p:cNvPr id="13" name="Picture 12"/>
          <p:cNvPicPr>
            <a:picLocks noChangeAspect="1"/>
          </p:cNvPicPr>
          <p:nvPr/>
        </p:nvPicPr>
        <p:blipFill>
          <a:blip r:embed="rId15"/>
          <a:stretch>
            <a:fillRect/>
          </a:stretch>
        </p:blipFill>
        <p:spPr>
          <a:xfrm>
            <a:off x="716020" y="1555847"/>
            <a:ext cx="2318945" cy="728811"/>
          </a:xfrm>
          <a:prstGeom prst="rect">
            <a:avLst/>
          </a:prstGeom>
        </p:spPr>
      </p:pic>
      <p:pic>
        <p:nvPicPr>
          <p:cNvPr id="14" name="Picture 13" descr="M3 Information-logo-2016-final-C-RGB.png"/>
          <p:cNvPicPr>
            <a:picLocks noChangeAspect="1"/>
          </p:cNvPicPr>
          <p:nvPr/>
        </p:nvPicPr>
        <p:blipFill>
          <a:blip r:embed="rId16"/>
          <a:stretch>
            <a:fillRect/>
          </a:stretch>
        </p:blipFill>
        <p:spPr>
          <a:xfrm>
            <a:off x="209498" y="3615700"/>
            <a:ext cx="4363719" cy="1309116"/>
          </a:xfrm>
          <a:prstGeom prst="rect">
            <a:avLst/>
          </a:prstGeom>
        </p:spPr>
      </p:pic>
      <p:pic>
        <p:nvPicPr>
          <p:cNvPr id="15" name="Picture 14"/>
          <p:cNvPicPr>
            <a:picLocks noChangeAspect="1"/>
          </p:cNvPicPr>
          <p:nvPr/>
        </p:nvPicPr>
        <p:blipFill>
          <a:blip r:embed="rId17">
            <a:alphaModFix amt="59000"/>
          </a:blip>
          <a:stretch>
            <a:fillRect/>
          </a:stretch>
        </p:blipFill>
        <p:spPr>
          <a:xfrm>
            <a:off x="3557195" y="1302940"/>
            <a:ext cx="1451685" cy="505814"/>
          </a:xfrm>
          <a:prstGeom prst="rect">
            <a:avLst/>
          </a:prstGeom>
        </p:spPr>
      </p:pic>
      <p:pic>
        <p:nvPicPr>
          <p:cNvPr id="17" name="Picture 16" descr="Fuse.logo1.transparent.png"/>
          <p:cNvPicPr>
            <a:picLocks noChangeAspect="1"/>
          </p:cNvPicPr>
          <p:nvPr/>
        </p:nvPicPr>
        <p:blipFill>
          <a:blip r:embed="rId18"/>
          <a:stretch>
            <a:fillRect/>
          </a:stretch>
        </p:blipFill>
        <p:spPr>
          <a:xfrm>
            <a:off x="2902591" y="5859425"/>
            <a:ext cx="1819344" cy="975073"/>
          </a:xfrm>
          <a:prstGeom prst="rect">
            <a:avLst/>
          </a:prstGeom>
        </p:spPr>
      </p:pic>
      <p:pic>
        <p:nvPicPr>
          <p:cNvPr id="18" name="Picture 17"/>
          <p:cNvPicPr>
            <a:picLocks noChangeAspect="1"/>
          </p:cNvPicPr>
          <p:nvPr/>
        </p:nvPicPr>
        <p:blipFill>
          <a:blip r:embed="rId19">
            <a:alphaModFix amt="68000"/>
          </a:blip>
          <a:stretch>
            <a:fillRect/>
          </a:stretch>
        </p:blipFill>
        <p:spPr>
          <a:xfrm>
            <a:off x="4247218" y="5196475"/>
            <a:ext cx="2501531" cy="662950"/>
          </a:xfrm>
          <a:prstGeom prst="rect">
            <a:avLst/>
          </a:prstGeom>
        </p:spPr>
      </p:pic>
      <p:pic>
        <p:nvPicPr>
          <p:cNvPr id="19" name="Picture 18"/>
          <p:cNvPicPr>
            <a:picLocks noChangeAspect="1"/>
          </p:cNvPicPr>
          <p:nvPr/>
        </p:nvPicPr>
        <p:blipFill>
          <a:blip r:embed="rId20"/>
          <a:stretch>
            <a:fillRect/>
          </a:stretch>
        </p:blipFill>
        <p:spPr>
          <a:xfrm>
            <a:off x="0" y="419219"/>
            <a:ext cx="3243918" cy="808093"/>
          </a:xfrm>
          <a:prstGeom prst="rect">
            <a:avLst/>
          </a:prstGeom>
        </p:spPr>
      </p:pic>
      <p:pic>
        <p:nvPicPr>
          <p:cNvPr id="20" name="Picture 19"/>
          <p:cNvPicPr>
            <a:picLocks noChangeAspect="1"/>
          </p:cNvPicPr>
          <p:nvPr/>
        </p:nvPicPr>
        <p:blipFill>
          <a:blip r:embed="rId21">
            <a:alphaModFix amt="68000"/>
          </a:blip>
          <a:stretch>
            <a:fillRect/>
          </a:stretch>
        </p:blipFill>
        <p:spPr>
          <a:xfrm>
            <a:off x="6748749" y="5196475"/>
            <a:ext cx="1778000" cy="1778000"/>
          </a:xfrm>
          <a:prstGeom prst="rect">
            <a:avLst/>
          </a:prstGeom>
        </p:spPr>
      </p:pic>
      <p:pic>
        <p:nvPicPr>
          <p:cNvPr id="21" name="Picture 20"/>
          <p:cNvPicPr>
            <a:picLocks noChangeAspect="1"/>
          </p:cNvPicPr>
          <p:nvPr/>
        </p:nvPicPr>
        <p:blipFill>
          <a:blip r:embed="rId22">
            <a:alphaModFix amt="60000"/>
          </a:blip>
          <a:stretch>
            <a:fillRect/>
          </a:stretch>
        </p:blipFill>
        <p:spPr>
          <a:xfrm>
            <a:off x="7187831" y="2928084"/>
            <a:ext cx="1338918" cy="674569"/>
          </a:xfrm>
          <a:prstGeom prst="rect">
            <a:avLst/>
          </a:prstGeom>
        </p:spPr>
      </p:pic>
      <p:pic>
        <p:nvPicPr>
          <p:cNvPr id="22" name="Picture 21"/>
          <p:cNvPicPr>
            <a:picLocks noChangeAspect="1"/>
          </p:cNvPicPr>
          <p:nvPr/>
        </p:nvPicPr>
        <p:blipFill>
          <a:blip r:embed="rId23"/>
          <a:stretch>
            <a:fillRect/>
          </a:stretch>
        </p:blipFill>
        <p:spPr>
          <a:xfrm>
            <a:off x="4060115" y="-38469"/>
            <a:ext cx="3288030" cy="915376"/>
          </a:xfrm>
          <a:prstGeom prst="rect">
            <a:avLst/>
          </a:prstGeom>
        </p:spPr>
      </p:pic>
      <p:pic>
        <p:nvPicPr>
          <p:cNvPr id="23" name="Picture 22"/>
          <p:cNvPicPr>
            <a:picLocks noChangeAspect="1"/>
          </p:cNvPicPr>
          <p:nvPr/>
        </p:nvPicPr>
        <p:blipFill>
          <a:blip r:embed="rId24"/>
          <a:stretch>
            <a:fillRect/>
          </a:stretch>
        </p:blipFill>
        <p:spPr>
          <a:xfrm>
            <a:off x="209498" y="1920253"/>
            <a:ext cx="1706880" cy="1706880"/>
          </a:xfrm>
          <a:prstGeom prst="rect">
            <a:avLst/>
          </a:prstGeom>
        </p:spPr>
      </p:pic>
      <p:pic>
        <p:nvPicPr>
          <p:cNvPr id="24" name="Picture 23"/>
          <p:cNvPicPr>
            <a:picLocks noChangeAspect="1"/>
          </p:cNvPicPr>
          <p:nvPr/>
        </p:nvPicPr>
        <p:blipFill>
          <a:blip r:embed="rId25">
            <a:alphaModFix amt="59000"/>
          </a:blip>
          <a:stretch>
            <a:fillRect/>
          </a:stretch>
        </p:blipFill>
        <p:spPr>
          <a:xfrm>
            <a:off x="192011" y="5659688"/>
            <a:ext cx="2299138" cy="889000"/>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233961" y="676492"/>
            <a:ext cx="8675538" cy="4481281"/>
          </a:xfrm>
          <a:prstGeom prst="rect">
            <a:avLst/>
          </a:prstGeom>
        </p:spPr>
      </p:pic>
    </p:spTree>
    <p:extLst>
      <p:ext uri="{BB962C8B-B14F-4D97-AF65-F5344CB8AC3E}">
        <p14:creationId xmlns:p14="http://schemas.microsoft.com/office/powerpoint/2010/main" val="190950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721935" y="6434388"/>
            <a:ext cx="1670648" cy="400110"/>
          </a:xfrm>
          <a:prstGeom prst="rect">
            <a:avLst/>
          </a:prstGeom>
          <a:noFill/>
        </p:spPr>
        <p:txBody>
          <a:bodyPr wrap="none" rtlCol="0">
            <a:spAutoFit/>
          </a:bodyPr>
          <a:lstStyle/>
          <a:p>
            <a:r>
              <a:rPr lang="en-US" sz="2000" b="1" i="1" dirty="0">
                <a:solidFill>
                  <a:schemeClr val="accent1">
                    <a:lumMod val="20000"/>
                    <a:lumOff val="80000"/>
                  </a:schemeClr>
                </a:solidFill>
              </a:rPr>
              <a:t>@</a:t>
            </a:r>
            <a:r>
              <a:rPr lang="en-US" sz="2000" b="1" i="1" dirty="0" err="1">
                <a:solidFill>
                  <a:schemeClr val="accent1">
                    <a:lumMod val="20000"/>
                    <a:lumOff val="80000"/>
                  </a:schemeClr>
                </a:solidFill>
              </a:rPr>
              <a:t>HITshrink</a:t>
            </a:r>
            <a:endParaRPr lang="en-US" sz="2000" b="1" i="1" dirty="0">
              <a:solidFill>
                <a:schemeClr val="accent1">
                  <a:lumMod val="20000"/>
                  <a:lumOff val="80000"/>
                </a:schemeClr>
              </a:solidFill>
            </a:endParaRPr>
          </a:p>
        </p:txBody>
      </p:sp>
      <p:pic>
        <p:nvPicPr>
          <p:cNvPr id="5" name="Picture 4"/>
          <p:cNvPicPr>
            <a:picLocks noChangeAspect="1"/>
          </p:cNvPicPr>
          <p:nvPr/>
        </p:nvPicPr>
        <p:blipFill>
          <a:blip r:embed="rId3"/>
          <a:stretch>
            <a:fillRect/>
          </a:stretch>
        </p:blipFill>
        <p:spPr>
          <a:xfrm>
            <a:off x="253792" y="282944"/>
            <a:ext cx="3902676" cy="5894019"/>
          </a:xfrm>
          <a:prstGeom prst="rect">
            <a:avLst/>
          </a:prstGeom>
        </p:spPr>
      </p:pic>
    </p:spTree>
    <p:extLst>
      <p:ext uri="{BB962C8B-B14F-4D97-AF65-F5344CB8AC3E}">
        <p14:creationId xmlns:p14="http://schemas.microsoft.com/office/powerpoint/2010/main" val="19095070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
  <TotalTime>6719</TotalTime>
  <Words>1213</Words>
  <Application>Microsoft Office PowerPoint</Application>
  <PresentationFormat>On-screen Show (4:3)</PresentationFormat>
  <Paragraphs>281</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Wingdings</vt:lpstr>
      <vt:lpstr>Office Theme</vt:lpstr>
      <vt:lpstr>Technology to Improve Care</vt:lpstr>
      <vt:lpstr>Hats I Wear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EHRs</vt:lpstr>
      <vt:lpstr>PowerPoint Presentation</vt:lpstr>
      <vt:lpstr>HIEs</vt:lpstr>
      <vt:lpstr>PowerPoint Presentation</vt:lpstr>
      <vt:lpstr>Care coordination,  Care management</vt:lpstr>
      <vt:lpstr>PowerPoint Presentation</vt:lpstr>
      <vt:lpstr>Big Data</vt:lpstr>
      <vt:lpstr>PowerPoint Presentation</vt:lpstr>
      <vt:lpstr>Active Assessment</vt:lpstr>
      <vt:lpstr>PowerPoint Presentation</vt:lpstr>
      <vt:lpstr>PowerPoint Presentation</vt:lpstr>
      <vt:lpstr>M3 Checklist</vt:lpstr>
      <vt:lpstr>Passive Assessment</vt:lpstr>
      <vt:lpstr>Telehealth</vt:lpstr>
      <vt:lpstr>PowerPoint Presentation</vt:lpstr>
      <vt:lpstr>Genetics</vt:lpstr>
      <vt:lpstr>PowerPoint Presentation</vt:lpstr>
      <vt:lpstr>Neuroimaging</vt:lpstr>
      <vt:lpstr>Mental Health Apps: iTunes</vt:lpstr>
      <vt:lpstr>Mental Health Apps: Android</vt:lpstr>
      <vt:lpstr>App Stores Ratings are Not Helpful</vt:lpstr>
      <vt:lpstr>Why Static Scores Don’t Work</vt:lpstr>
      <vt:lpstr>American Psychiatric Association Jan 2017: App Evaluation Model –  A Customized Framework </vt:lpstr>
      <vt:lpstr>APA  App Evaluation Model</vt:lpstr>
      <vt:lpstr>APA App Evaluation Model</vt:lpstr>
      <vt:lpstr>Ground Level</vt:lpstr>
      <vt:lpstr>Risk, Privacy, and Security Level  </vt:lpstr>
      <vt:lpstr>Risks: Privacy / Transparency</vt:lpstr>
      <vt:lpstr>Risk/Privacy and Safety</vt:lpstr>
      <vt:lpstr>Evidence Level  </vt:lpstr>
      <vt:lpstr>Evidence</vt:lpstr>
      <vt:lpstr>Ease of Use Level  </vt:lpstr>
      <vt:lpstr>PowerPoint Presentation</vt:lpstr>
      <vt:lpstr>Adherence</vt:lpstr>
      <vt:lpstr>Ease of Use</vt:lpstr>
      <vt:lpstr>APA App Evaluation Model</vt:lpstr>
      <vt:lpstr>Data Sharing</vt:lpstr>
      <vt:lpstr>Online at Psychiatry.org</vt:lpstr>
      <vt:lpstr>APA Psychiatry Innovation Lab</vt:lpstr>
      <vt:lpstr>2017 Grand Prize Winner: Jeff Clark – Slumber Camp</vt:lpstr>
      <vt:lpstr>Fall 2016 Grand Prize Winner: Joseph Insler – Overdose Recovery Bracelet</vt:lpstr>
      <vt:lpstr>Spring 2016 Grand Prize Winner: Jim Schwoebel -- NeuroLex</vt:lpstr>
      <vt:lpstr>AlzHelp</vt:lpstr>
      <vt:lpstr>PTSD Nightmare Prevention</vt:lpstr>
      <vt:lpstr>MiHelper</vt:lpstr>
      <vt:lpstr>PowerPoint Presentation</vt:lpstr>
      <vt:lpstr>Technology to Improve Care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Daviss NAMI presentation</dc:title>
  <dc:subject>Technology</dc:subject>
  <dc:creator>Steve Daviss MD</dc:creator>
  <cp:keywords>@HITshrink</cp:keywords>
  <dc:description/>
  <cp:lastModifiedBy>Dawn Brown</cp:lastModifiedBy>
  <cp:revision>10</cp:revision>
  <dcterms:created xsi:type="dcterms:W3CDTF">2017-06-30T10:49:46Z</dcterms:created>
  <dcterms:modified xsi:type="dcterms:W3CDTF">2017-07-19T17:59:57Z</dcterms:modified>
  <cp:category/>
</cp:coreProperties>
</file>